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9" r:id="rId1"/>
    <p:sldMasterId id="2147483691" r:id="rId2"/>
    <p:sldMasterId id="2147483693" r:id="rId3"/>
    <p:sldMasterId id="2147483703" r:id="rId4"/>
    <p:sldMasterId id="2147483815" r:id="rId5"/>
    <p:sldMasterId id="2147483832" r:id="rId6"/>
  </p:sldMasterIdLst>
  <p:notesMasterIdLst>
    <p:notesMasterId r:id="rId35"/>
  </p:notesMasterIdLst>
  <p:handoutMasterIdLst>
    <p:handoutMasterId r:id="rId36"/>
  </p:handoutMasterIdLst>
  <p:sldIdLst>
    <p:sldId id="3123" r:id="rId7"/>
    <p:sldId id="565" r:id="rId8"/>
    <p:sldId id="566" r:id="rId9"/>
    <p:sldId id="571" r:id="rId10"/>
    <p:sldId id="3111" r:id="rId11"/>
    <p:sldId id="3177" r:id="rId12"/>
    <p:sldId id="3198" r:id="rId13"/>
    <p:sldId id="3199" r:id="rId14"/>
    <p:sldId id="3212" r:id="rId15"/>
    <p:sldId id="3201" r:id="rId16"/>
    <p:sldId id="3213" r:id="rId17"/>
    <p:sldId id="3202" r:id="rId18"/>
    <p:sldId id="3089" r:id="rId19"/>
    <p:sldId id="3214" r:id="rId20"/>
    <p:sldId id="3080" r:id="rId21"/>
    <p:sldId id="3215" r:id="rId22"/>
    <p:sldId id="3200" r:id="rId23"/>
    <p:sldId id="3209" r:id="rId24"/>
    <p:sldId id="3205" r:id="rId25"/>
    <p:sldId id="3206" r:id="rId26"/>
    <p:sldId id="3210" r:id="rId27"/>
    <p:sldId id="3211" r:id="rId28"/>
    <p:sldId id="3085" r:id="rId29"/>
    <p:sldId id="3196" r:id="rId30"/>
    <p:sldId id="3197" r:id="rId31"/>
    <p:sldId id="1391" r:id="rId32"/>
    <p:sldId id="1843" r:id="rId33"/>
    <p:sldId id="627" r:id="rId3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602"/>
    <a:srgbClr val="848484"/>
    <a:srgbClr val="FF66FF"/>
    <a:srgbClr val="FFFF00"/>
    <a:srgbClr val="CC9900"/>
    <a:srgbClr val="996633"/>
    <a:srgbClr val="D5DDA3"/>
    <a:srgbClr val="663300"/>
    <a:srgbClr val="2856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9651" autoAdjust="0"/>
  </p:normalViewPr>
  <p:slideViewPr>
    <p:cSldViewPr>
      <p:cViewPr varScale="1">
        <p:scale>
          <a:sx n="76" d="100"/>
          <a:sy n="76" d="100"/>
        </p:scale>
        <p:origin x="1158" y="66"/>
      </p:cViewPr>
      <p:guideLst>
        <p:guide orient="horz" pos="2160"/>
        <p:guide pos="2880"/>
      </p:guideLst>
    </p:cSldViewPr>
  </p:slideViewPr>
  <p:outlineViewPr>
    <p:cViewPr>
      <p:scale>
        <a:sx n="33" d="100"/>
        <a:sy n="33" d="100"/>
      </p:scale>
      <p:origin x="0" y="50226"/>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8DE024-E918-4E64-9A15-A46A6E4885D2}" type="datetimeFigureOut">
              <a:rPr lang="en-US" smtClean="0"/>
              <a:pPr/>
              <a:t>7/9/2013</a:t>
            </a:fld>
            <a:endParaRPr lang="es-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3DB4A4-8A09-43B9-B8E9-F59D4F18FB14}" type="slidenum">
              <a:rPr lang="es-PR" smtClean="0"/>
              <a:pPr/>
              <a:t>‹#›</a:t>
            </a:fld>
            <a:endParaRPr lang="es-PR"/>
          </a:p>
        </p:txBody>
      </p:sp>
    </p:spTree>
    <p:extLst>
      <p:ext uri="{BB962C8B-B14F-4D97-AF65-F5344CB8AC3E}">
        <p14:creationId xmlns:p14="http://schemas.microsoft.com/office/powerpoint/2010/main" val="3478048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512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512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9E96FC2E-92B0-4858-A30A-9BB3A28AE976}" type="slidenum">
              <a:rPr lang="en-US"/>
              <a:pPr/>
              <a:t>‹#›</a:t>
            </a:fld>
            <a:endParaRPr lang="en-US"/>
          </a:p>
        </p:txBody>
      </p:sp>
    </p:spTree>
    <p:extLst>
      <p:ext uri="{BB962C8B-B14F-4D97-AF65-F5344CB8AC3E}">
        <p14:creationId xmlns:p14="http://schemas.microsoft.com/office/powerpoint/2010/main" val="10436861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05A654D7-4969-4874-B696-F79E6491E7A0}" type="slidenum">
              <a:rPr lang="en-US" smtClean="0"/>
              <a:pPr/>
              <a:t>1</a:t>
            </a:fld>
            <a:endParaRPr lang="en-US" smtClean="0"/>
          </a:p>
        </p:txBody>
      </p:sp>
    </p:spTree>
    <p:extLst>
      <p:ext uri="{BB962C8B-B14F-4D97-AF65-F5344CB8AC3E}">
        <p14:creationId xmlns:p14="http://schemas.microsoft.com/office/powerpoint/2010/main" val="32859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326502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3521445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327023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11510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3970939" y="8829824"/>
            <a:ext cx="3037840" cy="464981"/>
          </a:xfrm>
          <a:prstGeom prst="rect">
            <a:avLst/>
          </a:prstGeom>
          <a:noFill/>
          <a:ln w="9525">
            <a:noFill/>
            <a:miter lim="800000"/>
            <a:headEnd/>
            <a:tailEnd/>
          </a:ln>
        </p:spPr>
        <p:txBody>
          <a:bodyPr lIns="93170" tIns="46585" rIns="93170" bIns="46585" anchor="b"/>
          <a:lstStyle/>
          <a:p>
            <a:pPr algn="r"/>
            <a:fld id="{A81C3BFB-BBE1-4283-851A-447CDD52158C}" type="slidenum">
              <a:rPr lang="en-US" sz="1200">
                <a:solidFill>
                  <a:srgbClr val="000000"/>
                </a:solidFill>
                <a:latin typeface="Arial" charset="0"/>
              </a:rPr>
              <a:pPr algn="r"/>
              <a:t>26</a:t>
            </a:fld>
            <a:endParaRPr lang="en-US" sz="1200">
              <a:solidFill>
                <a:srgbClr val="000000"/>
              </a:solidFill>
              <a:latin typeface="Arial"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p14="http://schemas.microsoft.com/office/powerpoint/2010/main" val="375445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05A654D7-4969-4874-B696-F79E6491E7A0}" type="slidenum">
              <a:rPr lang="en-US" smtClean="0"/>
              <a:pPr/>
              <a:t>27</a:t>
            </a:fld>
            <a:endParaRPr lang="en-US" smtClean="0"/>
          </a:p>
        </p:txBody>
      </p:sp>
    </p:spTree>
    <p:extLst>
      <p:ext uri="{BB962C8B-B14F-4D97-AF65-F5344CB8AC3E}">
        <p14:creationId xmlns:p14="http://schemas.microsoft.com/office/powerpoint/2010/main" val="46176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EB734-796A-4E95-A47B-64E8B6749061}" type="slidenum">
              <a:rPr lang="en-US">
                <a:solidFill>
                  <a:srgbClr val="000000"/>
                </a:solidFill>
              </a:rPr>
              <a:pPr/>
              <a:t>28</a:t>
            </a:fld>
            <a:endParaRPr lang="en-US">
              <a:solidFill>
                <a:srgbClr val="000000"/>
              </a:solidFill>
            </a:endParaRPr>
          </a:p>
        </p:txBody>
      </p:sp>
      <p:sp>
        <p:nvSpPr>
          <p:cNvPr id="18434" name="Rectangle 2"/>
          <p:cNvSpPr>
            <a:spLocks noGrp="1" noRot="1" noChangeAspect="1" noChangeArrowheads="1" noTextEdit="1"/>
          </p:cNvSpPr>
          <p:nvPr>
            <p:ph type="sldImg"/>
          </p:nvPr>
        </p:nvSpPr>
        <p:spPr>
          <a:xfrm>
            <a:off x="1181100" y="696913"/>
            <a:ext cx="4648200" cy="3486150"/>
          </a:xfrm>
          <a:ln/>
        </p:spPr>
      </p:sp>
      <p:sp>
        <p:nvSpPr>
          <p:cNvPr id="18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556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BC9417E-63BB-449D-BC72-FFE2165E801D}" type="slidenum">
              <a:rPr lang="en-US" smtClean="0">
                <a:solidFill>
                  <a:srgbClr val="000000"/>
                </a:solidFill>
              </a:rPr>
              <a:pPr/>
              <a:t>2</a:t>
            </a:fld>
            <a:endParaRPr lang="en-US"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p14="http://schemas.microsoft.com/office/powerpoint/2010/main" val="1516297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AEF668E-9D52-45FD-A50E-B390863C58B5}" type="slidenum">
              <a:rPr lang="en-US" smtClean="0">
                <a:solidFill>
                  <a:srgbClr val="000000"/>
                </a:solidFill>
              </a:rPr>
              <a:pPr/>
              <a:t>3</a:t>
            </a:fld>
            <a:endParaRPr lang="en-US" smtClean="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p14="http://schemas.microsoft.com/office/powerpoint/2010/main" val="235852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9E96FC2E-92B0-4858-A30A-9BB3A28AE976}"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211489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53535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288682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67182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916891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495412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15" name="Rectangle 11"/>
          <p:cNvSpPr>
            <a:spLocks noChangeArrowheads="1"/>
          </p:cNvSpPr>
          <p:nvPr/>
        </p:nvSpPr>
        <p:spPr bwMode="auto">
          <a:xfrm flipV="1">
            <a:off x="315913" y="3260725"/>
            <a:ext cx="86931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en-US"/>
          </a:p>
        </p:txBody>
      </p:sp>
      <p:sp>
        <p:nvSpPr>
          <p:cNvPr id="21516" name="Rectangle 12"/>
          <p:cNvSpPr>
            <a:spLocks noGrp="1" noChangeArrowheads="1"/>
          </p:cNvSpPr>
          <p:nvPr>
            <p:ph type="ctrTitle"/>
          </p:nvPr>
        </p:nvSpPr>
        <p:spPr>
          <a:xfrm>
            <a:off x="990600" y="1676401"/>
            <a:ext cx="7772400" cy="1462088"/>
          </a:xfrm>
        </p:spPr>
        <p:txBody>
          <a:bodyPr/>
          <a:lstStyle>
            <a:lvl1pPr>
              <a:defRPr/>
            </a:lvl1pPr>
          </a:lstStyle>
          <a:p>
            <a:r>
              <a:rPr lang="en-US" dirty="0"/>
              <a:t>Click to edit Master title style</a:t>
            </a:r>
          </a:p>
        </p:txBody>
      </p:sp>
      <p:sp>
        <p:nvSpPr>
          <p:cNvPr id="2151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1518"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p>
        </p:txBody>
      </p:sp>
      <p:sp>
        <p:nvSpPr>
          <p:cNvPr id="21519"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p>
        </p:txBody>
      </p:sp>
      <p:sp>
        <p:nvSpPr>
          <p:cNvPr id="21520"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DBDBD18-52EC-4543-95A7-94002FFBA351}" type="slidenum">
              <a:rPr lang="en-US"/>
              <a:pPr/>
              <a:t>‹#›</a:t>
            </a:fld>
            <a:endParaRPr lang="en-US"/>
          </a:p>
        </p:txBody>
      </p:sp>
      <p:pic>
        <p:nvPicPr>
          <p:cNvPr id="17" name="Picture 16" descr="IBB2.jpg"/>
          <p:cNvPicPr>
            <a:picLocks noChangeAspect="1"/>
          </p:cNvPicPr>
          <p:nvPr userDrawn="1"/>
        </p:nvPicPr>
        <p:blipFill>
          <a:blip r:embed="rId2" cstate="email"/>
          <a:srcRect/>
          <a:stretch>
            <a:fillRect/>
          </a:stretch>
        </p:blipFill>
        <p:spPr>
          <a:xfrm>
            <a:off x="0" y="2819400"/>
            <a:ext cx="1122680" cy="990600"/>
          </a:xfrm>
          <a:prstGeom prst="rect">
            <a:avLst/>
          </a:prstGeom>
        </p:spPr>
      </p:pic>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2062A0-DF63-4C85-B593-9A872A4EBE55}" type="slidenum">
              <a:rPr lang="en-US"/>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4"/>
            <a:ext cx="1951039"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9" y="214314"/>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2980A9-21B9-4C04-BCE9-635D935807EE}" type="slidenum">
              <a:rPr lang="en-US"/>
              <a:pPr/>
              <a:t>‹#›</a:t>
            </a:fld>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1162051" y="6243638"/>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42151" y="6243638"/>
            <a:ext cx="1905000" cy="457200"/>
          </a:xfrm>
        </p:spPr>
        <p:txBody>
          <a:bodyPr/>
          <a:lstStyle>
            <a:lvl1pPr>
              <a:defRPr/>
            </a:lvl1pPr>
          </a:lstStyle>
          <a:p>
            <a:fld id="{22A03716-500E-4B3F-A17A-1660A8F2CB85}" type="slidenum">
              <a:rPr lang="en-US"/>
              <a:pPr/>
              <a:t>‹#›</a:t>
            </a:fld>
            <a:endParaRPr lang="en-U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s-PR"/>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Rectangle 11"/>
          <p:cNvSpPr>
            <a:spLocks noGrp="1" noChangeArrowheads="1"/>
          </p:cNvSpPr>
          <p:nvPr>
            <p:ph type="dt" sz="half" idx="10"/>
          </p:nvPr>
        </p:nvSpPr>
        <p:spPr>
          <a:ln/>
        </p:spPr>
        <p:txBody>
          <a:bodyPr/>
          <a:lstStyle>
            <a:lvl1pPr>
              <a:defRPr/>
            </a:lvl1pPr>
          </a:lstStyle>
          <a:p>
            <a:fld id="{51321620-7B8A-449A-98FB-69EC33E1586B}" type="datetime1">
              <a:rPr lang="en-US">
                <a:solidFill>
                  <a:srgbClr val="000000"/>
                </a:solidFill>
              </a:rPr>
              <a:pPr/>
              <a:t>7/9/2013</a:t>
            </a:fld>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1426BC6-9C44-4822-8B07-F963A8030F45}" type="slidenum">
              <a:rPr lang="en-US">
                <a:solidFill>
                  <a:srgbClr val="000000"/>
                </a:solidFill>
              </a:rPr>
              <a:pPr>
                <a:defRPr/>
              </a:pPr>
              <a:t>‹#›</a:t>
            </a:fld>
            <a:endParaRPr lang="en-US">
              <a:solidFill>
                <a:srgbClr val="000000"/>
              </a:solidFill>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solidFill>
                  <a:srgbClr val="000000"/>
                </a:solidFill>
              </a:rPr>
              <a:pPr/>
              <a:t>‹#›</a:t>
            </a:fld>
            <a:endParaRPr lang="en-US">
              <a:solidFill>
                <a:srgbClr val="000000"/>
              </a:solidFill>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solidFill>
                  <a:srgbClr val="000000"/>
                </a:solidFill>
              </a:rPr>
              <a:pPr/>
              <a:t>‹#›</a:t>
            </a:fld>
            <a:endParaRPr lang="en-US">
              <a:solidFill>
                <a:srgbClr val="000000"/>
              </a:solidFill>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AE5B1C-0384-499A-9270-D850812709EF}" type="slidenum">
              <a:rPr lang="en-US">
                <a:solidFill>
                  <a:srgbClr val="000000"/>
                </a:solidFill>
              </a:rPr>
              <a:pPr/>
              <a:t>‹#›</a:t>
            </a:fld>
            <a:endParaRPr lang="en-US">
              <a:solidFill>
                <a:srgbClr val="000000"/>
              </a:solidFill>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15" name="Rectangle 11"/>
          <p:cNvSpPr>
            <a:spLocks noChangeArrowheads="1"/>
          </p:cNvSpPr>
          <p:nvPr/>
        </p:nvSpPr>
        <p:spPr bwMode="auto">
          <a:xfrm flipV="1">
            <a:off x="315913" y="3260725"/>
            <a:ext cx="86931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en-US">
              <a:solidFill>
                <a:srgbClr val="000000"/>
              </a:solidFill>
            </a:endParaRPr>
          </a:p>
        </p:txBody>
      </p:sp>
      <p:sp>
        <p:nvSpPr>
          <p:cNvPr id="21516" name="Rectangle 12"/>
          <p:cNvSpPr>
            <a:spLocks noGrp="1" noChangeArrowheads="1"/>
          </p:cNvSpPr>
          <p:nvPr>
            <p:ph type="ctrTitle"/>
          </p:nvPr>
        </p:nvSpPr>
        <p:spPr>
          <a:xfrm>
            <a:off x="990600" y="1676401"/>
            <a:ext cx="7772400" cy="1462088"/>
          </a:xfrm>
        </p:spPr>
        <p:txBody>
          <a:bodyPr/>
          <a:lstStyle>
            <a:lvl1pPr>
              <a:defRPr/>
            </a:lvl1pPr>
          </a:lstStyle>
          <a:p>
            <a:r>
              <a:rPr lang="en-US" dirty="0"/>
              <a:t>Click to edit Master title style</a:t>
            </a:r>
          </a:p>
        </p:txBody>
      </p:sp>
      <p:sp>
        <p:nvSpPr>
          <p:cNvPr id="2151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1518"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solidFill>
                <a:srgbClr val="1C1C1C"/>
              </a:solidFill>
            </a:endParaRPr>
          </a:p>
        </p:txBody>
      </p:sp>
      <p:sp>
        <p:nvSpPr>
          <p:cNvPr id="21519"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solidFill>
                <a:srgbClr val="1C1C1C"/>
              </a:solidFill>
            </a:endParaRPr>
          </a:p>
        </p:txBody>
      </p:sp>
      <p:sp>
        <p:nvSpPr>
          <p:cNvPr id="21520"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DBDBD18-52EC-4543-95A7-94002FFBA351}" type="slidenum">
              <a:rPr lang="en-US">
                <a:solidFill>
                  <a:srgbClr val="1C1C1C"/>
                </a:solidFill>
              </a:rPr>
              <a:pPr/>
              <a:t>‹#›</a:t>
            </a:fld>
            <a:endParaRPr lang="en-US">
              <a:solidFill>
                <a:srgbClr val="1C1C1C"/>
              </a:solidFill>
            </a:endParaRPr>
          </a:p>
        </p:txBody>
      </p:sp>
      <p:pic>
        <p:nvPicPr>
          <p:cNvPr id="17" name="Picture 16" descr="IBB2.jpg"/>
          <p:cNvPicPr>
            <a:picLocks noChangeAspect="1"/>
          </p:cNvPicPr>
          <p:nvPr userDrawn="1"/>
        </p:nvPicPr>
        <p:blipFill>
          <a:blip r:embed="rId2" cstate="email"/>
          <a:srcRect/>
          <a:stretch>
            <a:fillRect/>
          </a:stretch>
        </p:blipFill>
        <p:spPr>
          <a:xfrm>
            <a:off x="0" y="2819400"/>
            <a:ext cx="1122680" cy="990600"/>
          </a:xfrm>
          <a:prstGeom prst="rect">
            <a:avLst/>
          </a:prstGeom>
        </p:spPr>
      </p:pic>
    </p:spTree>
    <p:extLst>
      <p:ext uri="{BB962C8B-B14F-4D97-AF65-F5344CB8AC3E}">
        <p14:creationId xmlns:p14="http://schemas.microsoft.com/office/powerpoint/2010/main" val="3407079889"/>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613032"/>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C7FCE1-6554-404F-86D6-A65B7CF1D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32423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pPr/>
              <a:t>‹#›</a:t>
            </a:fld>
            <a:endParaRPr lang="en-US"/>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5F66C4B-4773-43DA-A1DB-4AFD6C3304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5807071"/>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03FDD6-FB54-4892-B09D-2EA4B74740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370048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D4F163F-9188-4589-9629-C6C2491F6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379518"/>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AE5B1C-0384-499A-9270-D85081270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492829"/>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FC6D93-0A32-41BA-AB7C-6F9269F4E8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5933945"/>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E64993C-7D65-48A2-93F3-36FEC830A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9916326"/>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2062A0-DF63-4C85-B593-9A872A4EBE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999954"/>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4"/>
            <a:ext cx="1951039"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9" y="214314"/>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2980A9-21B9-4C04-BCE9-635D935807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266614"/>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1162051" y="6243638"/>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42151" y="6243638"/>
            <a:ext cx="1905000" cy="457200"/>
          </a:xfrm>
        </p:spPr>
        <p:txBody>
          <a:bodyPr/>
          <a:lstStyle>
            <a:lvl1pPr>
              <a:defRPr/>
            </a:lvl1pPr>
          </a:lstStyle>
          <a:p>
            <a:fld id="{22A03716-500E-4B3F-A17A-1660A8F2CB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68214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C7FCE1-6554-404F-86D6-A65B7CF1D196}" type="slidenum">
              <a:rPr lang="en-US"/>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F66C4B-4773-43DA-A1DB-4AFD6C3304D1}" type="slidenum">
              <a:rPr lang="en-US"/>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603FDD6-FB54-4892-B09D-2EA4B7474091}" type="slidenum">
              <a:rPr lang="en-US"/>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D4F163F-9188-4589-9629-C6C2491F6D6D}" type="slidenum">
              <a:rPr lang="en-US"/>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3AE5B1C-0384-499A-9270-D850812709EF}" type="slidenum">
              <a:rPr lang="en-US"/>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FC6D93-0A32-41BA-AB7C-6F9269F4E8E9}" type="slidenum">
              <a:rPr lang="en-US"/>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E64993C-7D65-48A2-93F3-36FEC830A3C6}" type="slidenum">
              <a:rPr lang="en-US"/>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6.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pPr/>
              <a:t>‹#›</a:t>
            </a:fld>
            <a:endParaRPr lang="en-US"/>
          </a:p>
        </p:txBody>
      </p:sp>
      <p:pic>
        <p:nvPicPr>
          <p:cNvPr id="14" name="Picture 13" descr="IBB2.jpg"/>
          <p:cNvPicPr>
            <a:picLocks noChangeAspect="1"/>
          </p:cNvPicPr>
          <p:nvPr/>
        </p:nvPicPr>
        <p:blipFill>
          <a:blip r:embed="rId14"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87" r:id="rId12"/>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p:nvPicPr>
        <p:blipFill>
          <a:blip r:embed="rId3"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5" name="Picture 14" descr="IBB2.jpg"/>
          <p:cNvPicPr>
            <a:picLocks noChangeAspect="1"/>
          </p:cNvPicPr>
          <p:nvPr/>
        </p:nvPicPr>
        <p:blipFill>
          <a:blip r:embed="rId3"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p:nvPicPr>
        <p:blipFill>
          <a:blip r:embed="rId3" cstate="email"/>
          <a:srcRect/>
          <a:stretch>
            <a:fillRect/>
          </a:stretch>
        </p:blipFill>
        <p:spPr>
          <a:xfrm>
            <a:off x="0" y="0"/>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p:nvPicPr>
        <p:blipFill>
          <a:blip r:embed="rId3"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816"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p:nvPicPr>
        <p:blipFill>
          <a:blip r:embed="rId14" cstate="email"/>
          <a:srcRect/>
          <a:stretch>
            <a:fillRect/>
          </a:stretch>
        </p:blipFill>
        <p:spPr>
          <a:xfrm>
            <a:off x="0" y="1"/>
            <a:ext cx="1122680" cy="990600"/>
          </a:xfrm>
          <a:prstGeom prst="rect">
            <a:avLst/>
          </a:prstGeom>
        </p:spPr>
      </p:pic>
    </p:spTree>
    <p:extLst>
      <p:ext uri="{BB962C8B-B14F-4D97-AF65-F5344CB8AC3E}">
        <p14:creationId xmlns:p14="http://schemas.microsoft.com/office/powerpoint/2010/main" val="157832804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hyperlink" Target="http://www.dsmedia.org/resources/illustrations/sweet-publishing/act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nuevotiempo.org/labibliahabla/files/2013/05/Leccion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7000"/>
                    </a14:imgEffect>
                    <a14:imgEffect>
                      <a14:brightnessContrast bright="11000"/>
                    </a14:imgEffect>
                  </a14:imgLayer>
                </a14:imgProps>
              </a:ext>
            </a:extLst>
          </a:blip>
          <a:srcRect/>
          <a:stretch>
            <a:fillRect/>
          </a:stretch>
        </p:blipFill>
        <p:spPr bwMode="auto">
          <a:xfrm>
            <a:off x="0" y="-1"/>
            <a:ext cx="9144000" cy="6858001"/>
          </a:xfrm>
          <a:prstGeom prst="rect">
            <a:avLst/>
          </a:prstGeom>
          <a:noFill/>
        </p:spPr>
      </p:pic>
      <p:sp>
        <p:nvSpPr>
          <p:cNvPr id="5" name="Slide Number Placeholder 3"/>
          <p:cNvSpPr>
            <a:spLocks noGrp="1"/>
          </p:cNvSpPr>
          <p:nvPr>
            <p:ph type="sldNum" sz="quarter" idx="12"/>
          </p:nvPr>
        </p:nvSpPr>
        <p:spPr/>
        <p:txBody>
          <a:bodyPr/>
          <a:lstStyle/>
          <a:p>
            <a:fld id="{6168C845-AC6A-4CB1-AD25-7DB23307EAA9}" type="slidenum">
              <a:rPr lang="en-US"/>
              <a:pPr/>
              <a:t>1</a:t>
            </a:fld>
            <a:endParaRPr lang="en-US"/>
          </a:p>
        </p:txBody>
      </p:sp>
      <p:sp>
        <p:nvSpPr>
          <p:cNvPr id="238596" name="Rectangle 4"/>
          <p:cNvSpPr>
            <a:spLocks noGrp="1" noChangeArrowheads="1"/>
          </p:cNvSpPr>
          <p:nvPr>
            <p:ph type="body" sz="half" idx="4294967295"/>
          </p:nvPr>
        </p:nvSpPr>
        <p:spPr>
          <a:xfrm>
            <a:off x="381000" y="1676400"/>
            <a:ext cx="8402990" cy="4419600"/>
          </a:xfrm>
          <a:solidFill>
            <a:schemeClr val="tx1">
              <a:alpha val="44000"/>
            </a:schemeClr>
          </a:solidFill>
          <a:ln/>
          <a:effectLst>
            <a:softEdge rad="127000"/>
          </a:effectLst>
        </p:spPr>
        <p:txBody>
          <a:bodyPr anchor="ctr"/>
          <a:lstStyle/>
          <a:p>
            <a:pPr marL="0" indent="0" algn="ctr">
              <a:buFontTx/>
              <a:buNone/>
            </a:pPr>
            <a:r>
              <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rPr>
              <a:t>Unidad </a:t>
            </a: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8: El Profeta Jonás</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rPr>
              <a:t>Estudio </a:t>
            </a: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26: </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Jonás: Misión Cumplida</a:t>
            </a: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(Jonás 3.1 – 4.11) </a:t>
            </a: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9 de julio de 2013</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p:txBody>
      </p:sp>
      <p:sp>
        <p:nvSpPr>
          <p:cNvPr id="6" name="Text Box 5"/>
          <p:cNvSpPr txBox="1">
            <a:spLocks noChangeArrowheads="1"/>
          </p:cNvSpPr>
          <p:nvPr/>
        </p:nvSpPr>
        <p:spPr bwMode="auto">
          <a:xfrm>
            <a:off x="5060951" y="6468785"/>
            <a:ext cx="3962400" cy="369332"/>
          </a:xfrm>
          <a:prstGeom prst="rect">
            <a:avLst/>
          </a:prstGeom>
          <a:noFill/>
          <a:ln w="9525">
            <a:noFill/>
            <a:miter lim="800000"/>
            <a:headEnd/>
            <a:tailEnd/>
          </a:ln>
          <a:effectLst/>
        </p:spPr>
        <p:txBody>
          <a:bodyPr wrap="square">
            <a:spAutoFit/>
          </a:bodyPr>
          <a:lstStyle/>
          <a:p>
            <a:pPr algn="ctr">
              <a:spcBef>
                <a:spcPct val="50000"/>
              </a:spcBef>
            </a:pPr>
            <a:r>
              <a:rPr lang="es-PR" dirty="0">
                <a:solidFill>
                  <a:schemeClr val="bg1"/>
                </a:solidFill>
                <a:effectLst>
                  <a:outerShdw blurRad="38100" dist="38100" dir="2700000" algn="tl">
                    <a:srgbClr val="000000">
                      <a:alpha val="43137"/>
                    </a:srgbClr>
                  </a:outerShdw>
                </a:effectLst>
                <a:latin typeface="Candara" pitchFamily="34" charset="0"/>
              </a:rPr>
              <a:t>Iglesia Bíblica Bautista de </a:t>
            </a:r>
            <a:r>
              <a:rPr lang="es-PR" dirty="0" smtClean="0">
                <a:solidFill>
                  <a:schemeClr val="bg1"/>
                </a:solidFill>
                <a:effectLst>
                  <a:outerShdw blurRad="38100" dist="38100" dir="2700000" algn="tl">
                    <a:srgbClr val="000000">
                      <a:alpha val="43137"/>
                    </a:srgbClr>
                  </a:outerShdw>
                </a:effectLst>
                <a:latin typeface="Candara" pitchFamily="34" charset="0"/>
              </a:rPr>
              <a:t>Aguadilla</a:t>
            </a:r>
            <a:endParaRPr lang="es-PR" dirty="0">
              <a:solidFill>
                <a:schemeClr val="bg1"/>
              </a:solidFill>
              <a:effectLst>
                <a:outerShdw blurRad="38100" dist="38100" dir="2700000" algn="tl">
                  <a:srgbClr val="000000">
                    <a:alpha val="43137"/>
                  </a:srgbClr>
                </a:outerShdw>
              </a:effectLst>
              <a:latin typeface="Candara" pitchFamily="34" charset="0"/>
            </a:endParaRPr>
          </a:p>
        </p:txBody>
      </p:sp>
      <p:sp>
        <p:nvSpPr>
          <p:cNvPr id="7" name="Text Box 7"/>
          <p:cNvSpPr txBox="1">
            <a:spLocks noChangeArrowheads="1"/>
          </p:cNvSpPr>
          <p:nvPr/>
        </p:nvSpPr>
        <p:spPr bwMode="auto">
          <a:xfrm>
            <a:off x="533400" y="6472238"/>
            <a:ext cx="3352800" cy="369332"/>
          </a:xfrm>
          <a:prstGeom prst="rect">
            <a:avLst/>
          </a:prstGeom>
          <a:noFill/>
          <a:ln w="9525">
            <a:noFill/>
            <a:miter lim="800000"/>
            <a:headEnd/>
            <a:tailEnd/>
          </a:ln>
        </p:spPr>
        <p:txBody>
          <a:bodyPr wrap="square">
            <a:spAutoFit/>
          </a:bodyPr>
          <a:lstStyle/>
          <a:p>
            <a:pPr>
              <a:spcBef>
                <a:spcPct val="50000"/>
              </a:spcBef>
              <a:defRPr/>
            </a:pPr>
            <a:r>
              <a:rPr lang="es-PR" i="1" dirty="0">
                <a:solidFill>
                  <a:schemeClr val="bg1"/>
                </a:solidFill>
                <a:effectLst>
                  <a:outerShdw blurRad="38100" dist="38100" dir="2700000" algn="tl">
                    <a:srgbClr val="000000">
                      <a:alpha val="43137"/>
                    </a:srgbClr>
                  </a:outerShdw>
                </a:effectLst>
                <a:latin typeface="Candara" pitchFamily="34" charset="0"/>
              </a:rPr>
              <a:t>La Biblia Libro por Libro, CBP</a:t>
            </a:r>
            <a:r>
              <a:rPr lang="en-US" i="1" baseline="30000" dirty="0">
                <a:solidFill>
                  <a:schemeClr val="bg1"/>
                </a:solidFill>
                <a:effectLst>
                  <a:outerShdw blurRad="38100" dist="38100" dir="2700000" algn="tl">
                    <a:srgbClr val="000000">
                      <a:alpha val="43137"/>
                    </a:srgbClr>
                  </a:outerShdw>
                </a:effectLst>
                <a:latin typeface="Candara" pitchFamily="34" charset="0"/>
              </a:rPr>
              <a:t>®</a:t>
            </a:r>
            <a:endParaRPr lang="en-US" dirty="0">
              <a:solidFill>
                <a:schemeClr val="bg1"/>
              </a:solidFill>
              <a:effectLst>
                <a:outerShdw blurRad="38100" dist="38100" dir="2700000" algn="tl">
                  <a:srgbClr val="000000">
                    <a:alpha val="43137"/>
                  </a:srgbClr>
                </a:outerShdw>
              </a:effectLst>
              <a:latin typeface="Candara" pitchFamily="34" charset="0"/>
            </a:endParaRPr>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6200" y="6112430"/>
            <a:ext cx="842042" cy="74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5486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fade">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z="4000" dirty="0" smtClean="0">
                <a:latin typeface="Candara" pitchFamily="34" charset="0"/>
                <a:cs typeface="Calibri" pitchFamily="34" charset="0"/>
              </a:rPr>
              <a:t>La respuesta de Nínive al mensaje</a:t>
            </a:r>
            <a:br>
              <a:rPr lang="es-PR" sz="4000" dirty="0" smtClean="0">
                <a:latin typeface="Candara" pitchFamily="34" charset="0"/>
                <a:cs typeface="Calibri" pitchFamily="34" charset="0"/>
              </a:rPr>
            </a:br>
            <a:r>
              <a:rPr lang="es-PR" sz="4000" dirty="0" smtClean="0">
                <a:solidFill>
                  <a:srgbClr val="C00000"/>
                </a:solidFill>
                <a:latin typeface="Candara" pitchFamily="34" charset="0"/>
                <a:cs typeface="Calibri" pitchFamily="34" charset="0"/>
              </a:rPr>
              <a:t>Jonás 3.5-9</a:t>
            </a:r>
            <a:endParaRPr lang="es-PR" sz="4000" dirty="0"/>
          </a:p>
        </p:txBody>
      </p:sp>
      <p:sp>
        <p:nvSpPr>
          <p:cNvPr id="3" name="Content Placeholder 2"/>
          <p:cNvSpPr>
            <a:spLocks noGrp="1"/>
          </p:cNvSpPr>
          <p:nvPr>
            <p:ph idx="1"/>
          </p:nvPr>
        </p:nvSpPr>
        <p:spPr>
          <a:xfrm>
            <a:off x="0" y="1828800"/>
            <a:ext cx="9144000" cy="5029200"/>
          </a:xfrm>
        </p:spPr>
        <p:txBody>
          <a:bodyPr>
            <a:normAutofit/>
          </a:bodyPr>
          <a:lstStyle/>
          <a:p>
            <a:r>
              <a:rPr lang="es-ES" i="1" dirty="0" smtClean="0">
                <a:latin typeface="Candara" pitchFamily="34" charset="0"/>
              </a:rPr>
              <a:t>“Y los hombres de Nínive creyeron a Dios, y proclamaron ayuno, y se vistieron de cilicio desde el mayor hasta el menor de ellos. Y llegó la noticia hasta el rey de Nínive, y se levantó de su silla, se despojó de su vestido, y se cubrió de cilicio y se sentó sobre ceniza. E hizo proclamar y anunciar en Nínive, por mandato del rey y de sus grandes, diciendo…”</a:t>
            </a:r>
            <a:endParaRPr lang="es-PR" dirty="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10</a:t>
            </a:fld>
            <a:endParaRPr lang="en-US"/>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z="4000" dirty="0" smtClean="0">
                <a:latin typeface="Candara" pitchFamily="34" charset="0"/>
                <a:cs typeface="Calibri" pitchFamily="34" charset="0"/>
              </a:rPr>
              <a:t>La respuesta de Nínive al mensaje</a:t>
            </a:r>
            <a:br>
              <a:rPr lang="es-PR" sz="4000" dirty="0" smtClean="0">
                <a:latin typeface="Candara" pitchFamily="34" charset="0"/>
                <a:cs typeface="Calibri" pitchFamily="34" charset="0"/>
              </a:rPr>
            </a:br>
            <a:r>
              <a:rPr lang="es-PR" sz="4000" dirty="0" smtClean="0">
                <a:solidFill>
                  <a:srgbClr val="C00000"/>
                </a:solidFill>
                <a:latin typeface="Candara" pitchFamily="34" charset="0"/>
                <a:cs typeface="Calibri" pitchFamily="34" charset="0"/>
              </a:rPr>
              <a:t>Jonás 3.5-9</a:t>
            </a:r>
            <a:endParaRPr lang="es-PR" sz="4000" dirty="0"/>
          </a:p>
        </p:txBody>
      </p:sp>
      <p:sp>
        <p:nvSpPr>
          <p:cNvPr id="3" name="Content Placeholder 2"/>
          <p:cNvSpPr>
            <a:spLocks noGrp="1"/>
          </p:cNvSpPr>
          <p:nvPr>
            <p:ph idx="1"/>
          </p:nvPr>
        </p:nvSpPr>
        <p:spPr>
          <a:xfrm>
            <a:off x="0" y="1828800"/>
            <a:ext cx="9144000" cy="5029200"/>
          </a:xfrm>
        </p:spPr>
        <p:txBody>
          <a:bodyPr>
            <a:normAutofit/>
          </a:bodyPr>
          <a:lstStyle/>
          <a:p>
            <a:r>
              <a:rPr lang="es-ES" i="1" dirty="0" smtClean="0">
                <a:latin typeface="Candara" pitchFamily="34" charset="0"/>
              </a:rPr>
              <a:t>“…Hombres y animales, bueyes y ovejas, no gusten cosa alguna; no se les dé alimento, ni beban agua; sino cúbranse de cilicio hombres y animales, y clamen a Dios fuertemente; y conviértase cada uno de su mal camino, de la rapiña que hay en sus manos. ¿Quién sabe si se volverá y se arrepentirá Dios, y se apartará del ardor de su ira, y no pereceremos?” </a:t>
            </a:r>
          </a:p>
          <a:p>
            <a:pPr marL="0" indent="0">
              <a:buNone/>
            </a:pPr>
            <a:r>
              <a:rPr lang="es-ES" dirty="0" smtClean="0">
                <a:solidFill>
                  <a:srgbClr val="C00000"/>
                </a:solidFill>
                <a:latin typeface="Candara" pitchFamily="34" charset="0"/>
              </a:rPr>
              <a:t>							(Jonás 3.5-9)</a:t>
            </a:r>
            <a:endParaRPr lang="es-ES" dirty="0" smtClean="0">
              <a:latin typeface="Candara" pitchFamily="34" charset="0"/>
            </a:endParaRPr>
          </a:p>
          <a:p>
            <a:endParaRPr lang="es-PR" dirty="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11</a:t>
            </a:fld>
            <a:endParaRPr lang="en-US"/>
          </a:p>
        </p:txBody>
      </p:sp>
    </p:spTree>
    <p:extLst>
      <p:ext uri="{BB962C8B-B14F-4D97-AF65-F5344CB8AC3E}">
        <p14:creationId xmlns:p14="http://schemas.microsoft.com/office/powerpoint/2010/main" val="3001206112"/>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z="4000" dirty="0" smtClean="0">
                <a:latin typeface="Candara" pitchFamily="34" charset="0"/>
                <a:cs typeface="Calibri" pitchFamily="34" charset="0"/>
              </a:rPr>
              <a:t>La respuesta de Nínive al mensaje</a:t>
            </a:r>
            <a:br>
              <a:rPr lang="es-PR" sz="4000" dirty="0" smtClean="0">
                <a:latin typeface="Candara" pitchFamily="34" charset="0"/>
                <a:cs typeface="Calibri" pitchFamily="34" charset="0"/>
              </a:rPr>
            </a:br>
            <a:r>
              <a:rPr lang="es-PR" sz="4000" dirty="0" smtClean="0">
                <a:solidFill>
                  <a:srgbClr val="C00000"/>
                </a:solidFill>
                <a:latin typeface="Candara" pitchFamily="34" charset="0"/>
                <a:cs typeface="Calibri" pitchFamily="34" charset="0"/>
              </a:rPr>
              <a:t>Jonás 3.5-9</a:t>
            </a:r>
            <a:endParaRPr lang="es-PR" sz="4000" dirty="0"/>
          </a:p>
        </p:txBody>
      </p:sp>
      <p:sp>
        <p:nvSpPr>
          <p:cNvPr id="3" name="Content Placeholder 2"/>
          <p:cNvSpPr>
            <a:spLocks noGrp="1"/>
          </p:cNvSpPr>
          <p:nvPr>
            <p:ph idx="1"/>
          </p:nvPr>
        </p:nvSpPr>
        <p:spPr>
          <a:xfrm>
            <a:off x="0" y="1828800"/>
            <a:ext cx="5943600" cy="5029200"/>
          </a:xfrm>
        </p:spPr>
        <p:txBody>
          <a:bodyPr>
            <a:normAutofit lnSpcReduction="10000"/>
          </a:bodyPr>
          <a:lstStyle/>
          <a:p>
            <a:r>
              <a:rPr lang="es-PR" dirty="0" smtClean="0">
                <a:latin typeface="Candara" panose="020E0502030303020204" pitchFamily="34" charset="0"/>
              </a:rPr>
              <a:t>El Espíritu Santo obró en los corazones del rey y sus súbditos, creando convicción de pecado. </a:t>
            </a:r>
          </a:p>
          <a:p>
            <a:r>
              <a:rPr lang="es-PR" dirty="0" smtClean="0">
                <a:latin typeface="Candara" panose="020E0502030303020204" pitchFamily="34" charset="0"/>
              </a:rPr>
              <a:t>El rey de la ciudad ‘grande y poderosa’ tuvo la capacidad de humillarse ante Dios, muy diferente a muchos de los reyes israelitas quienes Dios mismo dice ser el pueblo más insignificante de la tierra.</a:t>
            </a:r>
            <a:endParaRPr lang="es-PR" dirty="0">
              <a:latin typeface="Candara" panose="020E0502030303020204"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12</a:t>
            </a:fld>
            <a:endParaRPr lang="en-US"/>
          </a:p>
        </p:txBody>
      </p:sp>
      <p:pic>
        <p:nvPicPr>
          <p:cNvPr id="26626" name="Picture 2" descr="https://encrypted-tbn2.gstatic.com/images?q=tbn:ANd9GcSttap9McmDPWAgH2IbCYRImkC4AgIG8y6Jf5dR8lF7dnPiX5xgqQ"/>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791200" y="2281238"/>
            <a:ext cx="3357032" cy="3962400"/>
          </a:xfrm>
          <a:prstGeom prst="rect">
            <a:avLst/>
          </a:prstGeom>
          <a:noFill/>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dirty="0" smtClean="0">
                <a:latin typeface="Candara" pitchFamily="34" charset="0"/>
                <a:cs typeface="Calibri" pitchFamily="34" charset="0"/>
              </a:rPr>
              <a:t>Dios enseña compasión a Jonás</a:t>
            </a:r>
            <a:br>
              <a:rPr lang="es-PR" sz="4000" dirty="0" smtClean="0">
                <a:latin typeface="Candara" pitchFamily="34" charset="0"/>
                <a:cs typeface="Calibri" pitchFamily="34" charset="0"/>
              </a:rPr>
            </a:br>
            <a:r>
              <a:rPr lang="es-PR" sz="3600" dirty="0" smtClean="0">
                <a:solidFill>
                  <a:srgbClr val="FF0000"/>
                </a:solidFill>
                <a:latin typeface="Candara" pitchFamily="34" charset="0"/>
                <a:cs typeface="Calibri" pitchFamily="34" charset="0"/>
              </a:rPr>
              <a:t>Jonás 3.10-4.11</a:t>
            </a:r>
            <a:endParaRPr lang="es-PR" sz="3600"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13</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13</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8" name="Rectangle 7"/>
          <p:cNvSpPr/>
          <p:nvPr/>
        </p:nvSpPr>
        <p:spPr>
          <a:xfrm>
            <a:off x="228600" y="1905000"/>
            <a:ext cx="8534400" cy="3970318"/>
          </a:xfrm>
          <a:prstGeom prst="rect">
            <a:avLst/>
          </a:prstGeom>
        </p:spPr>
        <p:txBody>
          <a:bodyPr wrap="square">
            <a:spAutoFit/>
          </a:bodyPr>
          <a:lstStyle/>
          <a:p>
            <a:r>
              <a:rPr lang="es-ES" sz="2800" i="1" dirty="0" smtClean="0">
                <a:latin typeface="Candara" pitchFamily="34" charset="0"/>
              </a:rPr>
              <a:t>“Y vio Dios lo que hicieron, que se convirtieron de su mal camino; y se arrepintió del mal que había dicho que les haría, y no lo hizo. Pero Jonás se apesadumbró en extremo, y se enojó. Y oró a Jehová y dijo: Ahora, oh Jehová, ¿no es esto lo que yo decía estando aún en mi tierra? Por eso me apresuré a huir a Tarsis; porque sabía yo que tú eres Dios clemente y piadoso, tardo en enojarte, y de grande misericordia, y que te arrepientes del mal…”</a:t>
            </a:r>
          </a:p>
        </p:txBody>
      </p:sp>
    </p:spTree>
    <p:extLst>
      <p:ext uri="{BB962C8B-B14F-4D97-AF65-F5344CB8AC3E}">
        <p14:creationId xmlns:p14="http://schemas.microsoft.com/office/powerpoint/2010/main" val="4275922184"/>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dirty="0" smtClean="0">
                <a:latin typeface="Candara" pitchFamily="34" charset="0"/>
                <a:cs typeface="Calibri" pitchFamily="34" charset="0"/>
              </a:rPr>
              <a:t>Dios enseña compasión a Jonás</a:t>
            </a:r>
            <a:br>
              <a:rPr lang="es-PR" sz="4000" dirty="0" smtClean="0">
                <a:latin typeface="Candara" pitchFamily="34" charset="0"/>
                <a:cs typeface="Calibri" pitchFamily="34" charset="0"/>
              </a:rPr>
            </a:br>
            <a:r>
              <a:rPr lang="es-PR" sz="3600" dirty="0" smtClean="0">
                <a:solidFill>
                  <a:srgbClr val="FF0000"/>
                </a:solidFill>
                <a:latin typeface="Candara" pitchFamily="34" charset="0"/>
                <a:cs typeface="Calibri" pitchFamily="34" charset="0"/>
              </a:rPr>
              <a:t>Jonás 3.10-4.11</a:t>
            </a:r>
            <a:endParaRPr lang="es-PR" sz="3600"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14</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14</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8" name="Rectangle 7"/>
          <p:cNvSpPr/>
          <p:nvPr/>
        </p:nvSpPr>
        <p:spPr>
          <a:xfrm>
            <a:off x="228600" y="1905000"/>
            <a:ext cx="8229600" cy="3108543"/>
          </a:xfrm>
          <a:prstGeom prst="rect">
            <a:avLst/>
          </a:prstGeom>
        </p:spPr>
        <p:txBody>
          <a:bodyPr wrap="square">
            <a:spAutoFit/>
          </a:bodyPr>
          <a:lstStyle/>
          <a:p>
            <a:r>
              <a:rPr lang="es-ES" sz="2800" i="1" dirty="0" smtClean="0">
                <a:latin typeface="Candara" pitchFamily="34" charset="0"/>
              </a:rPr>
              <a:t>“…Ahora pues, oh Jehová, te ruego que me quites la vida; porque mejor me es la muerte que la vida. Y Jehová le dijo: ¿Haces tú bien en enojarte tanto? Y salió Jonás de la ciudad, y acampó hacia el oriente de la ciudad, y se hizo allí una enramada, y se sentó debajo de ella a la sombra, hasta ver qué acontecería en la ciudad.”   </a:t>
            </a:r>
            <a:r>
              <a:rPr lang="es-ES" sz="2800" dirty="0" smtClean="0">
                <a:solidFill>
                  <a:srgbClr val="C00000"/>
                </a:solidFill>
                <a:latin typeface="Candara" pitchFamily="34" charset="0"/>
              </a:rPr>
              <a:t>(Jonás 3.10-4.5)</a:t>
            </a:r>
            <a:endParaRPr lang="es-ES" sz="2800" dirty="0" smtClean="0">
              <a:latin typeface="Candara" pitchFamily="34" charset="0"/>
            </a:endParaRPr>
          </a:p>
        </p:txBody>
      </p:sp>
    </p:spTree>
    <p:extLst>
      <p:ext uri="{BB962C8B-B14F-4D97-AF65-F5344CB8AC3E}">
        <p14:creationId xmlns:p14="http://schemas.microsoft.com/office/powerpoint/2010/main" val="1660786883"/>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dirty="0" smtClean="0">
                <a:latin typeface="Candara" pitchFamily="34" charset="0"/>
                <a:cs typeface="Calibri" pitchFamily="34" charset="0"/>
              </a:rPr>
              <a:t>Dios enseña compasión a Jonás</a:t>
            </a:r>
            <a:br>
              <a:rPr lang="es-PR" sz="4000" dirty="0" smtClean="0">
                <a:latin typeface="Candara" pitchFamily="34" charset="0"/>
                <a:cs typeface="Calibri" pitchFamily="34" charset="0"/>
              </a:rPr>
            </a:br>
            <a:r>
              <a:rPr lang="es-PR" sz="3600" dirty="0" smtClean="0">
                <a:solidFill>
                  <a:srgbClr val="FF0000"/>
                </a:solidFill>
                <a:latin typeface="Candara" pitchFamily="34" charset="0"/>
                <a:cs typeface="Calibri" pitchFamily="34" charset="0"/>
              </a:rPr>
              <a:t>Jonás 3.10-4.11</a:t>
            </a:r>
            <a:endParaRPr lang="es-PR" sz="3600"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15</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0" y="1905000"/>
            <a:ext cx="8839200" cy="4572000"/>
          </a:xfrm>
        </p:spPr>
        <p:txBody>
          <a:bodyPr>
            <a:normAutofit fontScale="85000" lnSpcReduction="10000"/>
          </a:bodyPr>
          <a:lstStyle/>
          <a:p>
            <a:r>
              <a:rPr lang="es-ES" sz="3800" i="1" dirty="0" smtClean="0">
                <a:latin typeface="Candara" pitchFamily="34" charset="0"/>
              </a:rPr>
              <a:t>“Y preparó Jehová Dios una calabacera, la cual creció sobre Jonás para que hiciese sombra sobre su cabeza, y le librase de su malestar; y Jonás se alegró grandemente por la calabacera. Pero al venir el alba del día siguiente, Dios preparó un gusano, el cual hirió la calabacera, y se secó. Y aconteció que al salir el sol, preparó Dios un recio viento solano, y el sol hirió a Jonás en la cabeza, y se desmayaba, y deseaba la muerte, diciendo: Mejor sería para mí la muerte que la vida…”</a:t>
            </a:r>
            <a:endParaRPr lang="es-ES" i="1" dirty="0">
              <a:solidFill>
                <a:srgbClr val="FF0000"/>
              </a:solidFill>
              <a:latin typeface="Candara" pitchFamily="34" charset="0"/>
            </a:endParaRPr>
          </a:p>
        </p:txBody>
      </p:sp>
    </p:spTree>
    <p:extLst>
      <p:ext uri="{BB962C8B-B14F-4D97-AF65-F5344CB8AC3E}">
        <p14:creationId xmlns:p14="http://schemas.microsoft.com/office/powerpoint/2010/main" val="2599377424"/>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dirty="0" smtClean="0">
                <a:latin typeface="Candara" pitchFamily="34" charset="0"/>
                <a:cs typeface="Calibri" pitchFamily="34" charset="0"/>
              </a:rPr>
              <a:t>Dios enseña compasión a Jonás</a:t>
            </a:r>
            <a:br>
              <a:rPr lang="es-PR" sz="4000" dirty="0" smtClean="0">
                <a:latin typeface="Candara" pitchFamily="34" charset="0"/>
                <a:cs typeface="Calibri" pitchFamily="34" charset="0"/>
              </a:rPr>
            </a:br>
            <a:r>
              <a:rPr lang="es-PR" sz="3600" dirty="0" smtClean="0">
                <a:solidFill>
                  <a:srgbClr val="FF0000"/>
                </a:solidFill>
                <a:latin typeface="Candara" pitchFamily="34" charset="0"/>
                <a:cs typeface="Calibri" pitchFamily="34" charset="0"/>
              </a:rPr>
              <a:t>Jonás 3.10-4.11</a:t>
            </a:r>
            <a:endParaRPr lang="es-PR" sz="3600"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16</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16</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0" y="1905000"/>
            <a:ext cx="8839200" cy="4572000"/>
          </a:xfrm>
        </p:spPr>
        <p:txBody>
          <a:bodyPr>
            <a:normAutofit fontScale="85000" lnSpcReduction="20000"/>
          </a:bodyPr>
          <a:lstStyle/>
          <a:p>
            <a:r>
              <a:rPr lang="es-ES" sz="3800" i="1" dirty="0" smtClean="0">
                <a:latin typeface="Candara" pitchFamily="34" charset="0"/>
              </a:rPr>
              <a:t>“…Entonces dijo Dios a Jonás: ¿Tanto te enojas por la calabacera? Y él respondió: Mucho me enojo, hasta la muerte. Y dijo Jehová: Tuviste tú lástima de la calabacera, en la cual no trabajaste, ni tú la hiciste crecer; que en espacio de una noche nació, y en espacio de otra noche pereció. ¿Y no tendré yo piedad de Nínive, aquella gran ciudad donde hay más de ciento veinte mil personas que no saben discernir entre su mano derecha y su mano izquierda, y muchos animales?”                  </a:t>
            </a:r>
            <a:r>
              <a:rPr lang="es-ES" sz="3800" dirty="0" smtClean="0">
                <a:solidFill>
                  <a:srgbClr val="C00000"/>
                </a:solidFill>
                <a:latin typeface="Candara" pitchFamily="34" charset="0"/>
              </a:rPr>
              <a:t>(Jonás 4.6-11)</a:t>
            </a:r>
            <a:endParaRPr lang="es-ES" sz="3800" dirty="0" smtClean="0">
              <a:latin typeface="Candara" pitchFamily="34" charset="0"/>
            </a:endParaRPr>
          </a:p>
          <a:p>
            <a:endParaRPr lang="es-ES" dirty="0">
              <a:solidFill>
                <a:srgbClr val="FF0000"/>
              </a:solidFill>
              <a:latin typeface="Candara" pitchFamily="34" charset="0"/>
            </a:endParaRPr>
          </a:p>
        </p:txBody>
      </p:sp>
    </p:spTree>
    <p:extLst>
      <p:ext uri="{BB962C8B-B14F-4D97-AF65-F5344CB8AC3E}">
        <p14:creationId xmlns:p14="http://schemas.microsoft.com/office/powerpoint/2010/main" val="3941321340"/>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smtClean="0">
                <a:latin typeface="Candara" pitchFamily="34" charset="0"/>
                <a:cs typeface="Calibri" pitchFamily="34" charset="0"/>
              </a:rPr>
              <a:t>Dios enseña compasión a Jonás</a:t>
            </a:r>
            <a:br>
              <a:rPr lang="es-PR" dirty="0" smtClean="0">
                <a:latin typeface="Candara" pitchFamily="34" charset="0"/>
                <a:cs typeface="Calibri" pitchFamily="34" charset="0"/>
              </a:rPr>
            </a:br>
            <a:r>
              <a:rPr lang="es-PR" sz="4000" dirty="0" smtClean="0">
                <a:solidFill>
                  <a:srgbClr val="FF0000"/>
                </a:solidFill>
                <a:latin typeface="Candara" pitchFamily="34" charset="0"/>
                <a:cs typeface="Calibri" pitchFamily="34" charset="0"/>
              </a:rPr>
              <a:t>Jonás 3.10-4.11</a:t>
            </a:r>
            <a:endParaRPr lang="es-PR" dirty="0"/>
          </a:p>
        </p:txBody>
      </p:sp>
      <p:sp>
        <p:nvSpPr>
          <p:cNvPr id="3" name="Content Placeholder 2"/>
          <p:cNvSpPr>
            <a:spLocks noGrp="1"/>
          </p:cNvSpPr>
          <p:nvPr>
            <p:ph idx="1"/>
          </p:nvPr>
        </p:nvSpPr>
        <p:spPr>
          <a:xfrm>
            <a:off x="0" y="1828800"/>
            <a:ext cx="4419600" cy="4648200"/>
          </a:xfrm>
        </p:spPr>
        <p:txBody>
          <a:bodyPr>
            <a:normAutofit fontScale="92500"/>
          </a:bodyPr>
          <a:lstStyle/>
          <a:p>
            <a:r>
              <a:rPr lang="es-PR" dirty="0" smtClean="0">
                <a:latin typeface="Candara" pitchFamily="34" charset="0"/>
              </a:rPr>
              <a:t>Jonás tenía un prejuicio terrible en contra de los gentiles y, por tanto, Dios le muestra su error mediante la calabacera. </a:t>
            </a:r>
          </a:p>
          <a:p>
            <a:r>
              <a:rPr lang="es-PR" dirty="0" smtClean="0">
                <a:latin typeface="Candara" pitchFamily="34" charset="0"/>
              </a:rPr>
              <a:t>Jonás sabía cómo era Dios y confiesa que no le gustó lo que Dios hizo. </a:t>
            </a:r>
            <a:endParaRPr lang="es-PR" dirty="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17</a:t>
            </a:fld>
            <a:endParaRPr lang="en-US"/>
          </a:p>
        </p:txBody>
      </p:sp>
      <p:pic>
        <p:nvPicPr>
          <p:cNvPr id="21506" name="Picture 2" descr="https://encrypted-tbn2.gstatic.com/images?q=tbn:ANd9GcSNneQWgWeOx637lMOw9dLhgFLktF-CCcWRCH9rxA8wPED9nKWvJw"/>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4495800" y="2048259"/>
            <a:ext cx="4648200" cy="3823520"/>
          </a:xfrm>
          <a:prstGeom prst="rect">
            <a:avLst/>
          </a:prstGeom>
          <a:noFill/>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smtClean="0">
                <a:latin typeface="Candara" pitchFamily="34" charset="0"/>
                <a:cs typeface="Calibri" pitchFamily="34" charset="0"/>
              </a:rPr>
              <a:t>Dios enseña compasión a Jonás</a:t>
            </a:r>
            <a:br>
              <a:rPr lang="es-PR" dirty="0" smtClean="0">
                <a:latin typeface="Candara" pitchFamily="34" charset="0"/>
                <a:cs typeface="Calibri" pitchFamily="34" charset="0"/>
              </a:rPr>
            </a:br>
            <a:r>
              <a:rPr lang="es-PR" sz="4000" dirty="0" smtClean="0">
                <a:solidFill>
                  <a:srgbClr val="FF0000"/>
                </a:solidFill>
                <a:latin typeface="Candara" pitchFamily="34" charset="0"/>
                <a:cs typeface="Calibri" pitchFamily="34" charset="0"/>
              </a:rPr>
              <a:t>Jonás 3.10-4.11</a:t>
            </a:r>
            <a:endParaRPr lang="es-PR" dirty="0"/>
          </a:p>
        </p:txBody>
      </p:sp>
      <p:sp>
        <p:nvSpPr>
          <p:cNvPr id="3" name="Content Placeholder 2"/>
          <p:cNvSpPr>
            <a:spLocks noGrp="1"/>
          </p:cNvSpPr>
          <p:nvPr>
            <p:ph idx="1"/>
          </p:nvPr>
        </p:nvSpPr>
        <p:spPr>
          <a:xfrm>
            <a:off x="0" y="1828800"/>
            <a:ext cx="9144000" cy="5029200"/>
          </a:xfrm>
        </p:spPr>
        <p:txBody>
          <a:bodyPr>
            <a:normAutofit lnSpcReduction="10000"/>
          </a:bodyPr>
          <a:lstStyle/>
          <a:p>
            <a:r>
              <a:rPr lang="es-PR" dirty="0" smtClean="0">
                <a:latin typeface="Candara" pitchFamily="34" charset="0"/>
              </a:rPr>
              <a:t>Dios no nos puede obligar a cambiar de opinión, pero sí nos muestra nuestros errores para así nosotros entender su sabiduría. </a:t>
            </a:r>
          </a:p>
          <a:p>
            <a:r>
              <a:rPr lang="es-PR" dirty="0" smtClean="0">
                <a:latin typeface="Candara" pitchFamily="34" charset="0"/>
              </a:rPr>
              <a:t>El error de Jonás era pensar de que por ser israelita, él tenía un estatus más alto que los gentiles, y que solo Israel merecía el perdón de Dios. </a:t>
            </a:r>
          </a:p>
          <a:p>
            <a:r>
              <a:rPr lang="es-ES" i="1" dirty="0" smtClean="0">
                <a:latin typeface="Candara" pitchFamily="34" charset="0"/>
              </a:rPr>
              <a:t>“Pero la ley se introdujo para que el pecado abundase; mas cuando el pecado abundó, sobreabundó la gracia;”         </a:t>
            </a:r>
            <a:r>
              <a:rPr lang="es-ES" dirty="0" smtClean="0">
                <a:solidFill>
                  <a:srgbClr val="C00000"/>
                </a:solidFill>
                <a:latin typeface="Candara" pitchFamily="34" charset="0"/>
              </a:rPr>
              <a:t>(Romanos 5.20)</a:t>
            </a:r>
            <a:endParaRPr lang="es-ES" dirty="0" smtClean="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18</a:t>
            </a:fld>
            <a:endParaRPr lang="en-US"/>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974080" y="0"/>
            <a:ext cx="3169920" cy="2316480"/>
          </a:xfrm>
          <a:prstGeom prst="rect">
            <a:avLst/>
          </a:prstGeom>
        </p:spPr>
      </p:pic>
      <p:sp>
        <p:nvSpPr>
          <p:cNvPr id="2" name="Title 1"/>
          <p:cNvSpPr>
            <a:spLocks noGrp="1"/>
          </p:cNvSpPr>
          <p:nvPr>
            <p:ph type="title"/>
          </p:nvPr>
        </p:nvSpPr>
        <p:spPr>
          <a:xfrm>
            <a:off x="1150939" y="214314"/>
            <a:ext cx="4716461" cy="1462087"/>
          </a:xfrm>
        </p:spPr>
        <p:txBody>
          <a:bodyPr/>
          <a:lstStyle/>
          <a:p>
            <a:r>
              <a:rPr lang="es-PR" sz="3600" dirty="0" smtClean="0">
                <a:latin typeface="Candara" pitchFamily="34" charset="0"/>
                <a:cs typeface="Calibri" pitchFamily="34" charset="0"/>
              </a:rPr>
              <a:t>Dios enseña compasión a Jonás</a:t>
            </a:r>
            <a:br>
              <a:rPr lang="es-PR" sz="3600" dirty="0" smtClean="0">
                <a:latin typeface="Candara" pitchFamily="34" charset="0"/>
                <a:cs typeface="Calibri" pitchFamily="34" charset="0"/>
              </a:rPr>
            </a:br>
            <a:r>
              <a:rPr lang="es-PR" sz="3200" dirty="0" smtClean="0">
                <a:solidFill>
                  <a:srgbClr val="FF0000"/>
                </a:solidFill>
                <a:latin typeface="Candara" pitchFamily="34" charset="0"/>
                <a:cs typeface="Calibri" pitchFamily="34" charset="0"/>
              </a:rPr>
              <a:t>Jonás 3.10-4.11</a:t>
            </a:r>
            <a:endParaRPr lang="es-PR" sz="3600" dirty="0"/>
          </a:p>
        </p:txBody>
      </p:sp>
      <p:sp>
        <p:nvSpPr>
          <p:cNvPr id="3" name="Content Placeholder 2"/>
          <p:cNvSpPr>
            <a:spLocks noGrp="1"/>
          </p:cNvSpPr>
          <p:nvPr>
            <p:ph idx="1"/>
          </p:nvPr>
        </p:nvSpPr>
        <p:spPr>
          <a:xfrm>
            <a:off x="-1" y="2316480"/>
            <a:ext cx="8610601" cy="4312920"/>
          </a:xfrm>
        </p:spPr>
        <p:txBody>
          <a:bodyPr/>
          <a:lstStyle/>
          <a:p>
            <a:r>
              <a:rPr lang="es-ES" sz="2800" i="1" dirty="0" smtClean="0">
                <a:latin typeface="Candara" pitchFamily="34" charset="0"/>
              </a:rPr>
              <a:t>“Él les dijo: Sin duda me diréis este refrán: Médico, cúrate a ti mismo; de tantas cosas que hemos oído que se han hecho en Capernaum, haz también aquí en tu tierra. Y añadió: De cierto os digo, que ningún profeta es acepto en su propia tierra. Y en verdad os digo que muchas viudas había en Israel en los días de Elías, cuando el cielo fue cerrado por tres años y seis meses, y hubo una gran hambre en toda la tierra; pero a ninguna de ellas fue enviado Elías, sino a una mujer viuda en </a:t>
            </a:r>
            <a:r>
              <a:rPr lang="es-ES" sz="2800" i="1" dirty="0" err="1" smtClean="0">
                <a:latin typeface="Candara" pitchFamily="34" charset="0"/>
              </a:rPr>
              <a:t>Sarepta</a:t>
            </a:r>
            <a:r>
              <a:rPr lang="es-ES" sz="2800" i="1" dirty="0" smtClean="0">
                <a:latin typeface="Candara" pitchFamily="34" charset="0"/>
              </a:rPr>
              <a:t> de Sidón.”                        </a:t>
            </a:r>
            <a:r>
              <a:rPr lang="es-ES" sz="2800" dirty="0" smtClean="0">
                <a:solidFill>
                  <a:srgbClr val="C00000"/>
                </a:solidFill>
                <a:latin typeface="Candara" pitchFamily="34" charset="0"/>
              </a:rPr>
              <a:t>(Lucas 4.23-26)</a:t>
            </a:r>
            <a:endParaRPr lang="es-ES" sz="2800" dirty="0" smtClean="0">
              <a:latin typeface="Candara" pitchFamily="34" charset="0"/>
            </a:endParaRPr>
          </a:p>
          <a:p>
            <a:endParaRPr lang="es-PR" dirty="0"/>
          </a:p>
        </p:txBody>
      </p:sp>
      <p:sp>
        <p:nvSpPr>
          <p:cNvPr id="4" name="Slide Number Placeholder 3"/>
          <p:cNvSpPr>
            <a:spLocks noGrp="1"/>
          </p:cNvSpPr>
          <p:nvPr>
            <p:ph type="sldNum" sz="quarter" idx="12"/>
          </p:nvPr>
        </p:nvSpPr>
        <p:spPr/>
        <p:txBody>
          <a:bodyPr/>
          <a:lstStyle/>
          <a:p>
            <a:fld id="{921E7F7E-33AA-4283-8B9E-027FB821B55F}" type="slidenum">
              <a:rPr lang="en-US" smtClean="0"/>
              <a:pPr/>
              <a:t>19</a:t>
            </a:fld>
            <a:endParaRPr lang="en-US"/>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ln/>
        </p:spPr>
        <p:txBody>
          <a:bodyPr/>
          <a:lstStyle/>
          <a:p>
            <a:pPr>
              <a:defRPr/>
            </a:pPr>
            <a:fld id="{B40BEE61-78A7-4B3C-8981-FE4F09B794B2}" type="slidenum">
              <a:rPr lang="en-US">
                <a:solidFill>
                  <a:srgbClr val="000000"/>
                </a:solidFill>
              </a:rPr>
              <a:pPr>
                <a:defRPr/>
              </a:pPr>
              <a:t>2</a:t>
            </a:fld>
            <a:endParaRPr lang="en-US">
              <a:solidFill>
                <a:srgbClr val="000000"/>
              </a:solidFill>
            </a:endParaRPr>
          </a:p>
        </p:txBody>
      </p:sp>
      <p:sp>
        <p:nvSpPr>
          <p:cNvPr id="4098" name="Rectangle 2"/>
          <p:cNvSpPr>
            <a:spLocks noGrp="1" noChangeArrowheads="1"/>
          </p:cNvSpPr>
          <p:nvPr>
            <p:ph type="title"/>
          </p:nvPr>
        </p:nvSpPr>
        <p:spPr>
          <a:xfrm>
            <a:off x="1143000" y="838200"/>
            <a:ext cx="3649663" cy="838200"/>
          </a:xfrm>
        </p:spPr>
        <p:txBody>
          <a:bodyPr/>
          <a:lstStyle/>
          <a:p>
            <a:pPr eaLnBrk="1" hangingPunct="1"/>
            <a:r>
              <a:rPr lang="es-PR" noProof="0" smtClean="0">
                <a:latin typeface="Candara" pitchFamily="34" charset="0"/>
                <a:cs typeface="Calibri" pitchFamily="34" charset="0"/>
              </a:rPr>
              <a:t>Contexto</a:t>
            </a:r>
          </a:p>
        </p:txBody>
      </p:sp>
      <p:sp>
        <p:nvSpPr>
          <p:cNvPr id="4099" name="Rectangle 3"/>
          <p:cNvSpPr>
            <a:spLocks noGrp="1" noChangeArrowheads="1"/>
          </p:cNvSpPr>
          <p:nvPr>
            <p:ph type="body" sz="half" idx="1"/>
          </p:nvPr>
        </p:nvSpPr>
        <p:spPr>
          <a:xfrm>
            <a:off x="304800" y="2133600"/>
            <a:ext cx="3886200" cy="2362200"/>
          </a:xfrm>
        </p:spPr>
        <p:txBody>
          <a:bodyPr/>
          <a:lstStyle/>
          <a:p>
            <a:pPr eaLnBrk="1" hangingPunct="1"/>
            <a:r>
              <a:rPr lang="es-PR" sz="4000" dirty="0" smtClean="0">
                <a:latin typeface="Candara" pitchFamily="34" charset="0"/>
                <a:cs typeface="Calibri" pitchFamily="34" charset="0"/>
              </a:rPr>
              <a:t>Jonás</a:t>
            </a:r>
          </a:p>
          <a:p>
            <a:pPr lvl="1"/>
            <a:r>
              <a:rPr lang="es-PR" sz="3600" noProof="0" dirty="0" smtClean="0">
                <a:latin typeface="Candara" pitchFamily="34" charset="0"/>
                <a:cs typeface="Calibri" pitchFamily="34" charset="0"/>
              </a:rPr>
              <a:t>3.1 – 4.11</a:t>
            </a:r>
            <a:endParaRPr lang="es-PR" sz="2800" noProof="0" dirty="0" smtClean="0">
              <a:latin typeface="Candara" pitchFamily="34" charset="0"/>
              <a:cs typeface="Calibri" pitchFamily="34" charset="0"/>
            </a:endParaRPr>
          </a:p>
        </p:txBody>
      </p:sp>
      <p:pic>
        <p:nvPicPr>
          <p:cNvPr id="7" name="Picture 2"/>
          <p:cNvPicPr>
            <a:picLocks noChangeAspect="1" noChangeArrowheads="1"/>
          </p:cNvPicPr>
          <p:nvPr/>
        </p:nvPicPr>
        <p:blipFill>
          <a:blip r:embed="rId3" cstate="email">
            <a:lum bright="10000" contrast="20000"/>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4208929" y="2286000"/>
            <a:ext cx="4686300" cy="2790825"/>
          </a:xfrm>
          <a:prstGeom prst="rect">
            <a:avLst/>
          </a:prstGeom>
          <a:noFill/>
          <a:ln w="9525">
            <a:noFill/>
            <a:miter lim="800000"/>
            <a:headEnd/>
            <a:tailEnd/>
          </a:ln>
          <a:effectLst>
            <a:outerShdw blurRad="50800" dist="38100" dir="2700000" algn="tl" rotWithShape="0">
              <a:prstClr val="black">
                <a:alpha val="40000"/>
              </a:prstClr>
            </a:outerShdw>
            <a:softEdge rad="63500"/>
          </a:effectLst>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6164261" cy="1462087"/>
          </a:xfrm>
        </p:spPr>
        <p:txBody>
          <a:bodyPr/>
          <a:lstStyle/>
          <a:p>
            <a:r>
              <a:rPr lang="es-PR" dirty="0" smtClean="0">
                <a:latin typeface="Candara" pitchFamily="34" charset="0"/>
                <a:cs typeface="Calibri" pitchFamily="34" charset="0"/>
              </a:rPr>
              <a:t>Dios enseña compasión a Jonás  </a:t>
            </a:r>
            <a:r>
              <a:rPr lang="es-PR" sz="4000" dirty="0" err="1" smtClean="0">
                <a:solidFill>
                  <a:srgbClr val="FF0000"/>
                </a:solidFill>
                <a:latin typeface="Candara" pitchFamily="34" charset="0"/>
                <a:cs typeface="Calibri" pitchFamily="34" charset="0"/>
              </a:rPr>
              <a:t>Jonás</a:t>
            </a:r>
            <a:r>
              <a:rPr lang="es-PR" sz="4000" dirty="0" smtClean="0">
                <a:solidFill>
                  <a:srgbClr val="FF0000"/>
                </a:solidFill>
                <a:latin typeface="Candara" pitchFamily="34" charset="0"/>
                <a:cs typeface="Calibri" pitchFamily="34" charset="0"/>
              </a:rPr>
              <a:t> 3.10-4.11</a:t>
            </a:r>
            <a:endParaRPr lang="es-PR" dirty="0"/>
          </a:p>
        </p:txBody>
      </p:sp>
      <p:sp>
        <p:nvSpPr>
          <p:cNvPr id="3" name="Content Placeholder 2"/>
          <p:cNvSpPr>
            <a:spLocks noGrp="1"/>
          </p:cNvSpPr>
          <p:nvPr>
            <p:ph idx="1"/>
          </p:nvPr>
        </p:nvSpPr>
        <p:spPr>
          <a:xfrm>
            <a:off x="220663" y="2649573"/>
            <a:ext cx="8726488" cy="3903627"/>
          </a:xfrm>
        </p:spPr>
        <p:txBody>
          <a:bodyPr/>
          <a:lstStyle/>
          <a:p>
            <a:r>
              <a:rPr lang="es-ES" sz="2800" i="1" dirty="0" smtClean="0">
                <a:latin typeface="Candara" pitchFamily="34" charset="0"/>
              </a:rPr>
              <a:t>“Y muchos leprosos había en Israel en tiempo del profeta Eliseo; pero ninguno de ellos fue limpiado, sino Naamán el sirio. Al oír estas cosas, todos en la sinagoga se llenaron de ira; y levantándose, le echaron fuera de la ciudad, y le llevaron hasta la cumbre del monte sobre el cual estaba edificada la ciudad de ellos, para despeñarle. Mas él pasó por en medio de ellos, y se fue.”   </a:t>
            </a:r>
          </a:p>
          <a:p>
            <a:pPr>
              <a:buNone/>
            </a:pPr>
            <a:r>
              <a:rPr lang="es-ES" sz="2800" dirty="0" smtClean="0">
                <a:solidFill>
                  <a:srgbClr val="C00000"/>
                </a:solidFill>
                <a:latin typeface="Candara" pitchFamily="34" charset="0"/>
              </a:rPr>
              <a:t>                                                                           </a:t>
            </a:r>
            <a:r>
              <a:rPr lang="es-PR" dirty="0" smtClean="0">
                <a:solidFill>
                  <a:srgbClr val="C00000"/>
                </a:solidFill>
                <a:latin typeface="Candara" pitchFamily="34" charset="0"/>
              </a:rPr>
              <a:t>(Lucas 4.27-30)</a:t>
            </a:r>
            <a:endParaRPr lang="es-PR" dirty="0">
              <a:solidFill>
                <a:srgbClr val="C00000"/>
              </a:solidFill>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20</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14000"/>
                    </a14:imgEffect>
                    <a14:imgEffect>
                      <a14:brightnessContrast bright="12000"/>
                    </a14:imgEffect>
                  </a14:imgLayer>
                </a14:imgProps>
              </a:ext>
            </a:extLst>
          </a:blip>
          <a:stretch>
            <a:fillRect/>
          </a:stretch>
        </p:blipFill>
        <p:spPr>
          <a:xfrm>
            <a:off x="7274883" y="-1"/>
            <a:ext cx="1869117" cy="2501935"/>
          </a:xfrm>
          <a:prstGeom prst="rect">
            <a:avLst/>
          </a:prstGeom>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smtClean="0">
                <a:latin typeface="Candara" pitchFamily="34" charset="0"/>
                <a:cs typeface="Calibri" pitchFamily="34" charset="0"/>
              </a:rPr>
              <a:t>Dios enseña compasión a Jonás</a:t>
            </a:r>
            <a:br>
              <a:rPr lang="es-PR" dirty="0" smtClean="0">
                <a:latin typeface="Candara" pitchFamily="34" charset="0"/>
                <a:cs typeface="Calibri" pitchFamily="34" charset="0"/>
              </a:rPr>
            </a:br>
            <a:r>
              <a:rPr lang="es-PR" sz="4000" dirty="0" smtClean="0">
                <a:solidFill>
                  <a:srgbClr val="FF0000"/>
                </a:solidFill>
                <a:latin typeface="Candara" pitchFamily="34" charset="0"/>
                <a:cs typeface="Calibri" pitchFamily="34" charset="0"/>
              </a:rPr>
              <a:t>Jonás 3.10-4.11</a:t>
            </a:r>
            <a:endParaRPr lang="es-PR" dirty="0"/>
          </a:p>
        </p:txBody>
      </p:sp>
      <p:sp>
        <p:nvSpPr>
          <p:cNvPr id="3" name="Content Placeholder 2"/>
          <p:cNvSpPr>
            <a:spLocks noGrp="1"/>
          </p:cNvSpPr>
          <p:nvPr>
            <p:ph idx="1"/>
          </p:nvPr>
        </p:nvSpPr>
        <p:spPr>
          <a:xfrm>
            <a:off x="152400" y="1905000"/>
            <a:ext cx="4953000" cy="4953000"/>
          </a:xfrm>
        </p:spPr>
        <p:txBody>
          <a:bodyPr/>
          <a:lstStyle/>
          <a:p>
            <a:pPr marL="0" indent="0">
              <a:buNone/>
            </a:pPr>
            <a:r>
              <a:rPr lang="es-ES" i="1" dirty="0" smtClean="0">
                <a:latin typeface="Candara" pitchFamily="34" charset="0"/>
              </a:rPr>
              <a:t>Y le respondió: Yo haré pasar todo mi bien delante de tu rostro, y proclamaré el nombre de Jehová delante de ti; y tendré misericordia del que tendré misericordia, y seré clemente para con el que seré clemente.                            </a:t>
            </a:r>
            <a:r>
              <a:rPr lang="es-ES" dirty="0" smtClean="0">
                <a:solidFill>
                  <a:srgbClr val="C00000"/>
                </a:solidFill>
                <a:latin typeface="Candara" pitchFamily="34" charset="0"/>
              </a:rPr>
              <a:t>(Éxodo 33.19)</a:t>
            </a:r>
            <a:endParaRPr lang="es-ES" dirty="0" smtClean="0">
              <a:latin typeface="Candara" pitchFamily="34" charset="0"/>
            </a:endParaRPr>
          </a:p>
          <a:p>
            <a:pPr>
              <a:buNone/>
            </a:pPr>
            <a:endParaRPr lang="es-PR" dirty="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21</a:t>
            </a:fld>
            <a:endParaRPr lang="en-US"/>
          </a:p>
        </p:txBody>
      </p:sp>
      <p:pic>
        <p:nvPicPr>
          <p:cNvPr id="2050" name="Picture 2" descr="https://encrypted-tbn0.gstatic.com/images?q=tbn:ANd9GcSkIC9EPH38NjrCiQHHQb1EZHQJvTDcdxlT8nRWGHyg4PStG-tASQ"/>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5143022" y="3581400"/>
            <a:ext cx="4000978" cy="3276600"/>
          </a:xfrm>
          <a:prstGeom prst="rect">
            <a:avLst/>
          </a:prstGeom>
          <a:noFill/>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smtClean="0">
                <a:latin typeface="Candara" pitchFamily="34" charset="0"/>
                <a:cs typeface="Calibri" pitchFamily="34" charset="0"/>
              </a:rPr>
              <a:t>Dios enseña compasión a Jonás</a:t>
            </a:r>
            <a:br>
              <a:rPr lang="es-PR" dirty="0" smtClean="0">
                <a:latin typeface="Candara" pitchFamily="34" charset="0"/>
                <a:cs typeface="Calibri" pitchFamily="34" charset="0"/>
              </a:rPr>
            </a:br>
            <a:r>
              <a:rPr lang="es-PR" sz="4000" dirty="0" smtClean="0">
                <a:solidFill>
                  <a:srgbClr val="FF0000"/>
                </a:solidFill>
                <a:latin typeface="Candara" pitchFamily="34" charset="0"/>
                <a:cs typeface="Calibri" pitchFamily="34" charset="0"/>
              </a:rPr>
              <a:t>Jonás 3.10-4.11</a:t>
            </a:r>
            <a:endParaRPr lang="es-PR" dirty="0"/>
          </a:p>
        </p:txBody>
      </p:sp>
      <p:sp>
        <p:nvSpPr>
          <p:cNvPr id="3" name="Content Placeholder 2"/>
          <p:cNvSpPr>
            <a:spLocks noGrp="1"/>
          </p:cNvSpPr>
          <p:nvPr>
            <p:ph idx="1"/>
          </p:nvPr>
        </p:nvSpPr>
        <p:spPr>
          <a:xfrm>
            <a:off x="152400" y="2017713"/>
            <a:ext cx="8802688" cy="4114800"/>
          </a:xfrm>
        </p:spPr>
        <p:txBody>
          <a:bodyPr/>
          <a:lstStyle/>
          <a:p>
            <a:r>
              <a:rPr lang="es-PR" dirty="0" smtClean="0">
                <a:latin typeface="Candara" pitchFamily="34" charset="0"/>
              </a:rPr>
              <a:t>La Biblia nos demuestra que Dios le confiere su misericordia a todos, pero él también sabe quién la aceptará. </a:t>
            </a:r>
          </a:p>
          <a:p>
            <a:r>
              <a:rPr lang="es-PR" dirty="0" smtClean="0">
                <a:latin typeface="Candara" pitchFamily="34" charset="0"/>
              </a:rPr>
              <a:t>Por tanto, Jonás estaba mal al pensar que él tenía el derecho de decidir eso por Dios. </a:t>
            </a:r>
          </a:p>
          <a:p>
            <a:r>
              <a:rPr lang="es-PR" dirty="0" smtClean="0">
                <a:latin typeface="Candara" pitchFamily="34" charset="0"/>
              </a:rPr>
              <a:t>No se escribe sobre si se arrepintió de esto, pero si no lo hizo, perdió la gran bendición de orar por los inconversos y serles de testimonio.</a:t>
            </a:r>
            <a:endParaRPr lang="es-PR" dirty="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22</a:t>
            </a:fld>
            <a:endParaRPr lang="en-US"/>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noProof="0" dirty="0" smtClean="0">
                <a:latin typeface="Candara" pitchFamily="34" charset="0"/>
                <a:cs typeface="Calibri" pitchFamily="34" charset="0"/>
              </a:rPr>
              <a:t>Aplicaciones</a:t>
            </a:r>
            <a:endParaRPr lang="es-PR" sz="3600" noProof="0" dirty="0">
              <a:solidFill>
                <a:srgbClr val="FF0000"/>
              </a:solidFill>
              <a:latin typeface="Candara" pitchFamily="34" charset="0"/>
              <a:cs typeface="Calibri" pitchFamily="34" charset="0"/>
            </a:endParaRPr>
          </a:p>
        </p:txBody>
      </p:sp>
      <p:sp>
        <p:nvSpPr>
          <p:cNvPr id="7" name="Content Placeholder 6"/>
          <p:cNvSpPr>
            <a:spLocks noGrp="1"/>
          </p:cNvSpPr>
          <p:nvPr>
            <p:ph idx="1"/>
          </p:nvPr>
        </p:nvSpPr>
        <p:spPr>
          <a:xfrm>
            <a:off x="152399" y="2017712"/>
            <a:ext cx="8534401" cy="4683126"/>
          </a:xfrm>
        </p:spPr>
        <p:txBody>
          <a:bodyPr>
            <a:normAutofit/>
          </a:bodyPr>
          <a:lstStyle/>
          <a:p>
            <a:r>
              <a:rPr lang="es-PR" dirty="0" smtClean="0">
                <a:solidFill>
                  <a:srgbClr val="FF0000"/>
                </a:solidFill>
                <a:latin typeface="Candara" pitchFamily="34" charset="0"/>
                <a:cs typeface="Calibri" pitchFamily="34" charset="0"/>
              </a:rPr>
              <a:t>El siervo predicador debe anunciar con claridad el mensaje que ha recibido de Dios.</a:t>
            </a:r>
          </a:p>
          <a:p>
            <a:pPr lvl="1"/>
            <a:r>
              <a:rPr lang="es-PR" dirty="0" smtClean="0">
                <a:latin typeface="Candara" pitchFamily="34" charset="0"/>
                <a:cs typeface="Calibri" pitchFamily="34" charset="0"/>
              </a:rPr>
              <a:t>Jonás, después de arrepentirse, tomó en sus manos el plan original de Dios y le predicó a los Ninivitas.</a:t>
            </a:r>
          </a:p>
          <a:p>
            <a:pPr lvl="1"/>
            <a:r>
              <a:rPr lang="es-PR" dirty="0" smtClean="0">
                <a:latin typeface="Candara" pitchFamily="34" charset="0"/>
                <a:cs typeface="Calibri" pitchFamily="34" charset="0"/>
              </a:rPr>
              <a:t>Dios siempre busca personas que estén dispuestos a declarar su mensaje y a veces hasta a los que no quieren hacerlo de primera instancia.</a:t>
            </a: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23</a:t>
            </a:fld>
            <a:endParaRPr lang="en-US" dirty="0">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23</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492502" y="0"/>
            <a:ext cx="2651498" cy="1767665"/>
          </a:xfrm>
          <a:prstGeom prst="rect">
            <a:avLst/>
          </a:prstGeom>
        </p:spPr>
      </p:pic>
    </p:spTree>
    <p:extLst>
      <p:ext uri="{BB962C8B-B14F-4D97-AF65-F5344CB8AC3E}">
        <p14:creationId xmlns:p14="http://schemas.microsoft.com/office/powerpoint/2010/main" val="1303274014"/>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noProof="0" dirty="0" smtClean="0">
                <a:latin typeface="Candara" pitchFamily="34" charset="0"/>
                <a:cs typeface="Calibri" pitchFamily="34" charset="0"/>
              </a:rPr>
              <a:t>Aplicaciones</a:t>
            </a:r>
            <a:endParaRPr lang="es-PR" sz="3600" noProof="0" dirty="0">
              <a:solidFill>
                <a:srgbClr val="FF0000"/>
              </a:solidFill>
              <a:latin typeface="Candara" pitchFamily="34" charset="0"/>
              <a:cs typeface="Calibri" pitchFamily="34" charset="0"/>
            </a:endParaRPr>
          </a:p>
        </p:txBody>
      </p:sp>
      <p:sp>
        <p:nvSpPr>
          <p:cNvPr id="7" name="Content Placeholder 6"/>
          <p:cNvSpPr>
            <a:spLocks noGrp="1"/>
          </p:cNvSpPr>
          <p:nvPr>
            <p:ph idx="1"/>
          </p:nvPr>
        </p:nvSpPr>
        <p:spPr>
          <a:xfrm>
            <a:off x="152399" y="2017712"/>
            <a:ext cx="8534401" cy="4683126"/>
          </a:xfrm>
        </p:spPr>
        <p:txBody>
          <a:bodyPr>
            <a:normAutofit/>
          </a:bodyPr>
          <a:lstStyle/>
          <a:p>
            <a:r>
              <a:rPr lang="es-PR" dirty="0" smtClean="0">
                <a:solidFill>
                  <a:srgbClr val="FF0000"/>
                </a:solidFill>
                <a:latin typeface="Candara" pitchFamily="34" charset="0"/>
                <a:cs typeface="Calibri" pitchFamily="34" charset="0"/>
              </a:rPr>
              <a:t>Todos los pueblos del mundo, aun los más crueles, son amados por Dios.</a:t>
            </a:r>
          </a:p>
          <a:p>
            <a:pPr lvl="1"/>
            <a:r>
              <a:rPr lang="es-PR" dirty="0" smtClean="0">
                <a:latin typeface="Candara" pitchFamily="34" charset="0"/>
                <a:cs typeface="Calibri" pitchFamily="34" charset="0"/>
              </a:rPr>
              <a:t>Dios siempre ha tenido el plan de salvación en Cristo para aquellos que quieren creer en él. Desde el principio ha enviado mensajeros a aquellos que le buscan</a:t>
            </a:r>
          </a:p>
          <a:p>
            <a:pPr lvl="1"/>
            <a:r>
              <a:rPr lang="es-PR" dirty="0" smtClean="0">
                <a:latin typeface="Candara" pitchFamily="34" charset="0"/>
                <a:cs typeface="Calibri" pitchFamily="34" charset="0"/>
              </a:rPr>
              <a:t>Este plan misericordioso se ha extendido más todavía desde que empezó la Era de la Iglesia.</a:t>
            </a: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24</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24</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477000" y="-17860"/>
            <a:ext cx="2667374" cy="1778249"/>
          </a:xfrm>
          <a:prstGeom prst="rect">
            <a:avLst/>
          </a:prstGeom>
        </p:spPr>
      </p:pic>
    </p:spTree>
    <p:extLst>
      <p:ext uri="{BB962C8B-B14F-4D97-AF65-F5344CB8AC3E}">
        <p14:creationId xmlns:p14="http://schemas.microsoft.com/office/powerpoint/2010/main" val="1303274014"/>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noProof="0" dirty="0" smtClean="0">
                <a:latin typeface="Candara" pitchFamily="34" charset="0"/>
                <a:cs typeface="Calibri" pitchFamily="34" charset="0"/>
              </a:rPr>
              <a:t>Aplicaciones</a:t>
            </a:r>
            <a:endParaRPr lang="es-PR" sz="3600" noProof="0" dirty="0">
              <a:solidFill>
                <a:srgbClr val="FF0000"/>
              </a:solidFill>
              <a:latin typeface="Candara" pitchFamily="34" charset="0"/>
              <a:cs typeface="Calibri" pitchFamily="34" charset="0"/>
            </a:endParaRPr>
          </a:p>
        </p:txBody>
      </p:sp>
      <p:sp>
        <p:nvSpPr>
          <p:cNvPr id="7" name="Content Placeholder 6"/>
          <p:cNvSpPr>
            <a:spLocks noGrp="1"/>
          </p:cNvSpPr>
          <p:nvPr>
            <p:ph idx="1"/>
          </p:nvPr>
        </p:nvSpPr>
        <p:spPr>
          <a:xfrm>
            <a:off x="152399" y="2017712"/>
            <a:ext cx="8534401" cy="4683126"/>
          </a:xfrm>
        </p:spPr>
        <p:txBody>
          <a:bodyPr>
            <a:normAutofit/>
          </a:bodyPr>
          <a:lstStyle/>
          <a:p>
            <a:r>
              <a:rPr lang="es-PR" dirty="0" smtClean="0">
                <a:solidFill>
                  <a:srgbClr val="FF0000"/>
                </a:solidFill>
                <a:latin typeface="Candara" pitchFamily="34" charset="0"/>
                <a:cs typeface="Calibri" pitchFamily="34" charset="0"/>
              </a:rPr>
              <a:t>Dios no desea la muerte del pecador</a:t>
            </a:r>
          </a:p>
          <a:p>
            <a:pPr lvl="1"/>
            <a:r>
              <a:rPr lang="es-PR" dirty="0" smtClean="0">
                <a:latin typeface="Candara" pitchFamily="34" charset="0"/>
                <a:cs typeface="Calibri" pitchFamily="34" charset="0"/>
              </a:rPr>
              <a:t>Jonás no parece haber entendido que la salvación no es propiedad de quienes conocen a Dios, sino de Dios mismo, él la confiere a quien él ve acepto a dársela.</a:t>
            </a:r>
          </a:p>
          <a:p>
            <a:pPr lvl="1"/>
            <a:r>
              <a:rPr lang="es-PR" dirty="0" smtClean="0">
                <a:latin typeface="Candara" pitchFamily="34" charset="0"/>
                <a:cs typeface="Calibri" pitchFamily="34" charset="0"/>
              </a:rPr>
              <a:t>A veces con nuestro pensamiento entenebrecido podríamos osar escoger que en verdad “merece” la salvación, pero esto pertenece a la misericordia de Dios, la cual es inefable y mucho más de lo que nosotros podamos percibir sobre ella.</a:t>
            </a: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25</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8" name="Picture 1" descr="G:\Numeros\Imágenes\article-new_ehow_images_a08_86_d5_were-beliefs-balak-balaam-800x80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a:stretch>
            <a:fillRect/>
          </a:stretch>
        </p:blipFill>
        <p:spPr bwMode="auto">
          <a:xfrm>
            <a:off x="6781800" y="0"/>
            <a:ext cx="2362200" cy="1771650"/>
          </a:xfrm>
          <a:prstGeom prst="rect">
            <a:avLst/>
          </a:prstGeom>
          <a:noFill/>
        </p:spPr>
      </p:pic>
    </p:spTree>
    <p:extLst>
      <p:ext uri="{BB962C8B-B14F-4D97-AF65-F5344CB8AC3E}">
        <p14:creationId xmlns:p14="http://schemas.microsoft.com/office/powerpoint/2010/main" val="1303274014"/>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Grp="1" noChangeArrowheads="1"/>
          </p:cNvSpPr>
          <p:nvPr>
            <p:ph type="sldNum" sz="quarter" idx="12"/>
          </p:nvPr>
        </p:nvSpPr>
        <p:spPr>
          <a:ln/>
        </p:spPr>
        <p:txBody>
          <a:bodyPr/>
          <a:lstStyle/>
          <a:p>
            <a:pPr>
              <a:defRPr/>
            </a:pPr>
            <a:fld id="{218A1B8D-2211-4267-85EA-46D8260B611F}" type="slidenum">
              <a:rPr lang="en-US">
                <a:solidFill>
                  <a:srgbClr val="000000"/>
                </a:solidFill>
              </a:rPr>
              <a:pPr>
                <a:defRPr/>
              </a:pPr>
              <a:t>26</a:t>
            </a:fld>
            <a:endParaRPr lang="en-US">
              <a:solidFill>
                <a:srgbClr val="000000"/>
              </a:solidFill>
            </a:endParaRPr>
          </a:p>
        </p:txBody>
      </p:sp>
      <p:sp>
        <p:nvSpPr>
          <p:cNvPr id="260098" name="Rectangle 2"/>
          <p:cNvSpPr>
            <a:spLocks noGrp="1" noChangeArrowheads="1"/>
          </p:cNvSpPr>
          <p:nvPr>
            <p:ph type="title" idx="4294967295"/>
          </p:nvPr>
        </p:nvSpPr>
        <p:spPr/>
        <p:txBody>
          <a:bodyPr/>
          <a:lstStyle/>
          <a:p>
            <a:r>
              <a:rPr lang="es-PR" noProof="0" dirty="0" smtClean="0">
                <a:latin typeface="Candara" pitchFamily="34" charset="0"/>
                <a:cs typeface="Calibri" pitchFamily="34" charset="0"/>
              </a:rPr>
              <a:t>Bibliografía</a:t>
            </a:r>
          </a:p>
        </p:txBody>
      </p:sp>
      <p:sp>
        <p:nvSpPr>
          <p:cNvPr id="260099" name="Rectangle 3"/>
          <p:cNvSpPr>
            <a:spLocks noGrp="1" noChangeArrowheads="1"/>
          </p:cNvSpPr>
          <p:nvPr>
            <p:ph type="body" idx="4294967295"/>
          </p:nvPr>
        </p:nvSpPr>
        <p:spPr>
          <a:xfrm>
            <a:off x="152400" y="1941513"/>
            <a:ext cx="8534400" cy="4459287"/>
          </a:xfrm>
        </p:spPr>
        <p:txBody>
          <a:bodyPr>
            <a:normAutofit fontScale="70000" lnSpcReduction="20000"/>
          </a:bodyPr>
          <a:lstStyle/>
          <a:p>
            <a:pPr>
              <a:lnSpc>
                <a:spcPct val="80000"/>
              </a:lnSpc>
              <a:spcAft>
                <a:spcPts val="600"/>
              </a:spcAft>
              <a:buNone/>
            </a:pPr>
            <a:r>
              <a:rPr lang="es-PR" sz="1400" noProof="0" dirty="0" smtClean="0">
                <a:latin typeface="Candara" pitchFamily="34" charset="0"/>
                <a:cs typeface="Calibri" pitchFamily="34" charset="0"/>
              </a:rPr>
              <a:t>Carson, D., France, R., </a:t>
            </a:r>
            <a:r>
              <a:rPr lang="es-PR" sz="1400" noProof="0" dirty="0" err="1" smtClean="0">
                <a:latin typeface="Candara" pitchFamily="34" charset="0"/>
                <a:cs typeface="Calibri" pitchFamily="34" charset="0"/>
              </a:rPr>
              <a:t>Motyer</a:t>
            </a:r>
            <a:r>
              <a:rPr lang="es-PR" sz="1400" noProof="0" dirty="0" smtClean="0">
                <a:latin typeface="Candara" pitchFamily="34" charset="0"/>
                <a:cs typeface="Calibri" pitchFamily="34" charset="0"/>
              </a:rPr>
              <a:t>, J., &amp; </a:t>
            </a:r>
            <a:r>
              <a:rPr lang="es-PR" sz="1400" noProof="0" dirty="0" err="1" smtClean="0">
                <a:latin typeface="Candara" pitchFamily="34" charset="0"/>
                <a:cs typeface="Calibri" pitchFamily="34" charset="0"/>
              </a:rPr>
              <a:t>Wenham</a:t>
            </a:r>
            <a:r>
              <a:rPr lang="es-PR" sz="1400" noProof="0" dirty="0" smtClean="0">
                <a:latin typeface="Candara" pitchFamily="34" charset="0"/>
                <a:cs typeface="Calibri" pitchFamily="34" charset="0"/>
              </a:rPr>
              <a:t>, G. (2000, c1999). </a:t>
            </a:r>
            <a:r>
              <a:rPr lang="es-PR" sz="1400" i="1" noProof="0" dirty="0" smtClean="0">
                <a:latin typeface="Candara" pitchFamily="34" charset="0"/>
                <a:cs typeface="Calibri" pitchFamily="34" charset="0"/>
              </a:rPr>
              <a:t>Nuevo comentario Bíblico : Siglo veintiuno</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a:t>
            </a:r>
            <a:r>
              <a:rPr lang="es-PR" sz="1400" noProof="0" dirty="0" err="1" smtClean="0">
                <a:latin typeface="Candara" pitchFamily="34" charset="0"/>
                <a:cs typeface="Calibri" pitchFamily="34" charset="0"/>
              </a:rPr>
              <a:t>Lc</a:t>
            </a:r>
            <a:r>
              <a:rPr lang="es-PR" sz="1400" noProof="0" dirty="0" smtClean="0">
                <a:latin typeface="Candara" pitchFamily="34" charset="0"/>
                <a:cs typeface="Calibri" pitchFamily="34" charset="0"/>
              </a:rPr>
              <a:t> 6.20-26). Miami: Sociedades </a:t>
            </a:r>
            <a:r>
              <a:rPr lang="es-PR" sz="1400" noProof="0" dirty="0" err="1" smtClean="0">
                <a:latin typeface="Candara" pitchFamily="34" charset="0"/>
                <a:cs typeface="Calibri" pitchFamily="34" charset="0"/>
              </a:rPr>
              <a:t>Bı́blicas</a:t>
            </a:r>
            <a:r>
              <a:rPr lang="es-PR" sz="1400" noProof="0" dirty="0" smtClean="0">
                <a:latin typeface="Candara" pitchFamily="34" charset="0"/>
                <a:cs typeface="Calibri" pitchFamily="34" charset="0"/>
              </a:rPr>
              <a:t> Unidas.</a:t>
            </a:r>
          </a:p>
          <a:p>
            <a:pPr>
              <a:lnSpc>
                <a:spcPct val="80000"/>
              </a:lnSpc>
              <a:spcAft>
                <a:spcPts val="600"/>
              </a:spcAft>
              <a:buNone/>
            </a:pPr>
            <a:r>
              <a:rPr lang="es-PR" sz="1400" noProof="0" dirty="0" smtClean="0">
                <a:latin typeface="Candara" pitchFamily="34" charset="0"/>
                <a:cs typeface="Calibri" pitchFamily="34" charset="0"/>
              </a:rPr>
              <a:t>Douglas, J.D. </a:t>
            </a:r>
            <a:r>
              <a:rPr lang="es-PR" sz="1400" i="1" noProof="0" dirty="0" smtClean="0">
                <a:latin typeface="Candara" pitchFamily="34" charset="0"/>
                <a:cs typeface="Calibri" pitchFamily="34" charset="0"/>
              </a:rPr>
              <a:t>Nuevo Diccionario Bíblico : Primera Edición</a:t>
            </a:r>
            <a:r>
              <a:rPr lang="es-PR" sz="1400" noProof="0" dirty="0" smtClean="0">
                <a:latin typeface="Candara" pitchFamily="34" charset="0"/>
                <a:cs typeface="Calibri" pitchFamily="34" charset="0"/>
              </a:rPr>
              <a:t>. Miami: Sociedades Bíblicas Unidas, 2000.</a:t>
            </a:r>
          </a:p>
          <a:p>
            <a:pPr>
              <a:lnSpc>
                <a:spcPct val="80000"/>
              </a:lnSpc>
              <a:spcAft>
                <a:spcPts val="600"/>
              </a:spcAft>
              <a:buNone/>
            </a:pPr>
            <a:r>
              <a:rPr lang="es-PR" sz="1400" i="1" noProof="0" dirty="0" smtClean="0">
                <a:latin typeface="Candara" pitchFamily="34" charset="0"/>
                <a:cs typeface="Calibri" pitchFamily="34" charset="0"/>
              </a:rPr>
              <a:t>LBLA Mapas</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La </a:t>
            </a:r>
            <a:r>
              <a:rPr lang="es-PR" sz="1400" noProof="0" dirty="0" err="1" smtClean="0">
                <a:latin typeface="Candara" pitchFamily="34" charset="0"/>
                <a:cs typeface="Calibri" pitchFamily="34" charset="0"/>
              </a:rPr>
              <a:t>Habra</a:t>
            </a:r>
            <a:r>
              <a:rPr lang="es-PR" sz="1400" noProof="0" dirty="0" smtClean="0">
                <a:latin typeface="Candara" pitchFamily="34" charset="0"/>
                <a:cs typeface="Calibri" pitchFamily="34" charset="0"/>
              </a:rPr>
              <a:t>, CA: </a:t>
            </a:r>
            <a:r>
              <a:rPr lang="es-PR" sz="1400" noProof="0" dirty="0" err="1" smtClean="0">
                <a:latin typeface="Candara" pitchFamily="34" charset="0"/>
                <a:cs typeface="Calibri" pitchFamily="34" charset="0"/>
              </a:rPr>
              <a:t>Foundation</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Publications</a:t>
            </a:r>
            <a:r>
              <a:rPr lang="es-PR" sz="1400" noProof="0" dirty="0" smtClean="0">
                <a:latin typeface="Candara" pitchFamily="34" charset="0"/>
                <a:cs typeface="Calibri" pitchFamily="34" charset="0"/>
              </a:rPr>
              <a:t>, Inc., 2000.</a:t>
            </a:r>
          </a:p>
          <a:p>
            <a:pPr>
              <a:lnSpc>
                <a:spcPct val="80000"/>
              </a:lnSpc>
              <a:spcAft>
                <a:spcPts val="600"/>
              </a:spcAft>
              <a:buNone/>
            </a:pPr>
            <a:r>
              <a:rPr lang="es-PR" sz="1400" noProof="0" dirty="0" err="1" smtClean="0">
                <a:latin typeface="Candara" pitchFamily="34" charset="0"/>
                <a:cs typeface="Calibri" pitchFamily="34" charset="0"/>
              </a:rPr>
              <a:t>Lockward</a:t>
            </a:r>
            <a:r>
              <a:rPr lang="es-PR" sz="1400" noProof="0" dirty="0" smtClean="0">
                <a:latin typeface="Candara" pitchFamily="34" charset="0"/>
                <a:cs typeface="Calibri" pitchFamily="34" charset="0"/>
              </a:rPr>
              <a:t>, Alfonso. </a:t>
            </a:r>
            <a:r>
              <a:rPr lang="es-PR" sz="1400" i="1" noProof="0" dirty="0" smtClean="0">
                <a:latin typeface="Candara" pitchFamily="34" charset="0"/>
                <a:cs typeface="Calibri" pitchFamily="34" charset="0"/>
              </a:rPr>
              <a:t>Nuevo Diccionario De La Biblia.</a:t>
            </a:r>
            <a:r>
              <a:rPr lang="es-PR" sz="1400" noProof="0" dirty="0" smtClean="0">
                <a:latin typeface="Candara" pitchFamily="34" charset="0"/>
                <a:cs typeface="Calibri" pitchFamily="34" charset="0"/>
              </a:rPr>
              <a:t> Miami: Editorial </a:t>
            </a:r>
            <a:r>
              <a:rPr lang="es-PR" sz="1400" noProof="0" dirty="0" err="1" smtClean="0">
                <a:latin typeface="Candara" pitchFamily="34" charset="0"/>
                <a:cs typeface="Calibri" pitchFamily="34" charset="0"/>
              </a:rPr>
              <a:t>Unilit</a:t>
            </a:r>
            <a:r>
              <a:rPr lang="es-PR" sz="1400" noProof="0" dirty="0" smtClean="0">
                <a:latin typeface="Candara" pitchFamily="34" charset="0"/>
                <a:cs typeface="Calibri" pitchFamily="34" charset="0"/>
              </a:rPr>
              <a:t>, 2003.</a:t>
            </a:r>
          </a:p>
          <a:p>
            <a:pPr>
              <a:lnSpc>
                <a:spcPct val="80000"/>
              </a:lnSpc>
              <a:spcAft>
                <a:spcPts val="600"/>
              </a:spcAft>
              <a:buNone/>
            </a:pPr>
            <a:r>
              <a:rPr lang="es-PR" sz="1400" i="1" noProof="0" dirty="0" smtClean="0">
                <a:latin typeface="Candara" pitchFamily="34" charset="0"/>
                <a:cs typeface="Calibri" pitchFamily="34" charset="0"/>
              </a:rPr>
              <a:t>Mapas De La Biblia Caribe</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Nashville: Editorial Caribe, 2000, c1998.</a:t>
            </a:r>
          </a:p>
          <a:p>
            <a:pPr>
              <a:lnSpc>
                <a:spcPct val="80000"/>
              </a:lnSpc>
              <a:spcAft>
                <a:spcPts val="600"/>
              </a:spcAft>
              <a:buNone/>
            </a:pPr>
            <a:r>
              <a:rPr lang="es-PR" sz="1400" noProof="0" dirty="0" smtClean="0">
                <a:latin typeface="Candara" pitchFamily="34" charset="0"/>
                <a:cs typeface="Calibri" pitchFamily="34" charset="0"/>
              </a:rPr>
              <a:t>Martínez, Mario, et al, eds. </a:t>
            </a:r>
            <a:r>
              <a:rPr lang="es-PR" sz="1400" i="1" noProof="0" dirty="0" smtClean="0">
                <a:latin typeface="Candara" pitchFamily="34" charset="0"/>
                <a:cs typeface="Calibri" pitchFamily="34" charset="0"/>
              </a:rPr>
              <a:t>El Expositor Bíblico: La Biblia, Libro por Libro</a:t>
            </a:r>
            <a:r>
              <a:rPr lang="es-PR" sz="1400" noProof="0" dirty="0" smtClean="0">
                <a:latin typeface="Candara" pitchFamily="34" charset="0"/>
                <a:cs typeface="Calibri" pitchFamily="34" charset="0"/>
              </a:rPr>
              <a:t>, Maestros de jóvenes y Adultos, Volumen 2, 5nta Ed. El Paso, Texas: Casa Bautista de Publicaciones, 2007, c1995.</a:t>
            </a:r>
          </a:p>
          <a:p>
            <a:pPr>
              <a:lnSpc>
                <a:spcPct val="80000"/>
              </a:lnSpc>
              <a:spcAft>
                <a:spcPts val="600"/>
              </a:spcAft>
              <a:buNone/>
            </a:pPr>
            <a:r>
              <a:rPr lang="es-PR" sz="1400" noProof="0" dirty="0" smtClean="0">
                <a:latin typeface="Candara" pitchFamily="34" charset="0"/>
                <a:cs typeface="Calibri" pitchFamily="34" charset="0"/>
              </a:rPr>
              <a:t>Nelson, </a:t>
            </a:r>
            <a:r>
              <a:rPr lang="es-PR" sz="1400" noProof="0" dirty="0" err="1" smtClean="0">
                <a:latin typeface="Candara" pitchFamily="34" charset="0"/>
                <a:cs typeface="Calibri" pitchFamily="34" charset="0"/>
              </a:rPr>
              <a:t>Wilton</a:t>
            </a:r>
            <a:r>
              <a:rPr lang="es-PR" sz="1400" noProof="0" dirty="0" smtClean="0">
                <a:latin typeface="Candara" pitchFamily="34" charset="0"/>
                <a:cs typeface="Calibri" pitchFamily="34" charset="0"/>
              </a:rPr>
              <a:t> M. y Juan Rojas Mayo, </a:t>
            </a:r>
            <a:r>
              <a:rPr lang="es-PR" sz="1400" i="1" noProof="0" dirty="0" smtClean="0">
                <a:latin typeface="Candara" pitchFamily="34" charset="0"/>
                <a:cs typeface="Calibri" pitchFamily="34" charset="0"/>
              </a:rPr>
              <a:t>Nelson Nuevo Diccionario Ilustrado De La Biblia</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Nashville: Editorial Caribe, 2000, c1998.</a:t>
            </a:r>
          </a:p>
          <a:p>
            <a:pPr>
              <a:lnSpc>
                <a:spcPct val="80000"/>
              </a:lnSpc>
              <a:spcAft>
                <a:spcPts val="600"/>
              </a:spcAft>
              <a:buNone/>
            </a:pPr>
            <a:r>
              <a:rPr lang="es-PR" sz="1400" dirty="0" smtClean="0">
                <a:latin typeface="Candara" pitchFamily="34" charset="0"/>
                <a:cs typeface="Calibri" pitchFamily="34" charset="0"/>
              </a:rPr>
              <a:t>Vine, W.E. </a:t>
            </a:r>
            <a:r>
              <a:rPr lang="es-PR" sz="1400" i="1" dirty="0" smtClean="0">
                <a:latin typeface="Candara" pitchFamily="34" charset="0"/>
                <a:cs typeface="Calibri" pitchFamily="34" charset="0"/>
              </a:rPr>
              <a:t>Vine Diccionario Expositivo De Palabras Del Antiguo Y Del Nuevo Testamento Exhaustivo</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electronic</a:t>
            </a:r>
            <a:r>
              <a:rPr lang="es-PR" sz="1400" dirty="0" smtClean="0">
                <a:latin typeface="Candara" pitchFamily="34" charset="0"/>
                <a:cs typeface="Calibri" pitchFamily="34" charset="0"/>
              </a:rPr>
              <a:t> ed. Nashville: Editorial Caribe, 2000, c1999.</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Walvoord</a:t>
            </a:r>
            <a:r>
              <a:rPr lang="es-PR" sz="1400" dirty="0" smtClean="0">
                <a:latin typeface="Candara" pitchFamily="34" charset="0"/>
                <a:cs typeface="Calibri" pitchFamily="34" charset="0"/>
              </a:rPr>
              <a:t>, J. F., &amp; </a:t>
            </a:r>
            <a:r>
              <a:rPr lang="es-PR" sz="1400" dirty="0" err="1" smtClean="0">
                <a:latin typeface="Candara" pitchFamily="34" charset="0"/>
                <a:cs typeface="Calibri" pitchFamily="34" charset="0"/>
              </a:rPr>
              <a:t>Zuck</a:t>
            </a:r>
            <a:r>
              <a:rPr lang="es-PR" sz="1400" dirty="0" smtClean="0">
                <a:latin typeface="Candara" pitchFamily="34" charset="0"/>
                <a:cs typeface="Calibri" pitchFamily="34" charset="0"/>
              </a:rPr>
              <a:t>, R. B. (1996). El conocimiento </a:t>
            </a:r>
            <a:r>
              <a:rPr lang="es-PR" sz="1400" dirty="0" err="1" smtClean="0">
                <a:latin typeface="Candara" pitchFamily="34" charset="0"/>
                <a:cs typeface="Calibri" pitchFamily="34" charset="0"/>
              </a:rPr>
              <a:t>bíblico</a:t>
            </a:r>
            <a:r>
              <a:rPr lang="es-PR" sz="1400" dirty="0" smtClean="0">
                <a:latin typeface="Candara" pitchFamily="34" charset="0"/>
                <a:cs typeface="Calibri" pitchFamily="34" charset="0"/>
              </a:rPr>
              <a:t>, un comentario expositivo: Antiguo Testamento, tomo 1: </a:t>
            </a:r>
            <a:r>
              <a:rPr lang="es-PR" sz="1400" dirty="0" err="1" smtClean="0">
                <a:latin typeface="Candara" pitchFamily="34" charset="0"/>
                <a:cs typeface="Calibri" pitchFamily="34" charset="0"/>
              </a:rPr>
              <a:t>Génesis-Números</a:t>
            </a:r>
            <a:r>
              <a:rPr lang="es-PR" sz="1400" dirty="0" smtClean="0">
                <a:latin typeface="Candara" pitchFamily="34" charset="0"/>
                <a:cs typeface="Calibri" pitchFamily="34" charset="0"/>
              </a:rPr>
              <a:t> (125). Puebla, </a:t>
            </a:r>
            <a:r>
              <a:rPr lang="es-PR" sz="1400" dirty="0" err="1" smtClean="0">
                <a:latin typeface="Candara" pitchFamily="34" charset="0"/>
                <a:cs typeface="Calibri" pitchFamily="34" charset="0"/>
              </a:rPr>
              <a:t>México</a:t>
            </a:r>
            <a:r>
              <a:rPr lang="es-PR" sz="1400" dirty="0" smtClean="0">
                <a:latin typeface="Candara" pitchFamily="34" charset="0"/>
                <a:cs typeface="Calibri" pitchFamily="34" charset="0"/>
              </a:rPr>
              <a:t>: Ediciones Las </a:t>
            </a:r>
            <a:r>
              <a:rPr lang="es-PR" sz="1400" dirty="0" err="1" smtClean="0">
                <a:latin typeface="Candara" pitchFamily="34" charset="0"/>
                <a:cs typeface="Calibri" pitchFamily="34" charset="0"/>
              </a:rPr>
              <a:t>Américas</a:t>
            </a:r>
            <a:r>
              <a:rPr lang="es-PR" sz="1400" dirty="0" smtClean="0">
                <a:latin typeface="Candara" pitchFamily="34" charset="0"/>
                <a:cs typeface="Calibri" pitchFamily="34" charset="0"/>
              </a:rPr>
              <a:t>, A.C.</a:t>
            </a:r>
          </a:p>
          <a:p>
            <a:pPr marL="0" indent="0">
              <a:buNone/>
            </a:pPr>
            <a:r>
              <a:rPr lang="es-PR" sz="1400" dirty="0" smtClean="0">
                <a:latin typeface="Candara" pitchFamily="34" charset="0"/>
                <a:cs typeface="Calibri" pitchFamily="34" charset="0"/>
              </a:rPr>
              <a:t> Carro, D., Poe, J. T., </a:t>
            </a:r>
            <a:r>
              <a:rPr lang="es-PR" sz="1400" dirty="0" err="1" smtClean="0">
                <a:latin typeface="Candara" pitchFamily="34" charset="0"/>
                <a:cs typeface="Calibri" pitchFamily="34" charset="0"/>
              </a:rPr>
              <a:t>Zorzoli</a:t>
            </a:r>
            <a:r>
              <a:rPr lang="es-PR" sz="1400" dirty="0" smtClean="0">
                <a:latin typeface="Candara" pitchFamily="34" charset="0"/>
                <a:cs typeface="Calibri" pitchFamily="34" charset="0"/>
              </a:rPr>
              <a:t>, R. O., &amp; Editorial Mundo Hispano (El Paso, T. (1993-). Comentario </a:t>
            </a:r>
            <a:r>
              <a:rPr lang="es-PR" sz="1400" dirty="0" err="1" smtClean="0">
                <a:latin typeface="Candara" pitchFamily="34" charset="0"/>
                <a:cs typeface="Calibri" pitchFamily="34" charset="0"/>
              </a:rPr>
              <a:t>bı́blico</a:t>
            </a:r>
            <a:r>
              <a:rPr lang="es-PR" sz="1400" dirty="0" smtClean="0">
                <a:latin typeface="Candara" pitchFamily="34" charset="0"/>
                <a:cs typeface="Calibri" pitchFamily="34" charset="0"/>
              </a:rPr>
              <a:t> mundo hispano </a:t>
            </a:r>
            <a:r>
              <a:rPr lang="es-PR" sz="1400" dirty="0" err="1" smtClean="0">
                <a:latin typeface="Candara" pitchFamily="34" charset="0"/>
                <a:cs typeface="Calibri" pitchFamily="34" charset="0"/>
              </a:rPr>
              <a:t>Exodo</a:t>
            </a:r>
            <a:r>
              <a:rPr lang="es-PR" sz="1400" dirty="0" smtClean="0">
                <a:latin typeface="Candara" pitchFamily="34" charset="0"/>
                <a:cs typeface="Calibri" pitchFamily="34" charset="0"/>
              </a:rPr>
              <a:t> (1. ed.) (26). El Paso, TX: Editorial Mundo Hispano.</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Wiersbe</a:t>
            </a:r>
            <a:r>
              <a:rPr lang="es-PR" sz="1400" dirty="0" smtClean="0">
                <a:latin typeface="Candara" pitchFamily="34" charset="0"/>
                <a:cs typeface="Calibri" pitchFamily="34" charset="0"/>
              </a:rPr>
              <a:t>, W. W. (1995). Bosquejos expositivos de la Biblia: Antiguo y Nuevo Testamento (</a:t>
            </a:r>
            <a:r>
              <a:rPr lang="es-PR" sz="1400" dirty="0" err="1" smtClean="0">
                <a:latin typeface="Candara" pitchFamily="34" charset="0"/>
                <a:cs typeface="Calibri" pitchFamily="34" charset="0"/>
              </a:rPr>
              <a:t>electronic</a:t>
            </a:r>
            <a:r>
              <a:rPr lang="es-PR" sz="1400" dirty="0" smtClean="0">
                <a:latin typeface="Candara" pitchFamily="34" charset="0"/>
                <a:cs typeface="Calibri" pitchFamily="34" charset="0"/>
              </a:rPr>
              <a:t> ed.). Nashville: Editorial Caribe.</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MacDonald</a:t>
            </a:r>
            <a:r>
              <a:rPr lang="es-PR" sz="1400" dirty="0" smtClean="0">
                <a:latin typeface="Candara" pitchFamily="34" charset="0"/>
                <a:cs typeface="Calibri" pitchFamily="34" charset="0"/>
              </a:rPr>
              <a:t>, W. (2004). Comentario Bíblico de William </a:t>
            </a:r>
            <a:r>
              <a:rPr lang="es-PR" sz="1400" dirty="0" err="1" smtClean="0">
                <a:latin typeface="Candara" pitchFamily="34" charset="0"/>
                <a:cs typeface="Calibri" pitchFamily="34" charset="0"/>
              </a:rPr>
              <a:t>MacDonald</a:t>
            </a:r>
            <a:r>
              <a:rPr lang="es-PR" sz="1400" dirty="0" smtClean="0">
                <a:latin typeface="Candara" pitchFamily="34" charset="0"/>
                <a:cs typeface="Calibri" pitchFamily="34" charset="0"/>
              </a:rPr>
              <a:t>: Antiguo Testamento y Nuevo Testamento (46). </a:t>
            </a:r>
            <a:r>
              <a:rPr lang="es-PR" sz="1400" dirty="0" err="1" smtClean="0">
                <a:latin typeface="Candara" pitchFamily="34" charset="0"/>
                <a:cs typeface="Calibri" pitchFamily="34" charset="0"/>
              </a:rPr>
              <a:t>Viladecavalls</a:t>
            </a:r>
            <a:r>
              <a:rPr lang="es-PR" sz="1400" dirty="0" smtClean="0">
                <a:latin typeface="Candara" pitchFamily="34" charset="0"/>
                <a:cs typeface="Calibri" pitchFamily="34" charset="0"/>
              </a:rPr>
              <a:t> (Barcelona), </a:t>
            </a:r>
            <a:r>
              <a:rPr lang="es-PR" sz="1400" dirty="0" err="1" smtClean="0">
                <a:latin typeface="Candara" pitchFamily="34" charset="0"/>
                <a:cs typeface="Calibri" pitchFamily="34" charset="0"/>
              </a:rPr>
              <a:t>Espa±a</a:t>
            </a:r>
            <a:r>
              <a:rPr lang="es-PR" sz="1400" dirty="0" smtClean="0">
                <a:latin typeface="Candara" pitchFamily="34" charset="0"/>
                <a:cs typeface="Calibri" pitchFamily="34" charset="0"/>
              </a:rPr>
              <a:t>: Editorial CLIE</a:t>
            </a:r>
            <a:r>
              <a:rPr lang="es-PR" sz="1400" dirty="0">
                <a:latin typeface="Candara" pitchFamily="34" charset="0"/>
                <a:cs typeface="Calibri" pitchFamily="34" charset="0"/>
              </a:rPr>
              <a:t>. φ</a:t>
            </a:r>
            <a:endParaRPr lang="es-PR" sz="1400" dirty="0" smtClean="0">
              <a:latin typeface="Candara" pitchFamily="34" charset="0"/>
              <a:cs typeface="Calibri" pitchFamily="34" charset="0"/>
            </a:endParaRPr>
          </a:p>
          <a:p>
            <a:pPr marL="0" indent="0">
              <a:buNone/>
            </a:pPr>
            <a:r>
              <a:rPr lang="es-PR" sz="1400" dirty="0">
                <a:latin typeface="Candara" pitchFamily="34" charset="0"/>
                <a:cs typeface="Calibri" pitchFamily="34" charset="0"/>
              </a:rPr>
              <a:t> </a:t>
            </a:r>
            <a:r>
              <a:rPr lang="es-PR" sz="1400" dirty="0" err="1">
                <a:latin typeface="Candara" pitchFamily="34" charset="0"/>
                <a:cs typeface="Calibri" pitchFamily="34" charset="0"/>
              </a:rPr>
              <a:t>Porter</a:t>
            </a:r>
            <a:r>
              <a:rPr lang="es-PR" sz="1400" dirty="0">
                <a:latin typeface="Candara" pitchFamily="34" charset="0"/>
                <a:cs typeface="Calibri" pitchFamily="34" charset="0"/>
              </a:rPr>
              <a:t>, R. (1989). Estudios </a:t>
            </a:r>
            <a:r>
              <a:rPr lang="es-PR" sz="1400" dirty="0" err="1">
                <a:latin typeface="Candara" pitchFamily="34" charset="0"/>
                <a:cs typeface="Calibri" pitchFamily="34" charset="0"/>
              </a:rPr>
              <a:t>Bı́blicos</a:t>
            </a:r>
            <a:r>
              <a:rPr lang="es-PR" sz="1400" dirty="0">
                <a:latin typeface="Candara" pitchFamily="34" charset="0"/>
                <a:cs typeface="Calibri" pitchFamily="34" charset="0"/>
              </a:rPr>
              <a:t> ELA: Fracaso en el desierto (</a:t>
            </a:r>
            <a:r>
              <a:rPr lang="es-PR" sz="1400" dirty="0" err="1">
                <a:latin typeface="Candara" pitchFamily="34" charset="0"/>
                <a:cs typeface="Calibri" pitchFamily="34" charset="0"/>
              </a:rPr>
              <a:t>Numeros</a:t>
            </a:r>
            <a:r>
              <a:rPr lang="es-PR" sz="1400" dirty="0">
                <a:latin typeface="Candara" pitchFamily="34" charset="0"/>
                <a:cs typeface="Calibri" pitchFamily="34" charset="0"/>
              </a:rPr>
              <a:t>) (5). Puebla, </a:t>
            </a:r>
            <a:r>
              <a:rPr lang="es-PR" sz="1400" dirty="0" err="1">
                <a:latin typeface="Candara" pitchFamily="34" charset="0"/>
                <a:cs typeface="Calibri" pitchFamily="34" charset="0"/>
              </a:rPr>
              <a:t>Pue</a:t>
            </a:r>
            <a:r>
              <a:rPr lang="es-PR" sz="1400" dirty="0">
                <a:latin typeface="Candara" pitchFamily="34" charset="0"/>
                <a:cs typeface="Calibri" pitchFamily="34" charset="0"/>
              </a:rPr>
              <a:t>., </a:t>
            </a:r>
            <a:r>
              <a:rPr lang="es-PR" sz="1400" dirty="0" err="1">
                <a:latin typeface="Candara" pitchFamily="34" charset="0"/>
                <a:cs typeface="Calibri" pitchFamily="34" charset="0"/>
              </a:rPr>
              <a:t>México</a:t>
            </a:r>
            <a:r>
              <a:rPr lang="es-PR" sz="1400" dirty="0">
                <a:latin typeface="Candara" pitchFamily="34" charset="0"/>
                <a:cs typeface="Calibri" pitchFamily="34" charset="0"/>
              </a:rPr>
              <a:t>: Ediciones Las </a:t>
            </a:r>
            <a:r>
              <a:rPr lang="es-PR" sz="1400" dirty="0" err="1">
                <a:latin typeface="Candara" pitchFamily="34" charset="0"/>
                <a:cs typeface="Calibri" pitchFamily="34" charset="0"/>
              </a:rPr>
              <a:t>Américas</a:t>
            </a:r>
            <a:r>
              <a:rPr lang="es-PR" sz="1400" dirty="0">
                <a:latin typeface="Candara" pitchFamily="34" charset="0"/>
                <a:cs typeface="Calibri" pitchFamily="34" charset="0"/>
              </a:rPr>
              <a:t>, A. C.</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Gillis</a:t>
            </a:r>
            <a:r>
              <a:rPr lang="es-PR" sz="1400" dirty="0" smtClean="0">
                <a:latin typeface="Candara" pitchFamily="34" charset="0"/>
                <a:cs typeface="Calibri" pitchFamily="34" charset="0"/>
              </a:rPr>
              <a:t>, C. (1991). El Antiguo Testamento: Un Comentario Sobre Su Historia y Literatura, Tomos I-V (╔x 14.21). El Paso, TX: Casa Bautista De Publicaciones.</a:t>
            </a:r>
          </a:p>
          <a:p>
            <a:pPr marL="0" indent="0">
              <a:buNone/>
            </a:pPr>
            <a:r>
              <a:rPr lang="es-PR" sz="1400" dirty="0" smtClean="0">
                <a:latin typeface="Candara" pitchFamily="34" charset="0"/>
                <a:cs typeface="Calibri" pitchFamily="34" charset="0"/>
              </a:rPr>
              <a:t>Buenos Aires: </a:t>
            </a:r>
            <a:r>
              <a:rPr lang="es-PR" sz="1400" dirty="0" err="1" smtClean="0">
                <a:latin typeface="Candara" pitchFamily="34" charset="0"/>
                <a:cs typeface="Calibri" pitchFamily="34" charset="0"/>
              </a:rPr>
              <a:t>Queen</a:t>
            </a:r>
            <a:r>
              <a:rPr lang="es-PR" sz="1400" dirty="0" smtClean="0">
                <a:latin typeface="Candara" pitchFamily="34" charset="0"/>
                <a:cs typeface="Calibri" pitchFamily="34" charset="0"/>
              </a:rPr>
              <a:t> of </a:t>
            </a:r>
            <a:r>
              <a:rPr lang="es-PR" sz="1400" dirty="0" err="1" smtClean="0">
                <a:latin typeface="Candara" pitchFamily="34" charset="0"/>
                <a:cs typeface="Calibri" pitchFamily="34" charset="0"/>
              </a:rPr>
              <a:t>the</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River</a:t>
            </a:r>
            <a:r>
              <a:rPr lang="es-PR" sz="1400" dirty="0" smtClean="0">
                <a:latin typeface="Candara" pitchFamily="34" charset="0"/>
                <a:cs typeface="Calibri" pitchFamily="34" charset="0"/>
              </a:rPr>
              <a:t> of </a:t>
            </a:r>
            <a:r>
              <a:rPr lang="es-PR" sz="1400" dirty="0" err="1" smtClean="0">
                <a:latin typeface="Candara" pitchFamily="34" charset="0"/>
                <a:cs typeface="Calibri" pitchFamily="34" charset="0"/>
              </a:rPr>
              <a:t>Silver</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The</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National</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Geographic</a:t>
            </a:r>
            <a:r>
              <a:rPr lang="es-PR" sz="1400" dirty="0" smtClean="0">
                <a:latin typeface="Candara" pitchFamily="34" charset="0"/>
                <a:cs typeface="Calibri" pitchFamily="34" charset="0"/>
              </a:rPr>
              <a:t> Magazine, noviembre de 1939, pág. 574.</a:t>
            </a:r>
          </a:p>
          <a:p>
            <a:pPr marL="0" lvl="1" indent="0">
              <a:buClr>
                <a:schemeClr val="folHlink"/>
              </a:buClr>
              <a:buSzPct val="60000"/>
              <a:buNone/>
            </a:pPr>
            <a:r>
              <a:rPr lang="es-PR" sz="1400" dirty="0" smtClean="0">
                <a:latin typeface="Candara" pitchFamily="34" charset="0"/>
                <a:cs typeface="Calibri" pitchFamily="34" charset="0"/>
                <a:hlinkClick r:id="rId3"/>
              </a:rPr>
              <a:t>http://www.dsmedia.org/resources/illustrations/sweet-publishing/acts</a:t>
            </a:r>
            <a:endParaRPr lang="es-PR" sz="1400" dirty="0" smtClean="0">
              <a:latin typeface="Candara" pitchFamily="34" charset="0"/>
              <a:cs typeface="Calibri" pitchFamily="34" charset="0"/>
            </a:endParaRPr>
          </a:p>
          <a:p>
            <a:pPr marL="0" lvl="1" indent="0">
              <a:buClr>
                <a:schemeClr val="folHlink"/>
              </a:buClr>
              <a:buSzPct val="60000"/>
              <a:buNone/>
            </a:pPr>
            <a:r>
              <a:rPr lang="es-PR" sz="1400" dirty="0" smtClean="0">
                <a:latin typeface="Candara" pitchFamily="34" charset="0"/>
                <a:cs typeface="Calibri" pitchFamily="34" charset="0"/>
              </a:rPr>
              <a:t> Smith, S., &amp; Cornwall, J. (1998). </a:t>
            </a:r>
            <a:r>
              <a:rPr lang="es-PR" sz="1400" dirty="0" err="1" smtClean="0">
                <a:latin typeface="Candara" pitchFamily="34" charset="0"/>
                <a:cs typeface="Calibri" pitchFamily="34" charset="0"/>
              </a:rPr>
              <a:t>The</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exhaustive</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dictionary</a:t>
            </a:r>
            <a:r>
              <a:rPr lang="es-PR" sz="1400" dirty="0" smtClean="0">
                <a:latin typeface="Candara" pitchFamily="34" charset="0"/>
                <a:cs typeface="Calibri" pitchFamily="34" charset="0"/>
              </a:rPr>
              <a:t> of </a:t>
            </a:r>
            <a:r>
              <a:rPr lang="es-PR" sz="1400" dirty="0" err="1" smtClean="0">
                <a:latin typeface="Candara" pitchFamily="34" charset="0"/>
                <a:cs typeface="Calibri" pitchFamily="34" charset="0"/>
              </a:rPr>
              <a:t>Bible</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names</a:t>
            </a:r>
            <a:r>
              <a:rPr lang="es-PR" sz="1400" dirty="0" smtClean="0">
                <a:latin typeface="Candara" pitchFamily="34" charset="0"/>
                <a:cs typeface="Calibri" pitchFamily="34" charset="0"/>
              </a:rPr>
              <a:t> (13). North Brunswick, NJ: Bridge-Logos.</a:t>
            </a:r>
          </a:p>
          <a:p>
            <a:pPr marL="0" lvl="1" indent="0">
              <a:buClr>
                <a:schemeClr val="folHlink"/>
              </a:buClr>
              <a:buSzPct val="60000"/>
              <a:buNone/>
            </a:pPr>
            <a:r>
              <a:rPr lang="es-PR" sz="1200" dirty="0">
                <a:latin typeface="Candara" pitchFamily="34" charset="0"/>
              </a:rPr>
              <a:t> </a:t>
            </a:r>
            <a:r>
              <a:rPr lang="es-PR" sz="1200" dirty="0" err="1">
                <a:latin typeface="Candara" pitchFamily="34" charset="0"/>
              </a:rPr>
              <a:t>Hoff</a:t>
            </a:r>
            <a:r>
              <a:rPr lang="es-PR" sz="1200" dirty="0">
                <a:latin typeface="Candara" pitchFamily="34" charset="0"/>
              </a:rPr>
              <a:t>, P. (1978). El Pentateuco (204205). Miami, FL: Editorial Vida</a:t>
            </a:r>
            <a:r>
              <a:rPr lang="es-PR" sz="1200" dirty="0" smtClean="0">
                <a:latin typeface="Candara" pitchFamily="34" charset="0"/>
              </a:rPr>
              <a:t>.</a:t>
            </a:r>
            <a:endParaRPr lang="es-PR" sz="1400" dirty="0" smtClean="0">
              <a:latin typeface="Candara" pitchFamily="34" charset="0"/>
              <a:cs typeface="Calibri" pitchFamily="34" charset="0"/>
            </a:endParaRPr>
          </a:p>
          <a:p>
            <a:pPr marL="0" lvl="1" indent="0">
              <a:buClr>
                <a:schemeClr val="folHlink"/>
              </a:buClr>
              <a:buSzPct val="60000"/>
              <a:buNone/>
            </a:pPr>
            <a:r>
              <a:rPr lang="es-PR" sz="1200" dirty="0">
                <a:latin typeface="Candara" pitchFamily="34" charset="0"/>
              </a:rPr>
              <a:t> El Tesoro del conocimiento </a:t>
            </a:r>
            <a:r>
              <a:rPr lang="es-PR" sz="1200" dirty="0" err="1">
                <a:latin typeface="Candara" pitchFamily="34" charset="0"/>
              </a:rPr>
              <a:t>bíblico</a:t>
            </a:r>
            <a:r>
              <a:rPr lang="es-PR" sz="1200" dirty="0">
                <a:latin typeface="Candara" pitchFamily="34" charset="0"/>
              </a:rPr>
              <a:t>: Referencias </a:t>
            </a:r>
            <a:r>
              <a:rPr lang="es-PR" sz="1200" dirty="0" err="1">
                <a:latin typeface="Candara" pitchFamily="34" charset="0"/>
              </a:rPr>
              <a:t>bíblicas</a:t>
            </a:r>
            <a:r>
              <a:rPr lang="es-PR" sz="1200" dirty="0">
                <a:latin typeface="Candara" pitchFamily="34" charset="0"/>
              </a:rPr>
              <a:t> y pasajes paralelos. 2011 (</a:t>
            </a:r>
            <a:r>
              <a:rPr lang="es-PR" sz="1200" dirty="0" err="1">
                <a:latin typeface="Candara" pitchFamily="34" charset="0"/>
              </a:rPr>
              <a:t>Lv</a:t>
            </a:r>
            <a:r>
              <a:rPr lang="es-PR" sz="1200" dirty="0">
                <a:latin typeface="Candara" pitchFamily="34" charset="0"/>
              </a:rPr>
              <a:t> 27.32). Bellingham, WA: Logos </a:t>
            </a:r>
            <a:r>
              <a:rPr lang="es-PR" sz="1200" dirty="0" err="1">
                <a:latin typeface="Candara" pitchFamily="34" charset="0"/>
              </a:rPr>
              <a:t>Research</a:t>
            </a:r>
            <a:r>
              <a:rPr lang="es-PR" sz="1200" dirty="0">
                <a:latin typeface="Candara" pitchFamily="34" charset="0"/>
              </a:rPr>
              <a:t> </a:t>
            </a:r>
            <a:r>
              <a:rPr lang="es-PR" sz="1200" dirty="0" err="1">
                <a:latin typeface="Candara" pitchFamily="34" charset="0"/>
              </a:rPr>
              <a:t>Systems</a:t>
            </a:r>
            <a:r>
              <a:rPr lang="es-PR" sz="1200" dirty="0">
                <a:latin typeface="Candara" pitchFamily="34" charset="0"/>
              </a:rPr>
              <a:t>, Inc</a:t>
            </a:r>
            <a:r>
              <a:rPr lang="es-PR" sz="1200" dirty="0" smtClean="0">
                <a:latin typeface="Candara" pitchFamily="34" charset="0"/>
              </a:rPr>
              <a:t>.</a:t>
            </a:r>
          </a:p>
          <a:p>
            <a:pPr marL="0" lvl="1" indent="0">
              <a:buClr>
                <a:schemeClr val="folHlink"/>
              </a:buClr>
              <a:buSzPct val="60000"/>
              <a:buNone/>
            </a:pPr>
            <a:r>
              <a:rPr lang="es-PR" sz="1200" dirty="0">
                <a:latin typeface="Candara" pitchFamily="34" charset="0"/>
              </a:rPr>
              <a:t> </a:t>
            </a:r>
            <a:r>
              <a:rPr lang="es-PR" sz="1200" dirty="0" err="1">
                <a:latin typeface="Candara" pitchFamily="34" charset="0"/>
              </a:rPr>
              <a:t>Hoff</a:t>
            </a:r>
            <a:r>
              <a:rPr lang="es-PR" sz="1200" dirty="0">
                <a:latin typeface="Candara" pitchFamily="34" charset="0"/>
              </a:rPr>
              <a:t>, P. (1978). El Pentateuco (211). Miami, FL: Editorial Vida.</a:t>
            </a:r>
          </a:p>
          <a:p>
            <a:pPr marL="0" lvl="1" indent="0">
              <a:buClr>
                <a:schemeClr val="folHlink"/>
              </a:buClr>
              <a:buSzPct val="60000"/>
              <a:buNone/>
            </a:pPr>
            <a:endParaRPr lang="es-PR" sz="1200" dirty="0">
              <a:latin typeface="Candara" pitchFamily="34" charset="0"/>
            </a:endParaRPr>
          </a:p>
          <a:p>
            <a:pPr marL="0" lvl="1" indent="0">
              <a:buClr>
                <a:schemeClr val="folHlink"/>
              </a:buClr>
              <a:buSzPct val="60000"/>
              <a:buNone/>
            </a:pPr>
            <a:endParaRPr lang="es-PR" sz="1400" dirty="0" smtClean="0">
              <a:latin typeface="Candara" pitchFamily="34" charset="0"/>
              <a:cs typeface="Calibri" pitchFamily="34" charset="0"/>
            </a:endParaRPr>
          </a:p>
          <a:p>
            <a:pPr>
              <a:lnSpc>
                <a:spcPct val="80000"/>
              </a:lnSpc>
              <a:spcAft>
                <a:spcPts val="600"/>
              </a:spcAft>
              <a:buNone/>
            </a:pPr>
            <a:endParaRPr lang="es-PR" sz="1400" noProof="0" dirty="0" smtClean="0">
              <a:latin typeface="Candara" pitchFamily="34" charset="0"/>
              <a:cs typeface="Calibri" pitchFamily="34" charset="0"/>
            </a:endParaRPr>
          </a:p>
          <a:p>
            <a:pPr>
              <a:lnSpc>
                <a:spcPct val="80000"/>
              </a:lnSpc>
              <a:spcAft>
                <a:spcPts val="600"/>
              </a:spcAft>
              <a:buNone/>
            </a:pPr>
            <a:endParaRPr lang="es-PR" sz="1400" noProof="0" dirty="0" smtClean="0">
              <a:latin typeface="Candara" pitchFamily="34" charset="0"/>
              <a:cs typeface="Calibri" pitchFamily="34" charset="0"/>
            </a:endParaRPr>
          </a:p>
        </p:txBody>
      </p:sp>
      <p:sp>
        <p:nvSpPr>
          <p:cNvPr id="260100" name="Slide Number Placeholder 3"/>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B3F4E463-F5E4-45E0-82AC-34CAC993DA12}" type="slidenum">
              <a:rPr lang="en-US" sz="1400">
                <a:solidFill>
                  <a:srgbClr val="000000"/>
                </a:solidFill>
              </a:rPr>
              <a:pPr algn="r"/>
              <a:t>26</a:t>
            </a:fld>
            <a:endParaRPr lang="en-US" sz="1400">
              <a:solidFill>
                <a:srgbClr val="000000"/>
              </a:solidFill>
            </a:endParaRPr>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descr="http://ojdiiulio.files.wordpress.com/2012/01/2corinthians-square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0" y="1"/>
            <a:ext cx="9144000" cy="6863488"/>
          </a:xfrm>
          <a:prstGeom prst="rect">
            <a:avLst/>
          </a:prstGeom>
          <a:noFill/>
        </p:spPr>
      </p:pic>
      <p:sp>
        <p:nvSpPr>
          <p:cNvPr id="5" name="Slide Number Placeholder 3"/>
          <p:cNvSpPr>
            <a:spLocks noGrp="1"/>
          </p:cNvSpPr>
          <p:nvPr>
            <p:ph type="sldNum" sz="quarter" idx="12"/>
          </p:nvPr>
        </p:nvSpPr>
        <p:spPr/>
        <p:txBody>
          <a:bodyPr/>
          <a:lstStyle/>
          <a:p>
            <a:fld id="{6168C845-AC6A-4CB1-AD25-7DB23307EAA9}" type="slidenum">
              <a:rPr lang="en-US"/>
              <a:pPr/>
              <a:t>27</a:t>
            </a:fld>
            <a:endParaRPr lang="en-US"/>
          </a:p>
        </p:txBody>
      </p:sp>
      <p:sp>
        <p:nvSpPr>
          <p:cNvPr id="238596" name="Rectangle 4"/>
          <p:cNvSpPr>
            <a:spLocks noGrp="1" noChangeArrowheads="1"/>
          </p:cNvSpPr>
          <p:nvPr>
            <p:ph type="body" sz="half" idx="4294967295"/>
          </p:nvPr>
        </p:nvSpPr>
        <p:spPr>
          <a:xfrm>
            <a:off x="370505" y="1143000"/>
            <a:ext cx="8402990" cy="4419600"/>
          </a:xfrm>
          <a:solidFill>
            <a:schemeClr val="tx1">
              <a:alpha val="44000"/>
            </a:schemeClr>
          </a:solidFill>
          <a:ln/>
          <a:effectLst>
            <a:softEdge rad="127000"/>
          </a:effectLst>
        </p:spPr>
        <p:txBody>
          <a:bodyPr anchor="ctr"/>
          <a:lstStyle/>
          <a:p>
            <a:pPr marL="0" indent="0" algn="ctr">
              <a:buFontTx/>
              <a:buNone/>
            </a:pPr>
            <a:r>
              <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rPr>
              <a:t>Unidad </a:t>
            </a: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9: Llamamiento a la consolación</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rPr>
              <a:t>Estudio </a:t>
            </a: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27: </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Acción de gracias en la tribulación</a:t>
            </a: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(2da Corintios 1.1-14) </a:t>
            </a: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16 </a:t>
            </a:r>
            <a:r>
              <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rPr>
              <a:t>de </a:t>
            </a: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julio de 2013</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p:txBody>
      </p:sp>
      <p:sp>
        <p:nvSpPr>
          <p:cNvPr id="6" name="Text Box 5"/>
          <p:cNvSpPr txBox="1">
            <a:spLocks noChangeArrowheads="1"/>
          </p:cNvSpPr>
          <p:nvPr/>
        </p:nvSpPr>
        <p:spPr bwMode="auto">
          <a:xfrm>
            <a:off x="5060951" y="6468785"/>
            <a:ext cx="3962400" cy="369332"/>
          </a:xfrm>
          <a:prstGeom prst="rect">
            <a:avLst/>
          </a:prstGeom>
          <a:noFill/>
          <a:ln w="9525">
            <a:noFill/>
            <a:miter lim="800000"/>
            <a:headEnd/>
            <a:tailEnd/>
          </a:ln>
          <a:effectLst/>
        </p:spPr>
        <p:txBody>
          <a:bodyPr wrap="square">
            <a:spAutoFit/>
          </a:bodyPr>
          <a:lstStyle/>
          <a:p>
            <a:pPr algn="ctr">
              <a:spcBef>
                <a:spcPct val="50000"/>
              </a:spcBef>
            </a:pPr>
            <a:r>
              <a:rPr lang="es-PR" dirty="0">
                <a:solidFill>
                  <a:schemeClr val="bg1"/>
                </a:solidFill>
                <a:effectLst>
                  <a:outerShdw blurRad="38100" dist="38100" dir="2700000" algn="tl">
                    <a:srgbClr val="000000">
                      <a:alpha val="43137"/>
                    </a:srgbClr>
                  </a:outerShdw>
                </a:effectLst>
                <a:latin typeface="Candara" pitchFamily="34" charset="0"/>
              </a:rPr>
              <a:t>Iglesia Bíblica Bautista de </a:t>
            </a:r>
            <a:r>
              <a:rPr lang="es-PR" dirty="0" smtClean="0">
                <a:solidFill>
                  <a:schemeClr val="bg1"/>
                </a:solidFill>
                <a:effectLst>
                  <a:outerShdw blurRad="38100" dist="38100" dir="2700000" algn="tl">
                    <a:srgbClr val="000000">
                      <a:alpha val="43137"/>
                    </a:srgbClr>
                  </a:outerShdw>
                </a:effectLst>
                <a:latin typeface="Candara" pitchFamily="34" charset="0"/>
              </a:rPr>
              <a:t>Aguadilla</a:t>
            </a:r>
            <a:endParaRPr lang="es-PR" dirty="0">
              <a:solidFill>
                <a:schemeClr val="bg1"/>
              </a:solidFill>
              <a:effectLst>
                <a:outerShdw blurRad="38100" dist="38100" dir="2700000" algn="tl">
                  <a:srgbClr val="000000">
                    <a:alpha val="43137"/>
                  </a:srgbClr>
                </a:outerShdw>
              </a:effectLst>
              <a:latin typeface="Candara" pitchFamily="34" charset="0"/>
            </a:endParaRPr>
          </a:p>
        </p:txBody>
      </p:sp>
      <p:sp>
        <p:nvSpPr>
          <p:cNvPr id="7" name="Text Box 7"/>
          <p:cNvSpPr txBox="1">
            <a:spLocks noChangeArrowheads="1"/>
          </p:cNvSpPr>
          <p:nvPr/>
        </p:nvSpPr>
        <p:spPr bwMode="auto">
          <a:xfrm>
            <a:off x="533400" y="6472238"/>
            <a:ext cx="3352800" cy="369332"/>
          </a:xfrm>
          <a:prstGeom prst="rect">
            <a:avLst/>
          </a:prstGeom>
          <a:noFill/>
          <a:ln w="9525">
            <a:noFill/>
            <a:miter lim="800000"/>
            <a:headEnd/>
            <a:tailEnd/>
          </a:ln>
        </p:spPr>
        <p:txBody>
          <a:bodyPr wrap="square">
            <a:spAutoFit/>
          </a:bodyPr>
          <a:lstStyle/>
          <a:p>
            <a:pPr>
              <a:spcBef>
                <a:spcPct val="50000"/>
              </a:spcBef>
              <a:defRPr/>
            </a:pPr>
            <a:r>
              <a:rPr lang="es-PR" i="1" dirty="0">
                <a:solidFill>
                  <a:schemeClr val="bg1"/>
                </a:solidFill>
                <a:effectLst>
                  <a:outerShdw blurRad="38100" dist="38100" dir="2700000" algn="tl">
                    <a:srgbClr val="000000">
                      <a:alpha val="43137"/>
                    </a:srgbClr>
                  </a:outerShdw>
                </a:effectLst>
                <a:latin typeface="Candara" pitchFamily="34" charset="0"/>
              </a:rPr>
              <a:t>La Biblia Libro por Libro, CBP</a:t>
            </a:r>
            <a:r>
              <a:rPr lang="en-US" i="1" baseline="30000" dirty="0">
                <a:solidFill>
                  <a:schemeClr val="bg1"/>
                </a:solidFill>
                <a:effectLst>
                  <a:outerShdw blurRad="38100" dist="38100" dir="2700000" algn="tl">
                    <a:srgbClr val="000000">
                      <a:alpha val="43137"/>
                    </a:srgbClr>
                  </a:outerShdw>
                </a:effectLst>
                <a:latin typeface="Candara" pitchFamily="34" charset="0"/>
              </a:rPr>
              <a:t>®</a:t>
            </a:r>
            <a:endParaRPr lang="en-US" dirty="0">
              <a:solidFill>
                <a:schemeClr val="bg1"/>
              </a:solidFill>
              <a:effectLst>
                <a:outerShdw blurRad="38100" dist="38100" dir="2700000" algn="tl">
                  <a:srgbClr val="000000">
                    <a:alpha val="43137"/>
                  </a:srgbClr>
                </a:outerShdw>
              </a:effectLst>
              <a:latin typeface="Candara" pitchFamily="34" charset="0"/>
            </a:endParaRPr>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6200" y="6112430"/>
            <a:ext cx="842042" cy="74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7462" y="-4809"/>
            <a:ext cx="3746538" cy="707886"/>
          </a:xfrm>
          <a:prstGeom prst="rect">
            <a:avLst/>
          </a:prstGeom>
          <a:noFill/>
        </p:spPr>
        <p:txBody>
          <a:bodyPr wrap="none" rtlCol="0">
            <a:spAutoFit/>
          </a:bodyPr>
          <a:lstStyle/>
          <a:p>
            <a:r>
              <a:rPr lang="en-US" sz="4000" dirty="0" err="1">
                <a:solidFill>
                  <a:schemeClr val="bg1"/>
                </a:solidFill>
                <a:effectLst>
                  <a:outerShdw blurRad="38100" dist="38100" dir="2700000" algn="tl">
                    <a:srgbClr val="000000">
                      <a:alpha val="43137"/>
                    </a:srgbClr>
                  </a:outerShdw>
                </a:effectLst>
                <a:latin typeface="Candara" pitchFamily="34" charset="0"/>
                <a:cs typeface="+mn-cs"/>
              </a:rPr>
              <a:t>Próximo</a:t>
            </a:r>
            <a:r>
              <a:rPr lang="en-US" sz="4000" dirty="0">
                <a:solidFill>
                  <a:schemeClr val="bg1"/>
                </a:solidFill>
                <a:effectLst>
                  <a:outerShdw blurRad="38100" dist="38100" dir="2700000" algn="tl">
                    <a:srgbClr val="000000">
                      <a:alpha val="43137"/>
                    </a:srgbClr>
                  </a:outerShdw>
                </a:effectLst>
                <a:latin typeface="Candara" pitchFamily="34" charset="0"/>
                <a:cs typeface="+mn-cs"/>
              </a:rPr>
              <a:t> </a:t>
            </a:r>
            <a:r>
              <a:rPr lang="en-US" sz="4000" dirty="0" err="1">
                <a:solidFill>
                  <a:schemeClr val="bg1"/>
                </a:solidFill>
                <a:effectLst>
                  <a:outerShdw blurRad="38100" dist="38100" dir="2700000" algn="tl">
                    <a:srgbClr val="000000">
                      <a:alpha val="43137"/>
                    </a:srgbClr>
                  </a:outerShdw>
                </a:effectLst>
                <a:latin typeface="Candara" pitchFamily="34" charset="0"/>
                <a:cs typeface="+mn-cs"/>
              </a:rPr>
              <a:t>Estudio</a:t>
            </a:r>
            <a:endParaRPr lang="en-US" sz="4000" dirty="0">
              <a:solidFill>
                <a:schemeClr val="bg1"/>
              </a:solidFill>
              <a:effectLst>
                <a:outerShdw blurRad="38100" dist="38100" dir="2700000" algn="tl">
                  <a:srgbClr val="000000">
                    <a:alpha val="43137"/>
                  </a:srgbClr>
                </a:outerShdw>
              </a:effectLst>
              <a:latin typeface="Candara" pitchFamily="34" charset="0"/>
              <a:cs typeface="+mn-cs"/>
            </a:endParaRPr>
          </a:p>
        </p:txBody>
      </p:sp>
    </p:spTree>
    <p:extLst>
      <p:ext uri="{BB962C8B-B14F-4D97-AF65-F5344CB8AC3E}">
        <p14:creationId xmlns:p14="http://schemas.microsoft.com/office/powerpoint/2010/main" val="41607582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fade">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A91EFDBB-2F4C-4AE3-B2A9-4BD49D4D7AFF}" type="slidenum">
              <a:rPr lang="en-US">
                <a:solidFill>
                  <a:srgbClr val="000000"/>
                </a:solidFill>
              </a:rPr>
              <a:pPr/>
              <a:t>28</a:t>
            </a:fld>
            <a:endParaRPr lang="en-US">
              <a:solidFill>
                <a:srgbClr val="000000"/>
              </a:solidFill>
            </a:endParaRPr>
          </a:p>
        </p:txBody>
      </p:sp>
      <p:pic>
        <p:nvPicPr>
          <p:cNvPr id="17410" name="Picture 2" descr="IBB"/>
          <p:cNvPicPr>
            <a:picLocks noChangeAspect="1" noChangeArrowheads="1"/>
          </p:cNvPicPr>
          <p:nvPr/>
        </p:nvPicPr>
        <p:blipFill>
          <a:blip r:embed="rId3" cstate="email"/>
          <a:srcRect/>
          <a:stretch>
            <a:fillRect/>
          </a:stretch>
        </p:blipFill>
        <p:spPr bwMode="auto">
          <a:xfrm>
            <a:off x="609600" y="145214"/>
            <a:ext cx="7924800" cy="663658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Grp="1" noChangeArrowheads="1"/>
          </p:cNvSpPr>
          <p:nvPr>
            <p:ph type="sldNum" sz="quarter" idx="12"/>
          </p:nvPr>
        </p:nvSpPr>
        <p:spPr>
          <a:ln/>
        </p:spPr>
        <p:txBody>
          <a:bodyPr/>
          <a:lstStyle/>
          <a:p>
            <a:pPr>
              <a:defRPr/>
            </a:pPr>
            <a:fld id="{244539E1-5723-46F7-AC1E-E9CCE0994344}" type="slidenum">
              <a:rPr lang="en-US">
                <a:solidFill>
                  <a:srgbClr val="000000"/>
                </a:solidFill>
              </a:rPr>
              <a:pPr>
                <a:defRPr/>
              </a:pPr>
              <a:t>3</a:t>
            </a:fld>
            <a:endParaRPr lang="en-US">
              <a:solidFill>
                <a:srgbClr val="000000"/>
              </a:solidFill>
            </a:endParaRPr>
          </a:p>
        </p:txBody>
      </p:sp>
      <p:pic>
        <p:nvPicPr>
          <p:cNvPr id="5122" name="Picture 2" descr="rollos"/>
          <p:cNvPicPr>
            <a:picLocks noGrp="1" noChangeAspect="1" noChangeArrowheads="1"/>
          </p:cNvPicPr>
          <p:nvPr>
            <p:ph sz="half" idx="4294967295"/>
          </p:nvPr>
        </p:nvPicPr>
        <p:blipFill>
          <a:blip r:embed="rId3" cstate="email">
            <a:lum bright="10000" contrast="2000"/>
          </a:blip>
          <a:srcRect/>
          <a:stretch>
            <a:fillRect/>
          </a:stretch>
        </p:blipFill>
        <p:spPr>
          <a:xfrm>
            <a:off x="0" y="0"/>
            <a:ext cx="9144000" cy="6858000"/>
          </a:xfrm>
        </p:spPr>
      </p:pic>
      <p:sp>
        <p:nvSpPr>
          <p:cNvPr id="5123" name="Rectangle 3"/>
          <p:cNvSpPr>
            <a:spLocks noGrp="1" noChangeArrowheads="1"/>
          </p:cNvSpPr>
          <p:nvPr>
            <p:ph type="title"/>
          </p:nvPr>
        </p:nvSpPr>
        <p:spPr>
          <a:xfrm>
            <a:off x="2293938" y="214313"/>
            <a:ext cx="5326062" cy="1462087"/>
          </a:xfrm>
        </p:spPr>
        <p:txBody>
          <a:bodyPr/>
          <a:lstStyle/>
          <a:p>
            <a:pPr eaLnBrk="1" hangingPunct="1"/>
            <a:r>
              <a:rPr lang="es-PR" noProof="0" dirty="0" smtClean="0">
                <a:latin typeface="Candara" pitchFamily="34" charset="0"/>
                <a:cs typeface="Calibri" pitchFamily="34" charset="0"/>
              </a:rPr>
              <a:t>Versículo Clave:</a:t>
            </a:r>
          </a:p>
        </p:txBody>
      </p:sp>
      <p:sp>
        <p:nvSpPr>
          <p:cNvPr id="5124" name="Rectangle 4"/>
          <p:cNvSpPr>
            <a:spLocks noGrp="1" noChangeArrowheads="1"/>
          </p:cNvSpPr>
          <p:nvPr>
            <p:ph type="body" idx="1"/>
          </p:nvPr>
        </p:nvSpPr>
        <p:spPr>
          <a:xfrm>
            <a:off x="2133600" y="1600200"/>
            <a:ext cx="6781800" cy="4876800"/>
          </a:xfrm>
        </p:spPr>
        <p:txBody>
          <a:bodyPr>
            <a:normAutofit/>
          </a:bodyPr>
          <a:lstStyle/>
          <a:p>
            <a:r>
              <a:rPr lang="es-ES" sz="3600" i="1" dirty="0" smtClean="0">
                <a:latin typeface="Candara" pitchFamily="34" charset="0"/>
              </a:rPr>
              <a:t>“Y vio Dios lo que hicieron, que se convirtieron de su mal camino; y se arrepintió del mal que había dicho que les haría, y no lo hizo.” </a:t>
            </a:r>
          </a:p>
          <a:p>
            <a:pPr>
              <a:buNone/>
            </a:pPr>
            <a:r>
              <a:rPr lang="es-ES" sz="3600" dirty="0" smtClean="0">
                <a:latin typeface="Candara" pitchFamily="34" charset="0"/>
              </a:rPr>
              <a:t>   </a:t>
            </a:r>
            <a:r>
              <a:rPr lang="es-ES" sz="3600" dirty="0" smtClean="0">
                <a:solidFill>
                  <a:srgbClr val="C00000"/>
                </a:solidFill>
                <a:latin typeface="Candara" pitchFamily="34" charset="0"/>
              </a:rPr>
              <a:t>(Jonás 3:10)</a:t>
            </a:r>
            <a:endParaRPr lang="es-ES" sz="3600" dirty="0">
              <a:solidFill>
                <a:srgbClr val="FF0000"/>
              </a:solidFill>
              <a:latin typeface="Candara" pitchFamily="34" charset="0"/>
            </a:endParaRP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s-PR" noProof="0" dirty="0" smtClean="0">
                <a:latin typeface="Candara" pitchFamily="34" charset="0"/>
                <a:cs typeface="Calibri" pitchFamily="34" charset="0"/>
              </a:rPr>
              <a:t>Bosquejo de Estudio</a:t>
            </a:r>
            <a:endParaRPr lang="es-PR" noProof="0" dirty="0">
              <a:latin typeface="Candara" pitchFamily="34" charset="0"/>
              <a:cs typeface="Calibri" pitchFamily="34" charset="0"/>
            </a:endParaRPr>
          </a:p>
        </p:txBody>
      </p:sp>
      <p:sp>
        <p:nvSpPr>
          <p:cNvPr id="317443" name="Rectangle 3"/>
          <p:cNvSpPr>
            <a:spLocks noGrp="1" noChangeArrowheads="1"/>
          </p:cNvSpPr>
          <p:nvPr>
            <p:ph type="body" idx="1"/>
          </p:nvPr>
        </p:nvSpPr>
        <p:spPr>
          <a:xfrm>
            <a:off x="533400" y="1981200"/>
            <a:ext cx="8153400" cy="4724400"/>
          </a:xfrm>
        </p:spPr>
        <p:txBody>
          <a:bodyPr>
            <a:normAutofit/>
          </a:bodyPr>
          <a:lstStyle/>
          <a:p>
            <a:r>
              <a:rPr lang="es-PR" sz="3600" dirty="0" smtClean="0">
                <a:latin typeface="Candara" pitchFamily="34" charset="0"/>
              </a:rPr>
              <a:t>Dios llama por segunda vez a Jonás</a:t>
            </a:r>
          </a:p>
          <a:p>
            <a:pPr lvl="1"/>
            <a:r>
              <a:rPr lang="es-PR" dirty="0" smtClean="0">
                <a:solidFill>
                  <a:srgbClr val="C00000"/>
                </a:solidFill>
                <a:latin typeface="Candara" pitchFamily="34" charset="0"/>
              </a:rPr>
              <a:t>Jonás 3:1-2</a:t>
            </a:r>
          </a:p>
          <a:p>
            <a:r>
              <a:rPr lang="es-PR" sz="3600" dirty="0" smtClean="0">
                <a:latin typeface="Candara" pitchFamily="34" charset="0"/>
              </a:rPr>
              <a:t>Jonás predica en Nínive </a:t>
            </a:r>
            <a:endParaRPr lang="es-PR" sz="3600" dirty="0">
              <a:solidFill>
                <a:srgbClr val="C00000"/>
              </a:solidFill>
              <a:latin typeface="Candara" pitchFamily="34" charset="0"/>
            </a:endParaRPr>
          </a:p>
          <a:p>
            <a:pPr lvl="1"/>
            <a:r>
              <a:rPr lang="es-PR" dirty="0" smtClean="0">
                <a:solidFill>
                  <a:srgbClr val="C00000"/>
                </a:solidFill>
                <a:latin typeface="Candara" pitchFamily="34" charset="0"/>
              </a:rPr>
              <a:t>Jonás 3:3-4</a:t>
            </a:r>
            <a:endParaRPr lang="es-PR" dirty="0" smtClean="0">
              <a:latin typeface="Candara" pitchFamily="34" charset="0"/>
            </a:endParaRPr>
          </a:p>
          <a:p>
            <a:r>
              <a:rPr lang="es-PR" sz="3600" dirty="0" smtClean="0">
                <a:latin typeface="Candara" pitchFamily="34" charset="0"/>
              </a:rPr>
              <a:t>La respuesta de Nínive al mensaje</a:t>
            </a:r>
          </a:p>
          <a:p>
            <a:pPr lvl="1"/>
            <a:r>
              <a:rPr lang="es-PR" dirty="0" smtClean="0">
                <a:solidFill>
                  <a:srgbClr val="C00000"/>
                </a:solidFill>
                <a:latin typeface="Candara" pitchFamily="34" charset="0"/>
              </a:rPr>
              <a:t>Jonás 3:5-9</a:t>
            </a:r>
          </a:p>
          <a:p>
            <a:r>
              <a:rPr lang="es-PR" sz="3600" dirty="0" smtClean="0">
                <a:latin typeface="Candara" pitchFamily="34" charset="0"/>
              </a:rPr>
              <a:t>Dios enseña compasión a Jonás</a:t>
            </a:r>
          </a:p>
          <a:p>
            <a:pPr lvl="1"/>
            <a:r>
              <a:rPr lang="es-PR" dirty="0" smtClean="0">
                <a:solidFill>
                  <a:srgbClr val="C00000"/>
                </a:solidFill>
                <a:latin typeface="Candara" pitchFamily="34" charset="0"/>
              </a:rPr>
              <a:t>Jonás 3:10, 4:1-11</a:t>
            </a:r>
            <a:endParaRPr lang="es-PR" dirty="0" smtClean="0">
              <a:latin typeface="Candara" pitchFamily="34" charset="0"/>
            </a:endParaRPr>
          </a:p>
          <a:p>
            <a:endParaRPr lang="es-PR" sz="3600" dirty="0" smtClean="0">
              <a:solidFill>
                <a:srgbClr val="FF0000"/>
              </a:solidFill>
              <a:latin typeface="Candara" pitchFamily="34" charset="0"/>
              <a:cs typeface="Calibri" pitchFamily="34" charset="0"/>
            </a:endParaRPr>
          </a:p>
        </p:txBody>
      </p:sp>
      <p:sp>
        <p:nvSpPr>
          <p:cNvPr id="7" name="Slide Number Placeholder 5"/>
          <p:cNvSpPr>
            <a:spLocks noGrp="1"/>
          </p:cNvSpPr>
          <p:nvPr>
            <p:ph type="sldNum" sz="quarter" idx="12"/>
          </p:nvPr>
        </p:nvSpPr>
        <p:spPr/>
        <p:txBody>
          <a:bodyPr/>
          <a:lstStyle/>
          <a:p>
            <a:fld id="{5A691704-8AD3-4869-913C-6C059867AFF4}" type="slidenum">
              <a:rPr lang="en-US" smtClean="0">
                <a:solidFill>
                  <a:srgbClr val="000000"/>
                </a:solidFill>
              </a:rPr>
              <a:pPr/>
              <a:t>4</a:t>
            </a:fld>
            <a:endParaRPr lang="en-US">
              <a:solidFill>
                <a:srgbClr val="000000"/>
              </a:solidFill>
            </a:endParaRP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dirty="0" smtClean="0">
                <a:latin typeface="Candara" pitchFamily="34" charset="0"/>
              </a:rPr>
              <a:t>Dios llama por segunda vez a Jonás</a:t>
            </a:r>
            <a:r>
              <a:rPr lang="es-PR" sz="4000" dirty="0">
                <a:latin typeface="Candara" pitchFamily="34" charset="0"/>
                <a:cs typeface="Calibri" pitchFamily="34" charset="0"/>
              </a:rPr>
              <a:t/>
            </a:r>
            <a:br>
              <a:rPr lang="es-PR" sz="4000" dirty="0">
                <a:latin typeface="Candara" pitchFamily="34" charset="0"/>
                <a:cs typeface="Calibri" pitchFamily="34" charset="0"/>
              </a:rPr>
            </a:br>
            <a:r>
              <a:rPr lang="es-PR" sz="3600" dirty="0" smtClean="0">
                <a:solidFill>
                  <a:srgbClr val="FF0000"/>
                </a:solidFill>
                <a:latin typeface="Candara" pitchFamily="34" charset="0"/>
                <a:cs typeface="Calibri" pitchFamily="34" charset="0"/>
              </a:rPr>
              <a:t>Jonás 3.1-2</a:t>
            </a:r>
            <a:endParaRPr lang="es-PR" sz="3600"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5</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4648199" cy="4719638"/>
          </a:xfrm>
        </p:spPr>
        <p:txBody>
          <a:bodyPr>
            <a:normAutofit/>
          </a:bodyPr>
          <a:lstStyle/>
          <a:p>
            <a:r>
              <a:rPr lang="es-ES" i="1" dirty="0" smtClean="0">
                <a:latin typeface="Candara" pitchFamily="34" charset="0"/>
              </a:rPr>
              <a:t>Vino palabra de Jehová por segunda vez a Jonás, diciendo: Levántate y ve a Nínive, aquella gran ciudad, y proclama en ella el mensaje que yo te diré. </a:t>
            </a:r>
          </a:p>
          <a:p>
            <a:pPr>
              <a:buNone/>
            </a:pPr>
            <a:r>
              <a:rPr lang="es-ES" dirty="0" smtClean="0">
                <a:solidFill>
                  <a:srgbClr val="C00000"/>
                </a:solidFill>
                <a:latin typeface="Candara" pitchFamily="34" charset="0"/>
              </a:rPr>
              <a:t>  (Jonás 3.1-2)</a:t>
            </a:r>
            <a:endParaRPr lang="es-ES" dirty="0" smtClean="0">
              <a:latin typeface="Candara" pitchFamily="34" charset="0"/>
            </a:endParaRPr>
          </a:p>
        </p:txBody>
      </p:sp>
      <p:pic>
        <p:nvPicPr>
          <p:cNvPr id="33794" name="Picture 2" descr="https://encrypted-tbn0.gstatic.com/images?q=tbn:ANd9GcQspiJSWSWgkT7Jsb8rgxFeuFHBkK862w3PNcv8U_hzJoOqmNdk"/>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1000"/>
                    </a14:imgEffect>
                    <a14:imgEffect>
                      <a14:brightnessContrast bright="9000" contrast="20000"/>
                    </a14:imgEffect>
                  </a14:imgLayer>
                </a14:imgProps>
              </a:ext>
            </a:extLst>
          </a:blip>
          <a:srcRect/>
          <a:stretch>
            <a:fillRect/>
          </a:stretch>
        </p:blipFill>
        <p:spPr bwMode="auto">
          <a:xfrm>
            <a:off x="4800600" y="2133600"/>
            <a:ext cx="4343400" cy="2895599"/>
          </a:xfrm>
          <a:prstGeom prst="rect">
            <a:avLst/>
          </a:prstGeom>
          <a:noFill/>
        </p:spPr>
      </p:pic>
    </p:spTree>
    <p:extLst>
      <p:ext uri="{BB962C8B-B14F-4D97-AF65-F5344CB8AC3E}">
        <p14:creationId xmlns:p14="http://schemas.microsoft.com/office/powerpoint/2010/main" val="247747662"/>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dirty="0" smtClean="0">
                <a:latin typeface="Candara" pitchFamily="34" charset="0"/>
              </a:rPr>
              <a:t>Dios llama por segunda vez a Jonás</a:t>
            </a:r>
            <a:r>
              <a:rPr lang="es-PR" sz="4000" dirty="0" smtClean="0">
                <a:latin typeface="Candara" pitchFamily="34" charset="0"/>
                <a:cs typeface="Calibri" pitchFamily="34" charset="0"/>
              </a:rPr>
              <a:t/>
            </a:r>
            <a:br>
              <a:rPr lang="es-PR" sz="4000" dirty="0" smtClean="0">
                <a:latin typeface="Candara" pitchFamily="34" charset="0"/>
                <a:cs typeface="Calibri" pitchFamily="34" charset="0"/>
              </a:rPr>
            </a:br>
            <a:r>
              <a:rPr lang="es-PR" sz="3600" dirty="0" smtClean="0">
                <a:solidFill>
                  <a:srgbClr val="FF0000"/>
                </a:solidFill>
                <a:latin typeface="Candara" pitchFamily="34" charset="0"/>
                <a:cs typeface="Calibri" pitchFamily="34" charset="0"/>
              </a:rPr>
              <a:t>Jonás 3.1-2</a:t>
            </a:r>
            <a:endParaRPr lang="es-PR" sz="3600"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6</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0" y="1828800"/>
            <a:ext cx="5333999" cy="5029200"/>
          </a:xfrm>
        </p:spPr>
        <p:txBody>
          <a:bodyPr>
            <a:normAutofit/>
          </a:bodyPr>
          <a:lstStyle/>
          <a:p>
            <a:r>
              <a:rPr lang="es-ES" dirty="0" smtClean="0">
                <a:latin typeface="Candara" pitchFamily="34" charset="0"/>
              </a:rPr>
              <a:t>Al ser redargüido, Dios envía a Jonás de nuevo a predicar.  </a:t>
            </a:r>
          </a:p>
          <a:p>
            <a:r>
              <a:rPr lang="es-ES" dirty="0" smtClean="0">
                <a:latin typeface="Candara" pitchFamily="34" charset="0"/>
              </a:rPr>
              <a:t>A pesar de nuestras fallas, el Señor nos sigue usando si nos dejamos ser usados por Él.</a:t>
            </a:r>
            <a:endParaRPr lang="es-ES" i="1" dirty="0" smtClean="0">
              <a:solidFill>
                <a:srgbClr val="FF0000"/>
              </a:solidFill>
              <a:latin typeface="Candara" pitchFamily="34" charset="0"/>
            </a:endParaRPr>
          </a:p>
        </p:txBody>
      </p:sp>
      <p:pic>
        <p:nvPicPr>
          <p:cNvPr id="8" name="Picture 2" descr="http://luminousdarkcloud.files.wordpress.com/2011/06/st-jonah.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a:fillRect/>
          </a:stretch>
        </p:blipFill>
        <p:spPr bwMode="auto">
          <a:xfrm>
            <a:off x="5334000" y="1828800"/>
            <a:ext cx="3810001" cy="5029201"/>
          </a:xfrm>
          <a:prstGeom prst="rect">
            <a:avLst/>
          </a:prstGeom>
          <a:noFill/>
        </p:spPr>
      </p:pic>
    </p:spTree>
    <p:extLst>
      <p:ext uri="{BB962C8B-B14F-4D97-AF65-F5344CB8AC3E}">
        <p14:creationId xmlns:p14="http://schemas.microsoft.com/office/powerpoint/2010/main" val="247747662"/>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z="4000" dirty="0" smtClean="0">
                <a:latin typeface="Candara" pitchFamily="34" charset="0"/>
                <a:cs typeface="Calibri" pitchFamily="34" charset="0"/>
              </a:rPr>
              <a:t>Jonás predica en Nínive</a:t>
            </a:r>
            <a:br>
              <a:rPr lang="es-PR" sz="4000" dirty="0" smtClean="0">
                <a:latin typeface="Candara" pitchFamily="34" charset="0"/>
                <a:cs typeface="Calibri" pitchFamily="34" charset="0"/>
              </a:rPr>
            </a:br>
            <a:r>
              <a:rPr lang="es-PR" sz="4000" dirty="0" smtClean="0">
                <a:solidFill>
                  <a:srgbClr val="FF0000"/>
                </a:solidFill>
                <a:latin typeface="Candara" pitchFamily="34" charset="0"/>
                <a:cs typeface="Calibri" pitchFamily="34" charset="0"/>
              </a:rPr>
              <a:t>Jonás 3.3-4</a:t>
            </a:r>
            <a:endParaRPr lang="es-PR" sz="4000" dirty="0"/>
          </a:p>
        </p:txBody>
      </p:sp>
      <p:sp>
        <p:nvSpPr>
          <p:cNvPr id="3" name="Content Placeholder 2"/>
          <p:cNvSpPr>
            <a:spLocks noGrp="1"/>
          </p:cNvSpPr>
          <p:nvPr>
            <p:ph idx="1"/>
          </p:nvPr>
        </p:nvSpPr>
        <p:spPr>
          <a:xfrm>
            <a:off x="0" y="1828800"/>
            <a:ext cx="5638800" cy="5029200"/>
          </a:xfrm>
        </p:spPr>
        <p:txBody>
          <a:bodyPr/>
          <a:lstStyle/>
          <a:p>
            <a:r>
              <a:rPr lang="es-ES" sz="2800" i="1" dirty="0" smtClean="0">
                <a:latin typeface="Candara" pitchFamily="34" charset="0"/>
              </a:rPr>
              <a:t>Y se levantó Jonás, y fue a Nínive conforme a la palabra de Jehová. Y era Nínive ciudad grande en extremo, de tres días de camino. Y comenzó Jonás a entrar por la ciudad, camino de un día, y predicaba diciendo: De aquí a cuarenta días Nínive será destruida.</a:t>
            </a:r>
          </a:p>
          <a:p>
            <a:pPr algn="just">
              <a:buNone/>
            </a:pPr>
            <a:r>
              <a:rPr lang="es-PR" sz="2800" dirty="0" smtClean="0">
                <a:latin typeface="Candara" pitchFamily="34" charset="0"/>
              </a:rPr>
              <a:t>    </a:t>
            </a:r>
            <a:r>
              <a:rPr lang="es-PR" sz="2800" dirty="0" smtClean="0">
                <a:solidFill>
                  <a:srgbClr val="C00000"/>
                </a:solidFill>
                <a:latin typeface="Candara" pitchFamily="34" charset="0"/>
              </a:rPr>
              <a:t>(Jonás 3.3-4)</a:t>
            </a:r>
            <a:endParaRPr lang="es-PR" sz="2800" dirty="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7</a:t>
            </a:fld>
            <a:endParaRPr lang="en-US"/>
          </a:p>
        </p:txBody>
      </p:sp>
      <p:pic>
        <p:nvPicPr>
          <p:cNvPr id="29698" name="Picture 2" descr="http://thebladeonline.org/wordpress/wp-content/uploads/2013/03/Jonah-Preaching1.jpg"/>
          <p:cNvPicPr>
            <a:picLocks noChangeAspect="1" noChangeArrowheads="1"/>
          </p:cNvPicPr>
          <p:nvPr/>
        </p:nvPicPr>
        <p:blipFill>
          <a:blip r:embed="rId2"/>
          <a:srcRect/>
          <a:stretch>
            <a:fillRect/>
          </a:stretch>
        </p:blipFill>
        <p:spPr bwMode="auto">
          <a:xfrm>
            <a:off x="4876800" y="4038600"/>
            <a:ext cx="4267200" cy="2819400"/>
          </a:xfrm>
          <a:prstGeom prst="rect">
            <a:avLst/>
          </a:prstGeom>
          <a:noFill/>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z="4000" dirty="0" smtClean="0">
                <a:latin typeface="Candara" pitchFamily="34" charset="0"/>
                <a:cs typeface="Calibri" pitchFamily="34" charset="0"/>
              </a:rPr>
              <a:t>Jonás predica en Nínive</a:t>
            </a:r>
            <a:br>
              <a:rPr lang="es-PR" sz="4000" dirty="0" smtClean="0">
                <a:latin typeface="Candara" pitchFamily="34" charset="0"/>
                <a:cs typeface="Calibri" pitchFamily="34" charset="0"/>
              </a:rPr>
            </a:br>
            <a:r>
              <a:rPr lang="es-PR" sz="4000" dirty="0" smtClean="0">
                <a:solidFill>
                  <a:srgbClr val="FF0000"/>
                </a:solidFill>
                <a:latin typeface="Candara" pitchFamily="34" charset="0"/>
                <a:cs typeface="Calibri" pitchFamily="34" charset="0"/>
              </a:rPr>
              <a:t>Jonás 3.3-4</a:t>
            </a:r>
            <a:endParaRPr lang="es-PR" sz="4000" dirty="0"/>
          </a:p>
        </p:txBody>
      </p:sp>
      <p:sp>
        <p:nvSpPr>
          <p:cNvPr id="3" name="Content Placeholder 2"/>
          <p:cNvSpPr>
            <a:spLocks noGrp="1"/>
          </p:cNvSpPr>
          <p:nvPr>
            <p:ph idx="1"/>
          </p:nvPr>
        </p:nvSpPr>
        <p:spPr>
          <a:xfrm>
            <a:off x="0" y="1828800"/>
            <a:ext cx="8991600" cy="5029200"/>
          </a:xfrm>
        </p:spPr>
        <p:txBody>
          <a:bodyPr/>
          <a:lstStyle/>
          <a:p>
            <a:r>
              <a:rPr lang="es-PR" dirty="0" smtClean="0">
                <a:latin typeface="Candara" pitchFamily="34" charset="0"/>
              </a:rPr>
              <a:t>En el libro de Jonás se hace mucho énfasis en lo grande que es Nínive. </a:t>
            </a:r>
          </a:p>
          <a:p>
            <a:r>
              <a:rPr lang="es-PR" dirty="0" smtClean="0">
                <a:latin typeface="Candara" pitchFamily="34" charset="0"/>
              </a:rPr>
              <a:t>En hebreo el adjetivo es ‘</a:t>
            </a:r>
            <a:r>
              <a:rPr lang="es-PR" dirty="0" err="1" smtClean="0">
                <a:latin typeface="Candara" pitchFamily="34" charset="0"/>
              </a:rPr>
              <a:t>gadol</a:t>
            </a:r>
            <a:r>
              <a:rPr lang="es-PR" dirty="0" smtClean="0">
                <a:latin typeface="Candara" pitchFamily="34" charset="0"/>
              </a:rPr>
              <a:t>’, que aparte de grande, significa majestuoso, poderoso. </a:t>
            </a:r>
          </a:p>
          <a:p>
            <a:r>
              <a:rPr lang="es-PR" dirty="0" smtClean="0">
                <a:latin typeface="Candara" pitchFamily="34" charset="0"/>
              </a:rPr>
              <a:t>Esto crea un contraste con la propia percepción de Dios, que la ve como un lugar de pecado y no de gloria. </a:t>
            </a:r>
          </a:p>
          <a:p>
            <a:pPr>
              <a:buNone/>
            </a:pPr>
            <a:endParaRPr lang="es-PR" dirty="0" smtClean="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8</a:t>
            </a:fld>
            <a:endParaRPr lang="en-US"/>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z="4000" dirty="0" smtClean="0">
                <a:latin typeface="Candara" pitchFamily="34" charset="0"/>
                <a:cs typeface="Calibri" pitchFamily="34" charset="0"/>
              </a:rPr>
              <a:t>Jonás predica en Nínive</a:t>
            </a:r>
            <a:br>
              <a:rPr lang="es-PR" sz="4000" dirty="0" smtClean="0">
                <a:latin typeface="Candara" pitchFamily="34" charset="0"/>
                <a:cs typeface="Calibri" pitchFamily="34" charset="0"/>
              </a:rPr>
            </a:br>
            <a:r>
              <a:rPr lang="es-PR" sz="4000" dirty="0" smtClean="0">
                <a:solidFill>
                  <a:srgbClr val="FF0000"/>
                </a:solidFill>
                <a:latin typeface="Candara" pitchFamily="34" charset="0"/>
                <a:cs typeface="Calibri" pitchFamily="34" charset="0"/>
              </a:rPr>
              <a:t>Jonás 3.3-4</a:t>
            </a:r>
            <a:endParaRPr lang="es-PR" sz="4000" dirty="0"/>
          </a:p>
        </p:txBody>
      </p:sp>
      <p:sp>
        <p:nvSpPr>
          <p:cNvPr id="3" name="Content Placeholder 2"/>
          <p:cNvSpPr>
            <a:spLocks noGrp="1"/>
          </p:cNvSpPr>
          <p:nvPr>
            <p:ph idx="1"/>
          </p:nvPr>
        </p:nvSpPr>
        <p:spPr>
          <a:xfrm>
            <a:off x="0" y="1828800"/>
            <a:ext cx="4800600" cy="5029200"/>
          </a:xfrm>
        </p:spPr>
        <p:txBody>
          <a:bodyPr/>
          <a:lstStyle/>
          <a:p>
            <a:r>
              <a:rPr lang="es-PR" dirty="0" smtClean="0">
                <a:latin typeface="Candara" pitchFamily="34" charset="0"/>
              </a:rPr>
              <a:t>Sin embargo, también demuestra que Dios se estaba compadeciendo de una gran cantidad de gentiles (!), desvirtuando la visión elitista que tenía Israel sobre ella misma.</a:t>
            </a:r>
            <a:endParaRPr lang="es-PR" dirty="0">
              <a:latin typeface="Candara"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9</a:t>
            </a:fld>
            <a:endParaRPr lang="en-US"/>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10000"/>
          <a:stretch/>
        </p:blipFill>
        <p:spPr>
          <a:xfrm>
            <a:off x="4630420" y="2057400"/>
            <a:ext cx="4526280" cy="3352800"/>
          </a:xfrm>
          <a:prstGeom prst="rect">
            <a:avLst/>
          </a:prstGeom>
        </p:spPr>
      </p:pic>
      <p:sp>
        <p:nvSpPr>
          <p:cNvPr id="6" name="TextBox 5"/>
          <p:cNvSpPr txBox="1"/>
          <p:nvPr/>
        </p:nvSpPr>
        <p:spPr>
          <a:xfrm>
            <a:off x="5725484" y="5454134"/>
            <a:ext cx="2336152" cy="369332"/>
          </a:xfrm>
          <a:prstGeom prst="rect">
            <a:avLst/>
          </a:prstGeom>
          <a:noFill/>
        </p:spPr>
        <p:txBody>
          <a:bodyPr wrap="none" rtlCol="0">
            <a:spAutoFit/>
          </a:bodyPr>
          <a:lstStyle/>
          <a:p>
            <a:r>
              <a:rPr lang="es-PR" dirty="0" smtClean="0"/>
              <a:t>Jope en la actualidad</a:t>
            </a:r>
            <a:endParaRPr lang="es-PR" dirty="0"/>
          </a:p>
        </p:txBody>
      </p:sp>
    </p:spTree>
    <p:extLst>
      <p:ext uri="{BB962C8B-B14F-4D97-AF65-F5344CB8AC3E}">
        <p14:creationId xmlns:p14="http://schemas.microsoft.com/office/powerpoint/2010/main" val="1564197651"/>
      </p:ext>
    </p:extLst>
  </p:cSld>
  <p:clrMapOvr>
    <a:masterClrMapping/>
  </p:clrMapOvr>
  <p:transition>
    <p:fade thruBlk="1"/>
  </p:transition>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4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90201</TotalTime>
  <Words>2390</Words>
  <Application>Microsoft Office PowerPoint</Application>
  <PresentationFormat>On-screen Show (4:3)</PresentationFormat>
  <Paragraphs>178</Paragraphs>
  <Slides>28</Slides>
  <Notes>16</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28</vt:i4>
      </vt:variant>
    </vt:vector>
  </HeadingPairs>
  <TitlesOfParts>
    <vt:vector size="39" baseType="lpstr">
      <vt:lpstr>Arial</vt:lpstr>
      <vt:lpstr>Calibri</vt:lpstr>
      <vt:lpstr>Candara</vt:lpstr>
      <vt:lpstr>Tahoma</vt:lpstr>
      <vt:lpstr>Wingdings</vt:lpstr>
      <vt:lpstr>Blends</vt:lpstr>
      <vt:lpstr>2_Blends</vt:lpstr>
      <vt:lpstr>3_Blends</vt:lpstr>
      <vt:lpstr>8_Blends</vt:lpstr>
      <vt:lpstr>64_Blends</vt:lpstr>
      <vt:lpstr>1_Blends</vt:lpstr>
      <vt:lpstr>PowerPoint Presentation</vt:lpstr>
      <vt:lpstr>Contexto</vt:lpstr>
      <vt:lpstr>Versículo Clave:</vt:lpstr>
      <vt:lpstr>Bosquejo de Estudio</vt:lpstr>
      <vt:lpstr>Dios llama por segunda vez a Jonás Jonás 3.1-2</vt:lpstr>
      <vt:lpstr>Dios llama por segunda vez a Jonás Jonás 3.1-2</vt:lpstr>
      <vt:lpstr>Jonás predica en Nínive Jonás 3.3-4</vt:lpstr>
      <vt:lpstr>Jonás predica en Nínive Jonás 3.3-4</vt:lpstr>
      <vt:lpstr>Jonás predica en Nínive Jonás 3.3-4</vt:lpstr>
      <vt:lpstr>La respuesta de Nínive al mensaje Jonás 3.5-9</vt:lpstr>
      <vt:lpstr>La respuesta de Nínive al mensaje Jonás 3.5-9</vt:lpstr>
      <vt:lpstr>La respuesta de Nínive al mensaje Jonás 3.5-9</vt:lpstr>
      <vt:lpstr>Dios enseña compasión a Jonás Jonás 3.10-4.11</vt:lpstr>
      <vt:lpstr>Dios enseña compasión a Jonás Jonás 3.10-4.11</vt:lpstr>
      <vt:lpstr>Dios enseña compasión a Jonás Jonás 3.10-4.11</vt:lpstr>
      <vt:lpstr>Dios enseña compasión a Jonás Jonás 3.10-4.11</vt:lpstr>
      <vt:lpstr>Dios enseña compasión a Jonás Jonás 3.10-4.11</vt:lpstr>
      <vt:lpstr>Dios enseña compasión a Jonás Jonás 3.10-4.11</vt:lpstr>
      <vt:lpstr>Dios enseña compasión a Jonás Jonás 3.10-4.11</vt:lpstr>
      <vt:lpstr>Dios enseña compasión a Jonás  Jonás 3.10-4.11</vt:lpstr>
      <vt:lpstr>Dios enseña compasión a Jonás Jonás 3.10-4.11</vt:lpstr>
      <vt:lpstr>Dios enseña compasión a Jonás Jonás 3.10-4.11</vt:lpstr>
      <vt:lpstr>Aplicaciones</vt:lpstr>
      <vt:lpstr>Aplicaciones</vt:lpstr>
      <vt:lpstr>Aplicaciones</vt:lpstr>
      <vt:lpstr>Bibliografía</vt:lpstr>
      <vt:lpstr>PowerPoint Presentation</vt:lpstr>
      <vt:lpstr>PowerPoint Presentation</vt:lpstr>
    </vt:vector>
  </TitlesOfParts>
  <Company>UIPR-Aguadilla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Jonás</dc:title>
  <dc:creator>Tito Ortega</dc:creator>
  <cp:lastModifiedBy>Tito Ortega</cp:lastModifiedBy>
  <cp:revision>7248</cp:revision>
  <cp:lastPrinted>2012-10-30T21:37:29Z</cp:lastPrinted>
  <dcterms:created xsi:type="dcterms:W3CDTF">2007-01-24T21:53:34Z</dcterms:created>
  <dcterms:modified xsi:type="dcterms:W3CDTF">2013-07-10T01:49:34Z</dcterms:modified>
</cp:coreProperties>
</file>