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26"/>
  </p:notesMasterIdLst>
  <p:sldIdLst>
    <p:sldId id="257" r:id="rId2"/>
    <p:sldId id="258" r:id="rId3"/>
    <p:sldId id="259" r:id="rId4"/>
    <p:sldId id="276" r:id="rId5"/>
    <p:sldId id="277" r:id="rId6"/>
    <p:sldId id="278" r:id="rId7"/>
    <p:sldId id="261" r:id="rId8"/>
    <p:sldId id="283" r:id="rId9"/>
    <p:sldId id="286" r:id="rId10"/>
    <p:sldId id="262" r:id="rId11"/>
    <p:sldId id="288" r:id="rId12"/>
    <p:sldId id="284" r:id="rId13"/>
    <p:sldId id="287" r:id="rId14"/>
    <p:sldId id="289" r:id="rId15"/>
    <p:sldId id="264" r:id="rId16"/>
    <p:sldId id="291" r:id="rId17"/>
    <p:sldId id="292" r:id="rId18"/>
    <p:sldId id="293" r:id="rId19"/>
    <p:sldId id="279" r:id="rId20"/>
    <p:sldId id="280" r:id="rId21"/>
    <p:sldId id="281" r:id="rId22"/>
    <p:sldId id="282" r:id="rId23"/>
    <p:sldId id="285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31324-68DF-4089-B5A2-6FCB10FD67E7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E37A-7E8B-4244-B70E-5B85B2622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1D02E-FFF3-424D-B1C6-DB549CBF44F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78783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D9A83-8246-4516-9F70-B787AD398C4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45032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28C68-DFB2-4B6A-BD28-378DD96FC67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15001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A00AC-C8FA-41D4-8B2A-105817E3AE24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9754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3E1EA-4725-44BA-B4D1-50348D59EC5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27649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1FA20-AC3E-4161-B543-9E0B08A8376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3816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E4F93-D48D-4E81-9F29-4A03D5C90A0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65759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B683B3-5AD0-4D4F-AB83-A71B0B73473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3994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1D02E-FFF3-424D-B1C6-DB549CBF44F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78783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939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593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3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39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593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94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94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1FFAB5-CD27-47A7-9DB2-B8F9FAFC5498}" type="datetime1">
              <a:rPr lang="en-US" smtClean="0"/>
              <a:t>4/19/2016</a:t>
            </a:fld>
            <a:endParaRPr lang="en-US"/>
          </a:p>
        </p:txBody>
      </p:sp>
      <p:sp>
        <p:nvSpPr>
          <p:cNvPr id="594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9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1F3AC9E-3397-40AC-BEAD-03A78F09352B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4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9AB1AB8-B83F-4699-A307-6FAA1C5F03B0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8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04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A9E722-693F-4FB6-BBFB-EA5F47C2BABD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6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EC39714-FEA4-4469-BAFC-A0E65D3DC517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8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7C4EC9A-68B5-46CC-A21D-B20F69E9A0DA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A9A4EAE-E4AF-4B06-ACE6-CBCBAEB5DCF1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E7EE4F5-B379-4AC1-813A-6530B74EA51B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5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BBB1625-D1D1-42B9-8195-948F99952DBF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2C53F63-CDFF-464C-A9DB-32CC365594A1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85C0599-1A00-4665-9D84-2A14CAE84982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3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84B5A2F-E19E-44C1-8870-93022E2CB687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0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PR" altLang="en-US" sz="2400"/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1BD22A-6854-4375-ABF0-1D6FF7DAA349}" type="slidenum">
              <a:rPr lang="en-US" smtClean="0"/>
              <a:t>‹#›</a:t>
            </a:fld>
            <a:endParaRPr lang="en-US"/>
          </a:p>
        </p:txBody>
      </p:sp>
      <p:sp>
        <p:nvSpPr>
          <p:cNvPr id="583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838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74C0AFC-CC0A-4ACD-9D30-D198C6489497}" type="datetime1">
              <a:rPr lang="en-US" smtClean="0"/>
              <a:t>4/19/2016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5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istantshores.org/resources/illustrations/sweet-publishing/genesi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8488" y="0"/>
            <a:ext cx="7959725" cy="1309688"/>
          </a:xfrm>
          <a:solidFill>
            <a:schemeClr val="tx1">
              <a:alpha val="49001"/>
            </a:schemeClr>
          </a:solidFill>
          <a:ln/>
        </p:spPr>
        <p:txBody>
          <a:bodyPr/>
          <a:lstStyle/>
          <a:p>
            <a:pPr algn="ctr"/>
            <a:r>
              <a:rPr lang="es-P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Unidad 4: </a:t>
            </a:r>
            <a:br>
              <a:rPr lang="es-P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</a:br>
            <a:r>
              <a:rPr lang="es-P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Isaac y su familia 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85813" y="4038600"/>
            <a:ext cx="7570787" cy="1766637"/>
          </a:xfrm>
          <a:solidFill>
            <a:schemeClr val="tx1">
              <a:alpha val="49001"/>
            </a:schemeClr>
          </a:solidFill>
          <a:ln/>
        </p:spPr>
        <p:txBody>
          <a:bodyPr>
            <a:spAutoFit/>
          </a:bodyPr>
          <a:lstStyle/>
          <a:p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Estudio 14: Isaac y sus hijos</a:t>
            </a:r>
          </a:p>
          <a:p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Génesis 25.19 a 26.35</a:t>
            </a:r>
          </a:p>
          <a:p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5 </a:t>
            </a:r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de Abril de </a:t>
            </a:r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2016</a:t>
            </a:r>
            <a:endParaRPr lang="es-PR" altLang="en-US" dirty="0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210300"/>
            <a:ext cx="2895600" cy="6413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altLang="en-US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Iglesia Bíblica Bautista de Aguadilla</a:t>
            </a:r>
          </a:p>
        </p:txBody>
      </p:sp>
      <p:pic>
        <p:nvPicPr>
          <p:cNvPr id="3078" name="Picture 6" descr="jesus_fish_lg_cl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51510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91200" y="6491288"/>
            <a:ext cx="3352800" cy="36671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R" altLang="en-US" i="1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La Biblia Libro por Libro, CBP</a:t>
            </a:r>
            <a:r>
              <a:rPr lang="en-US" altLang="en-US" i="1" baseline="300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®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build="p" animBg="1"/>
      <p:bldP spid="3077" grpId="0" animBg="1"/>
      <p:bldP spid="30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Jacob compra la primogenitura de Esaú 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25.29-33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5370" y="2017712"/>
            <a:ext cx="8759718" cy="484028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“</a:t>
            </a:r>
            <a:r>
              <a:rPr lang="es-ES_tradnl" sz="2800" i="1" dirty="0"/>
              <a:t>Y guisó Jacob un potaje; y volviendo Esaú del campo, cansado, dijo a Jacob: Te ruego que me des a comer de ese guiso rojo, pues estoy muy cansado. Por tanto fue llamado su nombre </a:t>
            </a:r>
            <a:r>
              <a:rPr lang="es-ES_tradnl" sz="2800" i="1" dirty="0" err="1"/>
              <a:t>Edom</a:t>
            </a:r>
            <a:r>
              <a:rPr lang="es-ES_tradnl" sz="2800" i="1" dirty="0"/>
              <a:t>. Y Jacob respondió: Véndeme en este día tu primogenitura. Entonces dijo Esaú: He aquí yo me voy a morir; ¿para qué, pues, me servirá la primogenitura? Y dijo Jacob: Júramelo en este día. Y él le juró, y vendió a Jacob su primogenitura.” (</a:t>
            </a:r>
            <a:r>
              <a:rPr lang="hu-HU" sz="2800" i="1" dirty="0"/>
              <a:t>Génesis 25.29–33, RVR60)</a:t>
            </a:r>
          </a:p>
          <a:p>
            <a:pPr marL="0" indent="0">
              <a:lnSpc>
                <a:spcPct val="120000"/>
              </a:lnSpc>
              <a:buNone/>
            </a:pPr>
            <a:endParaRPr lang="es-PR" sz="2800" dirty="0"/>
          </a:p>
        </p:txBody>
      </p:sp>
    </p:spTree>
    <p:extLst>
      <p:ext uri="{BB962C8B-B14F-4D97-AF65-F5344CB8AC3E}">
        <p14:creationId xmlns:p14="http://schemas.microsoft.com/office/powerpoint/2010/main" val="11246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/>
              <a:t>Jacob compra la primogenitura de Esaú (</a:t>
            </a:r>
            <a:r>
              <a:rPr lang="es-PR" altLang="en-US" dirty="0">
                <a:solidFill>
                  <a:schemeClr val="hlink"/>
                </a:solidFill>
              </a:rPr>
              <a:t>Génesis 25.29-33</a:t>
            </a:r>
            <a:r>
              <a:rPr lang="es-PR" altLang="en-US" dirty="0"/>
              <a:t>)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0" y="2017713"/>
            <a:ext cx="8759718" cy="4114800"/>
          </a:xfrm>
        </p:spPr>
        <p:txBody>
          <a:bodyPr/>
          <a:lstStyle/>
          <a:p>
            <a:r>
              <a:rPr lang="es-ES_tradnl" dirty="0"/>
              <a:t>Por lo general, el primogénito heredaba el rango, la situación y las prerrogativas de su padre; venía a ser jefe de la familia o de la tribu; heredaba asimismo una porción doble de los bienes paternos, derecho garantizado al hijo primogénito, incluso si había una segunda esposa preferida a la madre del primogénito </a:t>
            </a:r>
            <a:r>
              <a:rPr lang="es-ES_tradnl" i="1" dirty="0"/>
              <a:t>(</a:t>
            </a:r>
            <a:r>
              <a:rPr lang="es-ES_tradnl" i="1" dirty="0" err="1">
                <a:solidFill>
                  <a:srgbClr val="0000FF"/>
                </a:solidFill>
              </a:rPr>
              <a:t>Dt</a:t>
            </a:r>
            <a:r>
              <a:rPr lang="es-ES_tradnl" i="1" dirty="0">
                <a:solidFill>
                  <a:srgbClr val="0000FF"/>
                </a:solidFill>
              </a:rPr>
              <a:t>. 21:17; cfr. 2 R. 2:9</a:t>
            </a:r>
            <a:r>
              <a:rPr lang="es-ES_tradnl" i="1" dirty="0" smtClean="0"/>
              <a:t>)</a:t>
            </a:r>
            <a:r>
              <a:rPr lang="es-PR" dirty="0" smtClean="0"/>
              <a:t>.</a:t>
            </a:r>
            <a:endParaRPr lang="es-ES_tradnl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Jacob compra la primogenitura de Esaú 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25.29-33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1295" y="2087496"/>
            <a:ext cx="4944361" cy="4611746"/>
          </a:xfrm>
        </p:spPr>
        <p:txBody>
          <a:bodyPr/>
          <a:lstStyle/>
          <a:p>
            <a:r>
              <a:rPr lang="es-ES_tradnl" sz="2400" dirty="0"/>
              <a:t>Cuando los niños crecieron, Esaú se desarrolló en hombre de campo, diestro en la caza. Sin embargo Jacob era más quieto, prefiriendo estar en casa, habitaba en tiendas</a:t>
            </a:r>
            <a:r>
              <a:rPr lang="es-ES_tradnl" sz="2400" dirty="0" smtClean="0"/>
              <a:t>.</a:t>
            </a:r>
          </a:p>
          <a:p>
            <a:r>
              <a:rPr lang="es-ES_tradnl" sz="2400" dirty="0" smtClean="0"/>
              <a:t>Amó </a:t>
            </a:r>
            <a:r>
              <a:rPr lang="es-ES_tradnl" sz="2400" dirty="0"/>
              <a:t>Isaac a Esaú más, pero Rebeca amaba a Jacob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431" b="-24431"/>
          <a:stretch>
            <a:fillRect/>
          </a:stretch>
        </p:blipFill>
        <p:spPr>
          <a:xfrm>
            <a:off x="5159375" y="2101850"/>
            <a:ext cx="3810000" cy="4114800"/>
          </a:xfrm>
        </p:spPr>
      </p:pic>
    </p:spTree>
    <p:extLst>
      <p:ext uri="{BB962C8B-B14F-4D97-AF65-F5344CB8AC3E}">
        <p14:creationId xmlns:p14="http://schemas.microsoft.com/office/powerpoint/2010/main" val="14274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Jacob compra la primogenitura de Esaú 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25.29-33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1295" y="2087496"/>
            <a:ext cx="4944361" cy="4611746"/>
          </a:xfrm>
        </p:spPr>
        <p:txBody>
          <a:bodyPr/>
          <a:lstStyle/>
          <a:p>
            <a:r>
              <a:rPr lang="es-ES_tradnl" sz="2200" dirty="0"/>
              <a:t>Como primogénito, a Esaú le tocaba una porción doble de las posesiones de su </a:t>
            </a:r>
            <a:r>
              <a:rPr lang="es-ES_tradnl" sz="2200" dirty="0" smtClean="0"/>
              <a:t>padre</a:t>
            </a:r>
            <a:r>
              <a:rPr lang="es-PR" sz="2200" dirty="0" smtClean="0"/>
              <a:t>.</a:t>
            </a:r>
          </a:p>
          <a:p>
            <a:r>
              <a:rPr lang="es-ES_tradnl" sz="2200" dirty="0"/>
              <a:t>Un día, al volver Esaú de la caza, vio que Jacob cocinaba un guiso </a:t>
            </a:r>
            <a:r>
              <a:rPr lang="es-ES_tradnl" sz="2200" dirty="0" smtClean="0"/>
              <a:t>rojo.</a:t>
            </a:r>
          </a:p>
          <a:p>
            <a:r>
              <a:rPr lang="es-ES_tradnl" sz="2200" dirty="0"/>
              <a:t>Cuando Jacob le ofreció un poco de su potaje a cambio de la primogenitura, Esaú neciamente accedió. «Ninguna comida, con la excepción del fruto prohibido, resultó ser tan cara como ese potaje</a:t>
            </a:r>
            <a:r>
              <a:rPr lang="es-ES_tradnl" sz="2200" dirty="0" smtClean="0"/>
              <a:t>»</a:t>
            </a:r>
            <a:r>
              <a:rPr lang="es-ES_tradnl" sz="2200" dirty="0"/>
              <a:t>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764" r="15764"/>
          <a:stretch>
            <a:fillRect/>
          </a:stretch>
        </p:blipFill>
        <p:spPr>
          <a:xfrm>
            <a:off x="5201722" y="2087496"/>
            <a:ext cx="3810000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Jacob compra la primogenitura de Esaú 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25.29-33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1295" y="2087496"/>
            <a:ext cx="4944361" cy="4611746"/>
          </a:xfrm>
        </p:spPr>
        <p:txBody>
          <a:bodyPr/>
          <a:lstStyle/>
          <a:p>
            <a:r>
              <a:rPr lang="es-ES_tradnl" sz="2400" dirty="0"/>
              <a:t>Dios no aprobó la negociación de Jacob de tomar ventaja de su hermano, pero una cosa es evidente, Jacob valoraba la primogenitura y un lugar en el linaje divino, mientras que Esaú prefirió la gratificación temporal del apetito físico a las bendiciones espirituales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764" r="15764"/>
          <a:stretch>
            <a:fillRect/>
          </a:stretch>
        </p:blipFill>
        <p:spPr>
          <a:xfrm>
            <a:off x="5201722" y="2087496"/>
            <a:ext cx="3810000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sz="4000" dirty="0" smtClean="0"/>
              <a:t>Jehová confirma su pacto a Isaac (</a:t>
            </a:r>
            <a:r>
              <a:rPr lang="es-PR" altLang="en-US" sz="4000" dirty="0" smtClean="0">
                <a:solidFill>
                  <a:schemeClr val="hlink"/>
                </a:solidFill>
              </a:rPr>
              <a:t>Génesis 26.1-3, 12, 13, 25</a:t>
            </a:r>
            <a:r>
              <a:rPr lang="es-PR" altLang="en-US" sz="4000" dirty="0" smtClean="0"/>
              <a:t>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3280" y="1972066"/>
            <a:ext cx="8666042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“</a:t>
            </a:r>
            <a:r>
              <a:rPr lang="es-ES_tradnl" sz="2400" i="1" dirty="0"/>
              <a:t>Después hubo hambre en la tierra, además de la primera hambre que hubo en los días de Abraham; y se fue Isaac a </a:t>
            </a:r>
            <a:r>
              <a:rPr lang="es-ES_tradnl" sz="2400" i="1" dirty="0" err="1"/>
              <a:t>Abimelec</a:t>
            </a:r>
            <a:r>
              <a:rPr lang="es-ES_tradnl" sz="2400" i="1" dirty="0"/>
              <a:t> rey de los filisteos, en </a:t>
            </a:r>
            <a:r>
              <a:rPr lang="es-ES_tradnl" sz="2400" i="1" dirty="0" err="1"/>
              <a:t>Gerar</a:t>
            </a:r>
            <a:r>
              <a:rPr lang="es-ES_tradnl" sz="2400" i="1" dirty="0" smtClean="0"/>
              <a:t>. Y </a:t>
            </a:r>
            <a:r>
              <a:rPr lang="es-ES_tradnl" sz="2400" i="1" dirty="0"/>
              <a:t>se le apareció Jehová, y le dijo: No desciendas a Egipto; habita en la tierra que yo te diré</a:t>
            </a:r>
            <a:r>
              <a:rPr lang="es-ES_tradnl" sz="2400" i="1" dirty="0" smtClean="0"/>
              <a:t>. Habita </a:t>
            </a:r>
            <a:r>
              <a:rPr lang="es-ES_tradnl" sz="2400" i="1" dirty="0"/>
              <a:t>como forastero en esta tierra, y estaré contigo, y te bendeciré; porque a ti y a tu descendencia daré todas estas tierras, y confirmaré el juramento que hice a Abraham tu padre.” (</a:t>
            </a:r>
            <a:r>
              <a:rPr lang="hu-HU" sz="2400" i="1" dirty="0"/>
              <a:t>Génesis 26.1–3, RVR60)</a:t>
            </a:r>
          </a:p>
        </p:txBody>
      </p:sp>
    </p:spTree>
    <p:extLst>
      <p:ext uri="{BB962C8B-B14F-4D97-AF65-F5344CB8AC3E}">
        <p14:creationId xmlns:p14="http://schemas.microsoft.com/office/powerpoint/2010/main" val="38064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sz="4000" dirty="0" smtClean="0"/>
              <a:t>Jehová confirma su pacto a Isaac (</a:t>
            </a:r>
            <a:r>
              <a:rPr lang="es-PR" altLang="en-US" sz="4000" dirty="0" smtClean="0">
                <a:solidFill>
                  <a:schemeClr val="hlink"/>
                </a:solidFill>
              </a:rPr>
              <a:t>Génesis 26.1-3, 12-13, 25</a:t>
            </a:r>
            <a:r>
              <a:rPr lang="es-PR" altLang="en-US" sz="4000" dirty="0" smtClean="0"/>
              <a:t>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055" y="1951697"/>
            <a:ext cx="8679997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“</a:t>
            </a:r>
            <a:r>
              <a:rPr lang="es-ES_tradnl" sz="2400" i="1" dirty="0"/>
              <a:t>Y sembró Isaac en aquella tierra, y cosechó aquel año ciento por uno; y le bendijo Jehová. El varón se enriqueció, y fue prosperado, y se engrandeció hasta hacerse muy poderoso.” (</a:t>
            </a:r>
            <a:r>
              <a:rPr lang="hu-HU" sz="2400" i="1" dirty="0"/>
              <a:t>Génesis 26.12–13, RVR60</a:t>
            </a:r>
            <a:r>
              <a:rPr lang="hu-HU" sz="2400" i="1" dirty="0" smtClean="0"/>
              <a:t>)</a:t>
            </a:r>
          </a:p>
          <a:p>
            <a:pPr>
              <a:lnSpc>
                <a:spcPct val="120000"/>
              </a:lnSpc>
            </a:pPr>
            <a:endParaRPr lang="hu-HU" sz="2400" i="1" dirty="0"/>
          </a:p>
          <a:p>
            <a:pPr>
              <a:lnSpc>
                <a:spcPct val="120000"/>
              </a:lnSpc>
            </a:pPr>
            <a:r>
              <a:rPr lang="en-US" sz="2400" dirty="0"/>
              <a:t>“</a:t>
            </a:r>
            <a:r>
              <a:rPr lang="es-ES_tradnl" sz="2400" i="1" dirty="0"/>
              <a:t>Y edificó allí un altar, e invocó el nombre de Jehová, y plantó allí su tienda; y abrieron allí los siervos de Isaac un pozo.” (</a:t>
            </a:r>
            <a:r>
              <a:rPr lang="hu-HU" sz="2400" i="1" dirty="0"/>
              <a:t>Génesis 26.25, RVR60</a:t>
            </a:r>
            <a:r>
              <a:rPr lang="hu-HU" sz="2400" i="1" dirty="0" smtClean="0"/>
              <a:t>)</a:t>
            </a:r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29187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sz="4000" dirty="0" smtClean="0"/>
              <a:t>Jehová confirma su pacto a Isaac (</a:t>
            </a:r>
            <a:r>
              <a:rPr lang="es-PR" altLang="en-US" sz="4000" dirty="0" smtClean="0">
                <a:solidFill>
                  <a:schemeClr val="hlink"/>
                </a:solidFill>
              </a:rPr>
              <a:t>Génesis 26.1-3, 12, 13, 25</a:t>
            </a:r>
            <a:r>
              <a:rPr lang="es-PR" altLang="en-US" sz="4000" dirty="0" smtClean="0"/>
              <a:t>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0" y="2017713"/>
            <a:ext cx="8759718" cy="4114800"/>
          </a:xfrm>
        </p:spPr>
        <p:txBody>
          <a:bodyPr/>
          <a:lstStyle/>
          <a:p>
            <a:r>
              <a:rPr lang="es-ES_tradnl" sz="2800" dirty="0"/>
              <a:t>La reacción de Isaac al hambre en la tierra fue la misma que la de su padre (caps. 12 y 20). Al viajar hacia el sur, se le apareció Jehová en </a:t>
            </a:r>
            <a:r>
              <a:rPr lang="es-ES_tradnl" sz="2800" dirty="0" err="1"/>
              <a:t>Gerar</a:t>
            </a:r>
            <a:r>
              <a:rPr lang="es-ES_tradnl" sz="2800" dirty="0"/>
              <a:t> y le advirtió que no fuera a Egipto. </a:t>
            </a:r>
            <a:r>
              <a:rPr lang="es-ES_tradnl" sz="2800" dirty="0" err="1"/>
              <a:t>Gerar</a:t>
            </a:r>
            <a:r>
              <a:rPr lang="es-ES_tradnl" sz="2800" dirty="0"/>
              <a:t> era más o menos un lugar de reposo a mitad de camino a Egipto. Dios le dijo que habitara temporalmente en </a:t>
            </a:r>
            <a:r>
              <a:rPr lang="es-ES_tradnl" sz="2800" dirty="0" err="1"/>
              <a:t>Gerar</a:t>
            </a:r>
            <a:r>
              <a:rPr lang="es-ES_tradnl" sz="2800" dirty="0"/>
              <a:t> pero Isaac habitó allí. Dios también reconfirmó con Isaac el pacto incondicional que había hecho con Abraham</a:t>
            </a:r>
            <a:r>
              <a:rPr lang="es-ES_tradnl" sz="2800" dirty="0" smtClean="0"/>
              <a:t>.</a:t>
            </a:r>
            <a:endParaRPr lang="es-ES_tradnl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sz="4000" dirty="0" smtClean="0"/>
              <a:t>Jehová confirma su pacto a Isaac (</a:t>
            </a:r>
            <a:r>
              <a:rPr lang="es-PR" altLang="en-US" sz="4000" dirty="0" smtClean="0">
                <a:solidFill>
                  <a:schemeClr val="hlink"/>
                </a:solidFill>
              </a:rPr>
              <a:t>Génesis 26.1-3</a:t>
            </a:r>
            <a:r>
              <a:rPr lang="es-PR" altLang="en-US" sz="4000" smtClean="0">
                <a:solidFill>
                  <a:schemeClr val="hlink"/>
                </a:solidFill>
              </a:rPr>
              <a:t>, 12, 13</a:t>
            </a:r>
            <a:r>
              <a:rPr lang="es-PR" altLang="en-US" sz="4000" dirty="0" smtClean="0">
                <a:solidFill>
                  <a:schemeClr val="hlink"/>
                </a:solidFill>
              </a:rPr>
              <a:t>, 25</a:t>
            </a:r>
            <a:r>
              <a:rPr lang="es-PR" altLang="en-US" sz="4000" dirty="0" smtClean="0"/>
              <a:t>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0" y="1906056"/>
            <a:ext cx="8759718" cy="48402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s-ES_tradnl" sz="2200" b="1" dirty="0"/>
              <a:t>Los filisteos habían cegado los pozos que había abierto Abraham </a:t>
            </a:r>
            <a:r>
              <a:rPr lang="es-ES_tradnl" sz="2200" dirty="0"/>
              <a:t>—un acto antagonista que significaba que los recién llegados no eran bienvenidos. Isaac abrió los pozos. Los filisteos riñeron en </a:t>
            </a:r>
            <a:r>
              <a:rPr lang="es-ES_tradnl" sz="2200" b="1" dirty="0" err="1"/>
              <a:t>Esek</a:t>
            </a:r>
            <a:r>
              <a:rPr lang="es-ES_tradnl" sz="2200" dirty="0"/>
              <a:t> (</a:t>
            </a:r>
            <a:r>
              <a:rPr lang="es-ES_tradnl" sz="2200" i="1" dirty="0"/>
              <a:t>contención) y </a:t>
            </a:r>
            <a:r>
              <a:rPr lang="es-ES_tradnl" sz="2200" b="1" i="1" dirty="0" err="1"/>
              <a:t>Sitna</a:t>
            </a:r>
            <a:r>
              <a:rPr lang="es-ES_tradnl" sz="2200" i="1" dirty="0"/>
              <a:t> (enemistad). Por fin Isaac se apartó de entre los filisteos. Esta vez no riñeron con él cuando abrió un pozo, de manera que lo llamó </a:t>
            </a:r>
            <a:r>
              <a:rPr lang="es-ES_tradnl" sz="2200" b="1" i="1" dirty="0" err="1"/>
              <a:t>Rehobot</a:t>
            </a:r>
            <a:r>
              <a:rPr lang="es-ES_tradnl" sz="2200" i="1" dirty="0"/>
              <a:t> (lugares amplios o espaciosos). De allí subió a </a:t>
            </a:r>
            <a:r>
              <a:rPr lang="es-ES_tradnl" sz="2200" i="1" dirty="0" err="1"/>
              <a:t>Beer</a:t>
            </a:r>
            <a:r>
              <a:rPr lang="es-ES_tradnl" sz="2200" i="1" dirty="0"/>
              <a:t>-seba, donde </a:t>
            </a:r>
            <a:r>
              <a:rPr lang="es-ES_tradnl" sz="2200" b="1" i="1" dirty="0"/>
              <a:t>Jehová</a:t>
            </a:r>
            <a:r>
              <a:rPr lang="es-ES_tradnl" sz="2200" i="1" dirty="0"/>
              <a:t> le animó de nuevo con una promesa de bendición, e Isaac edificó allí un altar (adoración), plantó allí su tienda (habitación), y abrieron allí un pozo (refrigerio). Como el agua es algo esencial y básico para la vida física, así también el agua de la Palabra lo es para el estado espiritual</a:t>
            </a:r>
            <a:r>
              <a:rPr lang="es-ES_tradnl" sz="2200" i="1" dirty="0" smtClean="0"/>
              <a:t>.</a:t>
            </a:r>
            <a:endParaRPr lang="es-ES_tradnl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Aplicaciones</a:t>
            </a: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PR" altLang="en-US" sz="2800"/>
              <a:t>Dios desea de nosotros un compromiso firme en su causa.</a:t>
            </a:r>
          </a:p>
          <a:p>
            <a:pPr>
              <a:lnSpc>
                <a:spcPct val="90000"/>
              </a:lnSpc>
            </a:pPr>
            <a:r>
              <a:rPr lang="es-PR" altLang="en-US" sz="2800"/>
              <a:t>Él habla a través de su Palabra para que modifiquemos nuestras vidas de acuerdo con su deseo.</a:t>
            </a:r>
          </a:p>
          <a:p>
            <a:pPr>
              <a:lnSpc>
                <a:spcPct val="90000"/>
              </a:lnSpc>
            </a:pPr>
            <a:r>
              <a:rPr lang="es-PR" altLang="en-US" sz="2800"/>
              <a:t>Lo primero que pide es que arregles cuentas con Él.</a:t>
            </a:r>
          </a:p>
          <a:p>
            <a:pPr>
              <a:lnSpc>
                <a:spcPct val="90000"/>
              </a:lnSpc>
            </a:pPr>
            <a:r>
              <a:rPr lang="es-PR" altLang="en-US" sz="2800"/>
              <a:t>Todas nuestras acciones y decisiones en la vida están guiadas por los valores que adoptamos.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s-PR" dirty="0" smtClean="0"/>
              <a:t>Básico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017713"/>
            <a:ext cx="8787663" cy="4114800"/>
          </a:xfrm>
        </p:spPr>
        <p:txBody>
          <a:bodyPr/>
          <a:lstStyle/>
          <a:p>
            <a:r>
              <a:rPr lang="es-PR" altLang="en-US" dirty="0" smtClean="0"/>
              <a:t>Génesis:25:21-23, 29-33; </a:t>
            </a:r>
          </a:p>
          <a:p>
            <a:pPr lvl="1"/>
            <a:r>
              <a:rPr lang="es-PR" altLang="en-US" dirty="0" smtClean="0"/>
              <a:t>26:1-3, 12, 13, 25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Aplicaciones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r>
              <a:rPr lang="es-PR" altLang="en-US" sz="2800" dirty="0"/>
              <a:t>El valor de saber esperar (</a:t>
            </a:r>
            <a:r>
              <a:rPr lang="es-PR" altLang="en-US" sz="2800" dirty="0">
                <a:solidFill>
                  <a:schemeClr val="hlink"/>
                </a:solidFill>
              </a:rPr>
              <a:t>Génesis 25.32</a:t>
            </a:r>
            <a:r>
              <a:rPr lang="es-PR" altLang="en-US" sz="2800" dirty="0"/>
              <a:t>).</a:t>
            </a:r>
          </a:p>
          <a:p>
            <a:pPr lvl="1"/>
            <a:r>
              <a:rPr lang="es-PR" altLang="en-US" sz="2400" dirty="0"/>
              <a:t>Esaú vendió su primogenitura por satisfacer una necesidad inmediata.</a:t>
            </a:r>
          </a:p>
          <a:p>
            <a:pPr lvl="1"/>
            <a:r>
              <a:rPr lang="es-PR" altLang="en-US" sz="2400" dirty="0"/>
              <a:t>Hoy en día también corremos mucho peligro de procurar satisfacer nuestros deseos o aspiraciones sin esperar, sin querer sacrificar nada por ellos.</a:t>
            </a:r>
          </a:p>
          <a:p>
            <a:pPr lvl="1"/>
            <a:r>
              <a:rPr lang="es-PR" altLang="en-US" sz="2400" dirty="0"/>
              <a:t>Procuremos las recompensas espirituales, que aunque no siempre son inmediatas, sí son seguras y eternas.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Aplicaciones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7712"/>
            <a:ext cx="8497888" cy="4589149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PR" altLang="en-US" sz="2800" dirty="0"/>
              <a:t>Los vendedores de salvación (</a:t>
            </a:r>
            <a:r>
              <a:rPr lang="es-PR" altLang="en-US" sz="2800" dirty="0">
                <a:solidFill>
                  <a:schemeClr val="hlink"/>
                </a:solidFill>
              </a:rPr>
              <a:t>Génesis 25.33</a:t>
            </a:r>
            <a:r>
              <a:rPr lang="es-PR" altLang="en-US" sz="2800" dirty="0" smtClean="0"/>
              <a:t>)</a:t>
            </a:r>
            <a:endParaRPr lang="es-PR" altLang="en-US" sz="2800" dirty="0"/>
          </a:p>
          <a:p>
            <a:pPr lvl="1"/>
            <a:r>
              <a:rPr lang="es-PR" altLang="en-US" sz="2400" dirty="0"/>
              <a:t>¡Qué fácil fue para Esaú vender su primogenitura!</a:t>
            </a:r>
          </a:p>
          <a:p>
            <a:pPr lvl="1"/>
            <a:r>
              <a:rPr lang="es-PR" altLang="en-US" sz="2400" dirty="0"/>
              <a:t>No pensó en el privilegio que Dios le había dado de ser parte del plan de redención.</a:t>
            </a:r>
          </a:p>
          <a:p>
            <a:pPr lvl="1"/>
            <a:r>
              <a:rPr lang="es-PR" altLang="en-US" sz="2400" dirty="0"/>
              <a:t>Tranquilamente lo vendió.</a:t>
            </a:r>
          </a:p>
          <a:p>
            <a:pPr lvl="1"/>
            <a:r>
              <a:rPr lang="es-PR" altLang="en-US" sz="2400" dirty="0"/>
              <a:t>Hoy los “Esaú” modernos ofrecen el evangelio de salvación en venta por ganancias personales y menosprecian a Dios haciéndolo.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Aplicaciones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2888" y="1946275"/>
            <a:ext cx="8901112" cy="4114800"/>
          </a:xfrm>
        </p:spPr>
        <p:txBody>
          <a:bodyPr/>
          <a:lstStyle/>
          <a:p>
            <a:r>
              <a:rPr lang="es-PR" altLang="en-US" sz="2800"/>
              <a:t>La sabia elección de Isaac (</a:t>
            </a:r>
            <a:r>
              <a:rPr lang="es-PR" altLang="en-US" sz="2800">
                <a:solidFill>
                  <a:schemeClr val="hlink"/>
                </a:solidFill>
              </a:rPr>
              <a:t>Génesis 26.1-3, 6</a:t>
            </a:r>
            <a:r>
              <a:rPr lang="es-PR" altLang="en-US" sz="2800"/>
              <a:t>).</a:t>
            </a:r>
          </a:p>
          <a:p>
            <a:pPr lvl="1"/>
            <a:r>
              <a:rPr lang="es-PR" altLang="en-US" sz="2400"/>
              <a:t>Isaac tuvo que pasar hambre también.</a:t>
            </a:r>
          </a:p>
          <a:p>
            <a:pPr lvl="1"/>
            <a:r>
              <a:rPr lang="es-PR" altLang="en-US" sz="2400"/>
              <a:t>La sabiduría humana y la tradición familiar indicaban que él debía ir a Egipto, lugar de abundancia material.</a:t>
            </a:r>
          </a:p>
          <a:p>
            <a:pPr lvl="1"/>
            <a:r>
              <a:rPr lang="es-PR" altLang="en-US" sz="2400"/>
              <a:t>Pero, obedeciendo a Dios, Isaac decidió no ir a Egipto.</a:t>
            </a:r>
          </a:p>
          <a:p>
            <a:pPr lvl="1"/>
            <a:r>
              <a:rPr lang="es-PR" altLang="en-US" sz="2400"/>
              <a:t>Isaac no sólo evito muchos problemas sino que fue prosperado por Dios grandemente.</a:t>
            </a:r>
          </a:p>
          <a:p>
            <a:pPr lvl="1"/>
            <a:r>
              <a:rPr lang="es-PR" altLang="en-US" sz="2400"/>
              <a:t>¡Cuánta ganancia hay en obedecer la Palabra de Dios, por más que nos parezca que hay algo mejor!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Bibliografias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0" y="2017713"/>
            <a:ext cx="8759718" cy="4114800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</a:pPr>
            <a:r>
              <a:rPr lang="es-ES_tradnl" dirty="0" err="1"/>
              <a:t>MacDonald</a:t>
            </a:r>
            <a:r>
              <a:rPr lang="es-ES_tradnl" dirty="0"/>
              <a:t>, William. Comentario Bíblico de William </a:t>
            </a:r>
            <a:r>
              <a:rPr lang="es-ES_tradnl" dirty="0" err="1"/>
              <a:t>MacDonald</a:t>
            </a:r>
            <a:r>
              <a:rPr lang="es-ES_tradnl" dirty="0"/>
              <a:t>: Antiguo Testamento y Nuevo Testamento. </a:t>
            </a:r>
            <a:r>
              <a:rPr lang="es-ES_tradnl" dirty="0" err="1"/>
              <a:t>Viladecavalls</a:t>
            </a:r>
            <a:r>
              <a:rPr lang="es-ES_tradnl" dirty="0"/>
              <a:t> (Barcelona), España: Editorial CLIE, 2004. </a:t>
            </a:r>
            <a:r>
              <a:rPr lang="es-ES_tradnl" dirty="0" err="1"/>
              <a:t>Print</a:t>
            </a:r>
            <a:r>
              <a:rPr lang="es-ES_tradnl" dirty="0" smtClean="0"/>
              <a:t>.</a:t>
            </a:r>
          </a:p>
          <a:p>
            <a:pPr marL="457200" lvl="1" indent="-457200">
              <a:buClr>
                <a:schemeClr val="folHlink"/>
              </a:buClr>
              <a:buSzPct val="60000"/>
            </a:pPr>
            <a:r>
              <a:rPr lang="es-ES_tradnl" dirty="0"/>
              <a:t>Ventura, Samuel Vila. Nuevo diccionario </a:t>
            </a:r>
            <a:r>
              <a:rPr lang="es-ES_tradnl" dirty="0" err="1"/>
              <a:t>biblico</a:t>
            </a:r>
            <a:r>
              <a:rPr lang="es-ES_tradnl" dirty="0"/>
              <a:t> ilustrado 1985 : 952. </a:t>
            </a:r>
            <a:r>
              <a:rPr lang="es-ES_tradnl" dirty="0" err="1"/>
              <a:t>Print</a:t>
            </a:r>
            <a:r>
              <a:rPr lang="es-ES_tradnl" dirty="0" smtClean="0"/>
              <a:t>.</a:t>
            </a:r>
            <a:endParaRPr lang="es-ES_tradnl" dirty="0"/>
          </a:p>
          <a:p>
            <a:pPr marL="457200" lvl="1" indent="-457200">
              <a:buClr>
                <a:schemeClr val="folHlink"/>
              </a:buClr>
              <a:buSzPct val="60000"/>
            </a:pPr>
            <a:r>
              <a:rPr lang="en-US" dirty="0" smtClean="0">
                <a:hlinkClick r:id="rId2"/>
              </a:rPr>
              <a:t>http://distantshores.org/resources/illustrations/sweet-publishing/genesis</a:t>
            </a:r>
            <a:endParaRPr lang="es-ES_tradnl" dirty="0"/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3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8488" y="0"/>
            <a:ext cx="7959725" cy="1309688"/>
          </a:xfrm>
          <a:solidFill>
            <a:schemeClr val="tx1">
              <a:alpha val="49001"/>
            </a:schemeClr>
          </a:solidFill>
          <a:ln/>
        </p:spPr>
        <p:txBody>
          <a:bodyPr/>
          <a:lstStyle/>
          <a:p>
            <a:pPr algn="ctr"/>
            <a:r>
              <a:rPr lang="es-P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Unidad 4: </a:t>
            </a:r>
            <a:br>
              <a:rPr lang="es-P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</a:br>
            <a:r>
              <a:rPr lang="es-P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Isaac y su familia 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85813" y="4038600"/>
            <a:ext cx="7570787" cy="2259080"/>
          </a:xfrm>
          <a:solidFill>
            <a:schemeClr val="tx1">
              <a:alpha val="49001"/>
            </a:schemeClr>
          </a:solidFill>
          <a:ln/>
        </p:spPr>
        <p:txBody>
          <a:bodyPr>
            <a:spAutoFit/>
          </a:bodyPr>
          <a:lstStyle/>
          <a:p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Estudio </a:t>
            </a:r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15: Isaac engañado por Rebeca y Jacob</a:t>
            </a:r>
            <a:endParaRPr lang="es-PR" altLang="en-US" dirty="0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</a:endParaRPr>
          </a:p>
          <a:p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Génesis </a:t>
            </a:r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27</a:t>
            </a:r>
            <a:endParaRPr lang="es-PR" altLang="en-US" dirty="0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</a:endParaRPr>
          </a:p>
          <a:p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12 </a:t>
            </a:r>
            <a:r>
              <a:rPr lang="es-P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de Abril de </a:t>
            </a:r>
            <a:r>
              <a:rPr lang="es-P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2016</a:t>
            </a:r>
            <a:endParaRPr lang="es-PR" altLang="en-US" dirty="0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210300"/>
            <a:ext cx="2895600" cy="6413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altLang="en-US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Iglesia Bíblica Bautista de Aguadilla</a:t>
            </a:r>
          </a:p>
        </p:txBody>
      </p:sp>
      <p:pic>
        <p:nvPicPr>
          <p:cNvPr id="3078" name="Picture 6" descr="jesus_fish_lg_cl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51510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91200" y="6491288"/>
            <a:ext cx="3352800" cy="36671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R" altLang="en-US" i="1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La Biblia Libro por Libro, CBP</a:t>
            </a:r>
            <a:r>
              <a:rPr lang="en-US" altLang="en-US" i="1" baseline="300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panose="020B0604020202020204" pitchFamily="34" charset="0"/>
              </a:rPr>
              <a:t>®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0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build="p" animBg="1"/>
      <p:bldP spid="3077" grpId="0" animBg="1"/>
      <p:bldP spid="30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Versículo Clave: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2017713"/>
            <a:ext cx="8723268" cy="4114800"/>
          </a:xfrm>
        </p:spPr>
        <p:txBody>
          <a:bodyPr/>
          <a:lstStyle/>
          <a:p>
            <a:r>
              <a:rPr lang="en-US" dirty="0" smtClean="0"/>
              <a:t>Genesis 26:25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Verdad Central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8077200" cy="4114800"/>
          </a:xfrm>
        </p:spPr>
        <p:txBody>
          <a:bodyPr/>
          <a:lstStyle/>
          <a:p>
            <a:r>
              <a:rPr lang="es-PR" altLang="en-US" sz="3600" dirty="0"/>
              <a:t>Isaac y sus hijos nos ilustran la  diferencia en los resultados de la actitud de confiar en Dios y confiar en sí mismo.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53710-A552-4D65-AC0C-A8C4F1204C8F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12311" name="Picture 23" descr="h_paul_whel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0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5326063" cy="762000"/>
          </a:xfrm>
          <a:solidFill>
            <a:schemeClr val="tx1">
              <a:alpha val="61000"/>
            </a:schemeClr>
          </a:solidFill>
        </p:spPr>
        <p:txBody>
          <a:bodyPr/>
          <a:lstStyle/>
          <a:p>
            <a:r>
              <a:rPr lang="es-PR" altLang="en-US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Meta de Aprendizaje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0"/>
            <a:ext cx="6172200" cy="5986463"/>
          </a:xfrm>
          <a:solidFill>
            <a:schemeClr val="tx1">
              <a:alpha val="61000"/>
            </a:schemeClr>
          </a:solidFill>
          <a:ln/>
        </p:spPr>
        <p:txBody>
          <a:bodyPr>
            <a:spAutoFit/>
          </a:bodyPr>
          <a:lstStyle/>
          <a:p>
            <a:pPr marL="609600" indent="-609600">
              <a:buSzPct val="105000"/>
              <a:buFont typeface="Wingdings" panose="05000000000000000000" pitchFamily="2" charset="2"/>
              <a:buNone/>
            </a:pPr>
            <a:r>
              <a:rPr lang="es-PR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Que el alumno demuestre su conocimiento de:</a:t>
            </a:r>
          </a:p>
          <a:p>
            <a:pPr marL="609600" indent="-609600">
              <a:buSzPct val="105000"/>
              <a:buFont typeface="Wingdings" panose="05000000000000000000" pitchFamily="2" charset="2"/>
              <a:buAutoNum type="arabicParenR"/>
            </a:pPr>
            <a:r>
              <a:rPr lang="es-PR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El nacimiento de los dos hijos de Isaac: Esaú y Jacob,</a:t>
            </a:r>
          </a:p>
          <a:p>
            <a:pPr marL="609600" indent="-609600">
              <a:buSzPct val="105000"/>
              <a:buFont typeface="Wingdings" panose="05000000000000000000" pitchFamily="2" charset="2"/>
              <a:buAutoNum type="arabicParenR"/>
            </a:pPr>
            <a:r>
              <a:rPr lang="es-PR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Los valores que condujeron a Esaú y Jacob a negociar la primogenitura,</a:t>
            </a:r>
          </a:p>
          <a:p>
            <a:pPr marL="609600" indent="-609600">
              <a:buSzPct val="105000"/>
              <a:buFont typeface="Wingdings" panose="05000000000000000000" pitchFamily="2" charset="2"/>
              <a:buAutoNum type="arabicParenR"/>
            </a:pPr>
            <a:r>
              <a:rPr lang="es-PR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Cómo Dios hace extensivo su pacto con Isaac, </a:t>
            </a:r>
          </a:p>
          <a:p>
            <a:pPr marL="609600" indent="-609600">
              <a:buSzPct val="105000"/>
              <a:buFont typeface="Wingdings" panose="05000000000000000000" pitchFamily="2" charset="2"/>
              <a:buAutoNum type="arabicParenR"/>
            </a:pPr>
            <a:r>
              <a:rPr lang="es-PR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Su actitud hacia los valores que subrayan la dependencia de Dios y rechazan el egoísmo y la confianza en sí mismo.</a:t>
            </a:r>
          </a:p>
        </p:txBody>
      </p:sp>
    </p:spTree>
    <p:extLst>
      <p:ext uri="{BB962C8B-B14F-4D97-AF65-F5344CB8AC3E}">
        <p14:creationId xmlns:p14="http://schemas.microsoft.com/office/powerpoint/2010/main" val="31585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/>
              <a:t>Bosquejo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668" y="2017713"/>
            <a:ext cx="8813420" cy="4114800"/>
          </a:xfrm>
        </p:spPr>
        <p:txBody>
          <a:bodyPr/>
          <a:lstStyle/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1. Nacimiento de Esaú y Jacob</a:t>
            </a:r>
          </a:p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	(</a:t>
            </a:r>
            <a:r>
              <a:rPr lang="es-PR" altLang="en-US" dirty="0">
                <a:solidFill>
                  <a:schemeClr val="hlink"/>
                </a:solidFill>
              </a:rPr>
              <a:t>Génesis 25.21-23</a:t>
            </a:r>
            <a:r>
              <a:rPr lang="es-PR" altLang="en-US" dirty="0"/>
              <a:t>)</a:t>
            </a:r>
          </a:p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2. Jacob compra la primogenitura de Esaú </a:t>
            </a:r>
          </a:p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	(</a:t>
            </a:r>
            <a:r>
              <a:rPr lang="es-PR" altLang="en-US" dirty="0">
                <a:solidFill>
                  <a:schemeClr val="hlink"/>
                </a:solidFill>
              </a:rPr>
              <a:t>Génesis 25.29-33</a:t>
            </a:r>
            <a:r>
              <a:rPr lang="es-PR" altLang="en-US" dirty="0"/>
              <a:t>)</a:t>
            </a:r>
          </a:p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3. Jehová confirma su pacto a Isaac</a:t>
            </a:r>
          </a:p>
          <a:p>
            <a:pPr marL="609600" indent="-609600">
              <a:buSzPct val="85000"/>
              <a:buFont typeface="Wingdings" panose="05000000000000000000" pitchFamily="2" charset="2"/>
              <a:buNone/>
            </a:pPr>
            <a:r>
              <a:rPr lang="es-PR" altLang="en-US" dirty="0"/>
              <a:t>	(</a:t>
            </a:r>
            <a:r>
              <a:rPr lang="es-PR" altLang="en-US" dirty="0">
                <a:solidFill>
                  <a:schemeClr val="hlink"/>
                </a:solidFill>
              </a:rPr>
              <a:t>Génesis 26.1-3, 12, 13, 25</a:t>
            </a:r>
            <a:r>
              <a:rPr lang="es-PR" altLang="en-US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Nacimiento de Esaú y Jacob</a:t>
            </a:r>
            <a:br>
              <a:rPr lang="es-PR" altLang="en-US" dirty="0" smtClean="0"/>
            </a:br>
            <a:r>
              <a:rPr lang="es-PR" altLang="en-US" dirty="0" smtClean="0"/>
              <a:t>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25.21-23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2017712"/>
            <a:ext cx="8723268" cy="458914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“</a:t>
            </a:r>
            <a:r>
              <a:rPr lang="es-ES_tradnl" sz="2400" i="1" dirty="0"/>
              <a:t>Y oró Isaac a Jehová por su mujer, que era estéril; y lo aceptó Jehová, y concibió Rebeca su mujer</a:t>
            </a:r>
            <a:r>
              <a:rPr lang="es-ES_tradnl" sz="2400" i="1" dirty="0" smtClean="0"/>
              <a:t>. Y </a:t>
            </a:r>
            <a:r>
              <a:rPr lang="es-ES_tradnl" sz="2400" i="1" dirty="0"/>
              <a:t>los hijos luchaban dentro de ella; y dijo: Si es así, ¿para qué vivo yo? Y fue a consultar a Jehová</a:t>
            </a:r>
            <a:r>
              <a:rPr lang="es-ES_tradnl" sz="2400" i="1" dirty="0" smtClean="0"/>
              <a:t>; y </a:t>
            </a:r>
            <a:r>
              <a:rPr lang="es-ES_tradnl" sz="2400" i="1" dirty="0"/>
              <a:t>le respondió Jehová: Dos naciones hay en tu seno, Y dos pueblos serán divididos desde tus entrañas; El un pueblo será más fuerte que el otro pueblo, Y el mayor servirá al menor.” (</a:t>
            </a:r>
            <a:r>
              <a:rPr lang="hu-HU" sz="2400" i="1" dirty="0"/>
              <a:t>Génesis 25.21–23, RVR60)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Nacimiento de Esaú y Jacob</a:t>
            </a:r>
            <a:br>
              <a:rPr lang="es-PR" altLang="en-US" dirty="0" smtClean="0"/>
            </a:br>
            <a:r>
              <a:rPr lang="es-PR" altLang="en-US" dirty="0" smtClean="0"/>
              <a:t>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25.21-23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9325" y="2017713"/>
            <a:ext cx="8745763" cy="4114800"/>
          </a:xfrm>
        </p:spPr>
        <p:txBody>
          <a:bodyPr/>
          <a:lstStyle/>
          <a:p>
            <a:r>
              <a:rPr lang="es-ES_tradnl" sz="2400" dirty="0"/>
              <a:t>Después de casi veinte años de casada, todavía Rebeca… era estéril. Luego, y en respuesta a la oración de Isaac, concibió</a:t>
            </a:r>
            <a:r>
              <a:rPr lang="es-ES_tradnl" sz="2400" dirty="0" smtClean="0"/>
              <a:t>.</a:t>
            </a:r>
          </a:p>
          <a:p>
            <a:r>
              <a:rPr lang="es-ES_tradnl" sz="2400" dirty="0"/>
              <a:t>La lucha entre los dos hijos dentro de ella le tenían perpleja hasta que se le dijo que sus hijos encabezarían dos naciones rivales (Israel y </a:t>
            </a:r>
            <a:r>
              <a:rPr lang="es-ES_tradnl" sz="2400" dirty="0" err="1"/>
              <a:t>Edom</a:t>
            </a:r>
            <a:r>
              <a:rPr lang="es-ES_tradnl" sz="2400" dirty="0"/>
              <a:t>)</a:t>
            </a:r>
            <a:r>
              <a:rPr lang="es-ES_tradnl" sz="2400" dirty="0" smtClean="0"/>
              <a:t>.</a:t>
            </a:r>
          </a:p>
          <a:p>
            <a:r>
              <a:rPr lang="es-ES_tradnl" sz="2400" dirty="0" smtClean="0"/>
              <a:t>El primogénito </a:t>
            </a:r>
            <a:r>
              <a:rPr lang="es-ES_tradnl" sz="2400" dirty="0"/>
              <a:t>fue llamado Esaú (</a:t>
            </a:r>
            <a:r>
              <a:rPr lang="es-ES_tradnl" sz="2400" i="1" dirty="0"/>
              <a:t>velludo). El otro fue llamado Jacob (suplantador)</a:t>
            </a:r>
            <a:r>
              <a:rPr lang="es-ES_tradnl" sz="2400" i="1" dirty="0" smtClean="0"/>
              <a:t>.</a:t>
            </a:r>
            <a:endParaRPr lang="es-ES_tradnl" sz="2400" i="1" dirty="0"/>
          </a:p>
        </p:txBody>
      </p:sp>
    </p:spTree>
    <p:extLst>
      <p:ext uri="{BB962C8B-B14F-4D97-AF65-F5344CB8AC3E}">
        <p14:creationId xmlns:p14="http://schemas.microsoft.com/office/powerpoint/2010/main" val="38704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Nacimiento de Esaú y Jacob</a:t>
            </a:r>
            <a:br>
              <a:rPr lang="es-PR" altLang="en-US" dirty="0" smtClean="0"/>
            </a:br>
            <a:r>
              <a:rPr lang="es-PR" altLang="en-US" dirty="0" smtClean="0"/>
              <a:t>(</a:t>
            </a:r>
            <a:r>
              <a:rPr lang="es-PR" altLang="en-US" dirty="0" smtClean="0">
                <a:solidFill>
                  <a:schemeClr val="hlink"/>
                </a:solidFill>
              </a:rPr>
              <a:t>Génesis 25.21-23</a:t>
            </a:r>
            <a:r>
              <a:rPr lang="es-PR" alt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sz="2800" dirty="0"/>
              <a:t>Esaú (</a:t>
            </a:r>
            <a:r>
              <a:rPr lang="es-ES_tradnl" sz="2800" i="1" dirty="0" smtClean="0"/>
              <a:t>velludo).</a:t>
            </a:r>
          </a:p>
          <a:p>
            <a:r>
              <a:rPr lang="es-ES_tradnl" sz="2800" i="1" dirty="0"/>
              <a:t>Jacob (suplantador</a:t>
            </a:r>
            <a:r>
              <a:rPr lang="es-ES_tradnl" sz="2800" i="1" dirty="0" smtClean="0"/>
              <a:t>).</a:t>
            </a:r>
            <a:endParaRPr lang="es-P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D22A-6854-4375-ABF0-1D6FF7DAA349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8" y="2149336"/>
            <a:ext cx="4837733" cy="35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14_isaac_y_sus_hijos</Template>
  <TotalTime>1417</TotalTime>
  <Words>1595</Words>
  <Application>Microsoft Office PowerPoint</Application>
  <PresentationFormat>On-screen Show (4:3)</PresentationFormat>
  <Paragraphs>122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Wingdings</vt:lpstr>
      <vt:lpstr>Blends</vt:lpstr>
      <vt:lpstr>Unidad 4:  Isaac y su familia </vt:lpstr>
      <vt:lpstr>Texto Básico </vt:lpstr>
      <vt:lpstr>Versículo Clave:</vt:lpstr>
      <vt:lpstr>Verdad Central</vt:lpstr>
      <vt:lpstr>Meta de Aprendizaje</vt:lpstr>
      <vt:lpstr>Bosquejo</vt:lpstr>
      <vt:lpstr>Nacimiento de Esaú y Jacob (Génesis 25.21-23)</vt:lpstr>
      <vt:lpstr>Nacimiento de Esaú y Jacob (Génesis 25.21-23)</vt:lpstr>
      <vt:lpstr>Nacimiento de Esaú y Jacob (Génesis 25.21-23)</vt:lpstr>
      <vt:lpstr>Jacob compra la primogenitura de Esaú (Génesis 25.29-33)</vt:lpstr>
      <vt:lpstr>Jacob compra la primogenitura de Esaú (Génesis 25.29-33)</vt:lpstr>
      <vt:lpstr>Jacob compra la primogenitura de Esaú (Génesis 25.29-33)</vt:lpstr>
      <vt:lpstr>Jacob compra la primogenitura de Esaú (Génesis 25.29-33)</vt:lpstr>
      <vt:lpstr>Jacob compra la primogenitura de Esaú (Génesis 25.29-33)</vt:lpstr>
      <vt:lpstr>Jehová confirma su pacto a Isaac (Génesis 26.1-3, 12, 13, 25)</vt:lpstr>
      <vt:lpstr>Jehová confirma su pacto a Isaac (Génesis 26.1-3, 12-13, 25)</vt:lpstr>
      <vt:lpstr>Jehová confirma su pacto a Isaac (Génesis 26.1-3, 12, 13, 25)</vt:lpstr>
      <vt:lpstr>Jehová confirma su pacto a Isaac (Génesis 26.1-3, 12, 13, 25)</vt:lpstr>
      <vt:lpstr>Aplicaciones</vt:lpstr>
      <vt:lpstr>Aplicaciones</vt:lpstr>
      <vt:lpstr>Aplicaciones</vt:lpstr>
      <vt:lpstr>Aplicaciones</vt:lpstr>
      <vt:lpstr>Bibliografias</vt:lpstr>
      <vt:lpstr>Unidad 4:  Isaac y su familia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14_isaac_y_sus_hijos</dc:title>
  <dc:creator>Josué Rivera</dc:creator>
  <cp:lastModifiedBy>Ortega, Tito (GSO Inks/Supplies SM)</cp:lastModifiedBy>
  <cp:revision>13</cp:revision>
  <dcterms:created xsi:type="dcterms:W3CDTF">2016-03-31T23:38:09Z</dcterms:created>
  <dcterms:modified xsi:type="dcterms:W3CDTF">2016-04-19T12:50:38Z</dcterms:modified>
</cp:coreProperties>
</file>