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7" r:id="rId2"/>
    <p:sldId id="258" r:id="rId3"/>
    <p:sldId id="405" r:id="rId4"/>
    <p:sldId id="260" r:id="rId5"/>
    <p:sldId id="261" r:id="rId6"/>
    <p:sldId id="265" r:id="rId7"/>
    <p:sldId id="412" r:id="rId8"/>
    <p:sldId id="321" r:id="rId9"/>
    <p:sldId id="370" r:id="rId10"/>
    <p:sldId id="371" r:id="rId11"/>
    <p:sldId id="403" r:id="rId12"/>
    <p:sldId id="267" r:id="rId13"/>
    <p:sldId id="410" r:id="rId14"/>
    <p:sldId id="409" r:id="rId15"/>
    <p:sldId id="270" r:id="rId16"/>
    <p:sldId id="411" r:id="rId17"/>
    <p:sldId id="271" r:id="rId18"/>
    <p:sldId id="413" r:id="rId19"/>
    <p:sldId id="395" r:id="rId20"/>
    <p:sldId id="334" r:id="rId21"/>
    <p:sldId id="278" r:id="rId22"/>
    <p:sldId id="404" r:id="rId23"/>
    <p:sldId id="281" r:id="rId24"/>
    <p:sldId id="28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09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2" autoAdjust="0"/>
    <p:restoredTop sz="94595" autoAdjust="0"/>
  </p:normalViewPr>
  <p:slideViewPr>
    <p:cSldViewPr snapToGrid="0">
      <p:cViewPr varScale="1">
        <p:scale>
          <a:sx n="113" d="100"/>
          <a:sy n="113" d="100"/>
        </p:scale>
        <p:origin x="1518" y="96"/>
      </p:cViewPr>
      <p:guideLst>
        <p:guide orient="horz" pos="309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2D9B0C-949D-EB42-BCFB-DBE99F600A28}" type="datetimeFigureOut">
              <a:rPr lang="en-US" smtClean="0"/>
              <a:t>4/27/2016</a:t>
            </a:fld>
            <a:endParaRPr lang="es-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B4455D-3289-DB4F-81D1-7DA8871BCEBB}" type="slidenum">
              <a:rPr lang="es-PR" smtClean="0"/>
              <a:t>‹#›</a:t>
            </a:fld>
            <a:endParaRPr lang="es-PR"/>
          </a:p>
        </p:txBody>
      </p:sp>
    </p:spTree>
    <p:extLst>
      <p:ext uri="{BB962C8B-B14F-4D97-AF65-F5344CB8AC3E}">
        <p14:creationId xmlns:p14="http://schemas.microsoft.com/office/powerpoint/2010/main" val="220641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E2D43D6-5DE2-4F0A-98FD-03C34EE01F08}" type="slidenum">
              <a:rPr lang="en-US" altLang="en-US"/>
              <a:pPr/>
              <a:t>‹#›</a:t>
            </a:fld>
            <a:endParaRPr lang="en-US" altLang="en-US"/>
          </a:p>
        </p:txBody>
      </p:sp>
    </p:spTree>
    <p:extLst>
      <p:ext uri="{BB962C8B-B14F-4D97-AF65-F5344CB8AC3E}">
        <p14:creationId xmlns:p14="http://schemas.microsoft.com/office/powerpoint/2010/main" val="3876512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B62DFC-1685-4F62-9390-CB2716BA76C8}" type="slidenum">
              <a:rPr lang="en-US" altLang="en-US">
                <a:latin typeface="Arial" panose="020B0604020202020204" pitchFamily="34" charset="0"/>
              </a:rPr>
              <a:pPr eaLnBrk="1" hangingPunct="1"/>
              <a:t>1</a:t>
            </a:fld>
            <a:endParaRPr lang="en-US" altLang="en-US">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4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45AAF7B-81E7-4351-9C22-8D1D100144FB}"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46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FCA123C-33F4-4510-B5EC-875B36D948BF}"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95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FCA123C-33F4-4510-B5EC-875B36D948BF}"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25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2BFAD44-0291-4564-AB72-007EE164267E}"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112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8BEF302-B142-487A-9F84-999E5CB9B60E}"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267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3240C5A-4C21-417A-B2CA-FF6E10529548}"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87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70001EF-18F8-4416-A92F-07E7534FB12E}" type="slidenum">
              <a:rPr lang="en-US" altLang="en-US">
                <a:latin typeface="Arial" panose="020B0604020202020204" pitchFamily="34" charset="0"/>
              </a:rPr>
              <a:pPr eaLnBrk="1" hangingPunct="1"/>
              <a:t>21</a:t>
            </a:fld>
            <a:endParaRPr lang="en-US" altLang="en-US">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418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B62DFC-1685-4F62-9390-CB2716BA76C8}" type="slidenum">
              <a:rPr lang="en-US" altLang="en-US">
                <a:latin typeface="Arial" panose="020B0604020202020204" pitchFamily="34" charset="0"/>
              </a:rPr>
              <a:pPr eaLnBrk="1" hangingPunct="1"/>
              <a:t>22</a:t>
            </a:fld>
            <a:endParaRPr lang="en-US" altLang="en-US">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50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833FB3B-D8AD-4777-99BD-073A19DA0A22}" type="slidenum">
              <a:rPr lang="en-US" altLang="en-US">
                <a:latin typeface="Arial" panose="020B0604020202020204" pitchFamily="34" charset="0"/>
              </a:rPr>
              <a:pPr eaLnBrk="1" hangingPunct="1"/>
              <a:t>23</a:t>
            </a:fld>
            <a:endParaRPr lang="en-US" alt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130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71C521E-F694-4839-A71D-65E58DCB668B}" type="slidenum">
              <a:rPr lang="en-US" altLang="en-US">
                <a:latin typeface="Arial" panose="020B0604020202020204" pitchFamily="34" charset="0"/>
              </a:rPr>
              <a:pPr eaLnBrk="1" hangingPunct="1"/>
              <a:t>24</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91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7BF568F-AA3B-4A97-817B-39DAD69F0765}"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28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3A16BC0-3C45-4FFA-BAE5-0F07755991EC}"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50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91F7C6C-DA43-490A-97F3-AFDEBB3C2C89}"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4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8B29CDA-61BA-4ABD-8A77-974FA8213A5A}"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8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B2E2B72-E5FB-4BAB-B921-AE222940C896}"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16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C557A49-93F6-4683-8FA5-9339E71CF27A}"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93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EAAEE80-701C-453C-9A9B-FB7B7D84E2D4}"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988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DD0861A-500C-4A6D-A114-B9DD034894EE}"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P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4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s-PR">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s-PR">
                  <a:cs typeface="Arial"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s-PR">
                  <a:cs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s-PR">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s-PR">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s-PR">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s-PR">
                <a:cs typeface="Arial" charset="0"/>
              </a:endParaRPr>
            </a:p>
          </p:txBody>
        </p:sp>
      </p:grpSp>
      <p:sp>
        <p:nvSpPr>
          <p:cNvPr id="5940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594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E598A8B-571A-4C0D-8E65-AA2936811313}" type="slidenum">
              <a:rPr lang="en-US" altLang="en-US"/>
              <a:pPr/>
              <a:t>‹#›</a:t>
            </a:fld>
            <a:endParaRPr lang="en-US" altLang="en-US"/>
          </a:p>
        </p:txBody>
      </p:sp>
    </p:spTree>
    <p:extLst>
      <p:ext uri="{BB962C8B-B14F-4D97-AF65-F5344CB8AC3E}">
        <p14:creationId xmlns:p14="http://schemas.microsoft.com/office/powerpoint/2010/main" val="71290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Rectangle 13"/>
          <p:cNvSpPr>
            <a:spLocks noGrp="1" noChangeArrowheads="1"/>
          </p:cNvSpPr>
          <p:nvPr>
            <p:ph type="sldNum" sz="quarter" idx="10"/>
          </p:nvPr>
        </p:nvSpPr>
        <p:spPr>
          <a:ln/>
        </p:spPr>
        <p:txBody>
          <a:bodyPr/>
          <a:lstStyle>
            <a:lvl1pPr>
              <a:defRPr/>
            </a:lvl1pPr>
          </a:lstStyle>
          <a:p>
            <a:fld id="{5FD192F4-50DD-4F6E-BAFA-6B2F6B0A5E6B}" type="slidenum">
              <a:rPr lang="en-US" altLang="en-US"/>
              <a:pPr/>
              <a:t>‹#›</a:t>
            </a:fld>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6"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30256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endParaRPr lang="es-P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Rectangle 13"/>
          <p:cNvSpPr>
            <a:spLocks noGrp="1" noChangeArrowheads="1"/>
          </p:cNvSpPr>
          <p:nvPr>
            <p:ph type="sldNum" sz="quarter" idx="10"/>
          </p:nvPr>
        </p:nvSpPr>
        <p:spPr>
          <a:ln/>
        </p:spPr>
        <p:txBody>
          <a:bodyPr/>
          <a:lstStyle>
            <a:lvl1pPr>
              <a:defRPr/>
            </a:lvl1pPr>
          </a:lstStyle>
          <a:p>
            <a:fld id="{A09C72A6-4673-4885-85C1-A93F93EA3795}" type="slidenum">
              <a:rPr lang="en-US" altLang="en-US"/>
              <a:pPr/>
              <a:t>‹#›</a:t>
            </a:fld>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6"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231047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es-P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Rectangle 13"/>
          <p:cNvSpPr>
            <a:spLocks noGrp="1" noChangeArrowheads="1"/>
          </p:cNvSpPr>
          <p:nvPr>
            <p:ph type="sldNum" sz="quarter" idx="10"/>
          </p:nvPr>
        </p:nvSpPr>
        <p:spPr>
          <a:ln/>
        </p:spPr>
        <p:txBody>
          <a:bodyPr/>
          <a:lstStyle>
            <a:lvl1pPr>
              <a:defRPr/>
            </a:lvl1pPr>
          </a:lstStyle>
          <a:p>
            <a:fld id="{D3EC9870-8A8C-416F-92DE-787C2D72D9F5}" type="slidenum">
              <a:rPr lang="en-US" altLang="en-US"/>
              <a:pPr/>
              <a:t>‹#›</a:t>
            </a:fld>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7"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153625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Rectangle 13"/>
          <p:cNvSpPr>
            <a:spLocks noGrp="1" noChangeArrowheads="1"/>
          </p:cNvSpPr>
          <p:nvPr>
            <p:ph type="sldNum" sz="quarter" idx="10"/>
          </p:nvPr>
        </p:nvSpPr>
        <p:spPr>
          <a:ln/>
        </p:spPr>
        <p:txBody>
          <a:bodyPr/>
          <a:lstStyle>
            <a:lvl1pPr>
              <a:defRPr/>
            </a:lvl1pPr>
          </a:lstStyle>
          <a:p>
            <a:fld id="{4C256E86-ABFD-4B18-AF7C-B23CDCBBEF2B}" type="slidenum">
              <a:rPr lang="en-US" altLang="en-US"/>
              <a:pPr/>
              <a:t>‹#›</a:t>
            </a:fld>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6"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38648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748BFF61-D677-42E5-BA3F-25B50B7E7296}" type="slidenum">
              <a:rPr lang="en-US" altLang="en-US"/>
              <a:pPr/>
              <a:t>‹#›</a:t>
            </a:fld>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6"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820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Rectangle 13"/>
          <p:cNvSpPr>
            <a:spLocks noGrp="1" noChangeArrowheads="1"/>
          </p:cNvSpPr>
          <p:nvPr>
            <p:ph type="sldNum" sz="quarter" idx="10"/>
          </p:nvPr>
        </p:nvSpPr>
        <p:spPr>
          <a:ln/>
        </p:spPr>
        <p:txBody>
          <a:bodyPr/>
          <a:lstStyle>
            <a:lvl1pPr>
              <a:defRPr/>
            </a:lvl1pPr>
          </a:lstStyle>
          <a:p>
            <a:fld id="{A8ED6C87-501A-4A6D-97C0-2F0089FED9FD}" type="slidenum">
              <a:rPr lang="en-US" altLang="en-US"/>
              <a:pPr/>
              <a:t>‹#›</a:t>
            </a:fld>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7"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24526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s-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7" name="Rectangle 13"/>
          <p:cNvSpPr>
            <a:spLocks noGrp="1" noChangeArrowheads="1"/>
          </p:cNvSpPr>
          <p:nvPr>
            <p:ph type="sldNum" sz="quarter" idx="10"/>
          </p:nvPr>
        </p:nvSpPr>
        <p:spPr>
          <a:ln/>
        </p:spPr>
        <p:txBody>
          <a:bodyPr/>
          <a:lstStyle>
            <a:lvl1pPr>
              <a:defRPr/>
            </a:lvl1pPr>
          </a:lstStyle>
          <a:p>
            <a:fld id="{007FA997-6778-4478-A070-C18880F8106B}" type="slidenum">
              <a:rPr lang="en-US" altLang="en-US"/>
              <a:pPr/>
              <a:t>‹#›</a:t>
            </a:fld>
            <a:endParaRPr lang="en-US" altLang="en-US"/>
          </a:p>
        </p:txBody>
      </p:sp>
      <p:sp>
        <p:nvSpPr>
          <p:cNvPr id="8"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9"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606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Rectangle 13"/>
          <p:cNvSpPr>
            <a:spLocks noGrp="1" noChangeArrowheads="1"/>
          </p:cNvSpPr>
          <p:nvPr>
            <p:ph type="sldNum" sz="quarter" idx="10"/>
          </p:nvPr>
        </p:nvSpPr>
        <p:spPr>
          <a:ln/>
        </p:spPr>
        <p:txBody>
          <a:bodyPr/>
          <a:lstStyle>
            <a:lvl1pPr>
              <a:defRPr/>
            </a:lvl1pPr>
          </a:lstStyle>
          <a:p>
            <a:fld id="{28294397-2364-4A69-8BC7-8320D20FC22A}" type="slidenum">
              <a:rPr lang="en-US" altLang="en-US"/>
              <a:pPr/>
              <a:t>‹#›</a:t>
            </a:fld>
            <a:endParaRPr lang="en-US" altLang="en-US"/>
          </a:p>
        </p:txBody>
      </p:sp>
      <p:sp>
        <p:nvSpPr>
          <p:cNvPr id="4"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5"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218942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A03B0ED6-BD84-4FAA-8E82-A6BDAAF0A114}" type="slidenum">
              <a:rPr lang="en-US" altLang="en-US"/>
              <a:pPr/>
              <a:t>‹#›</a:t>
            </a:fld>
            <a:endParaRPr lang="en-US" altLang="en-US"/>
          </a:p>
        </p:txBody>
      </p:sp>
      <p:sp>
        <p:nvSpPr>
          <p:cNvPr id="3"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4"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185245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s-P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CA1A1FB3-C94A-4D6D-9C7A-E24B74D4B14A}" type="slidenum">
              <a:rPr lang="en-US" altLang="en-US"/>
              <a:pPr/>
              <a:t>‹#›</a:t>
            </a:fld>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7"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327449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s-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4F2AB247-0B3A-4DA1-9E67-5C5FAFAF70F1}" type="slidenum">
              <a:rPr lang="en-US" altLang="en-US"/>
              <a:pPr/>
              <a:t>‹#›</a:t>
            </a:fld>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r>
              <a:rPr lang="es-PR"/>
              <a:t>Iglesia Bíblica Bautista</a:t>
            </a:r>
          </a:p>
          <a:p>
            <a:pPr>
              <a:defRPr/>
            </a:pPr>
            <a:r>
              <a:rPr lang="es-PR"/>
              <a:t>www.iglesiabiblicabautista.org</a:t>
            </a:r>
          </a:p>
        </p:txBody>
      </p:sp>
      <p:sp>
        <p:nvSpPr>
          <p:cNvPr id="7" name="Rectangle 15"/>
          <p:cNvSpPr>
            <a:spLocks noGrp="1" noChangeArrowheads="1"/>
          </p:cNvSpPr>
          <p:nvPr>
            <p:ph type="dt" sz="half" idx="12"/>
          </p:nvPr>
        </p:nvSpPr>
        <p:spPr>
          <a:ln/>
        </p:spPr>
        <p:txBody>
          <a:bodyPr/>
          <a:lstStyle>
            <a:lvl1pPr>
              <a:defRPr/>
            </a:lvl1pPr>
          </a:lstStyle>
          <a:p>
            <a:pPr>
              <a:defRPr/>
            </a:pPr>
            <a:endParaRPr lang="es-PR"/>
          </a:p>
        </p:txBody>
      </p:sp>
    </p:spTree>
    <p:extLst>
      <p:ext uri="{BB962C8B-B14F-4D97-AF65-F5344CB8AC3E}">
        <p14:creationId xmlns:p14="http://schemas.microsoft.com/office/powerpoint/2010/main" val="397748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s-PR" sz="2400">
              <a:cs typeface="Arial" charset="0"/>
            </a:endParaRPr>
          </a:p>
        </p:txBody>
      </p:sp>
      <p:sp>
        <p:nvSpPr>
          <p:cNvPr id="583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s-PR" sz="2400">
              <a:cs typeface="Arial" charset="0"/>
            </a:endParaRPr>
          </a:p>
        </p:txBody>
      </p:sp>
      <p:sp>
        <p:nvSpPr>
          <p:cNvPr id="5837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s-PR" sz="2400">
              <a:cs typeface="Arial" charset="0"/>
            </a:endParaRPr>
          </a:p>
        </p:txBody>
      </p:sp>
      <p:sp>
        <p:nvSpPr>
          <p:cNvPr id="583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s-PR" sz="2400">
              <a:cs typeface="Arial" charset="0"/>
            </a:endParaRPr>
          </a:p>
        </p:txBody>
      </p:sp>
      <p:sp>
        <p:nvSpPr>
          <p:cNvPr id="583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s-PR" sz="2400">
              <a:cs typeface="Arial" charset="0"/>
            </a:endParaRPr>
          </a:p>
        </p:txBody>
      </p:sp>
      <p:sp>
        <p:nvSpPr>
          <p:cNvPr id="5837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s-PR" sz="2400">
              <a:cs typeface="Arial" charset="0"/>
            </a:endParaRPr>
          </a:p>
        </p:txBody>
      </p:sp>
      <p:sp>
        <p:nvSpPr>
          <p:cNvPr id="583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s-PR" sz="2400">
              <a:cs typeface="Arial"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38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88A0CDDE-13B6-4806-B4BE-1D14B2DF17A2}" type="slidenum">
              <a:rPr lang="en-US" altLang="en-US"/>
              <a:pPr/>
              <a:t>‹#›</a:t>
            </a:fld>
            <a:endParaRPr lang="en-US" altLang="en-US"/>
          </a:p>
        </p:txBody>
      </p:sp>
      <p:sp>
        <p:nvSpPr>
          <p:cNvPr id="58382" name="Rectangle 14"/>
          <p:cNvSpPr>
            <a:spLocks noGrp="1" noChangeArrowheads="1"/>
          </p:cNvSpPr>
          <p:nvPr>
            <p:ph type="ftr" sz="quarter" idx="3"/>
          </p:nvPr>
        </p:nvSpPr>
        <p:spPr bwMode="auto">
          <a:xfrm>
            <a:off x="32004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Arial" charset="0"/>
              </a:defRPr>
            </a:lvl1pPr>
          </a:lstStyle>
          <a:p>
            <a:pPr>
              <a:defRPr/>
            </a:pPr>
            <a:r>
              <a:rPr lang="es-PR"/>
              <a:t>Iglesia Bíblica Bautista</a:t>
            </a:r>
          </a:p>
          <a:p>
            <a:pPr>
              <a:defRPr/>
            </a:pPr>
            <a:r>
              <a:rPr lang="es-PR"/>
              <a:t>www.iglesiabiblicabautista.org</a:t>
            </a:r>
          </a:p>
        </p:txBody>
      </p:sp>
      <p:sp>
        <p:nvSpPr>
          <p:cNvPr id="58383" name="Rectangle 15"/>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Arial" charset="0"/>
              </a:defRPr>
            </a:lvl1pPr>
          </a:lstStyle>
          <a:p>
            <a:pPr>
              <a:defRPr/>
            </a:pPr>
            <a:endParaRPr lang="es-PR"/>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glesiabiblicabautista.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4300"/>
            <a:ext cx="9144000" cy="6611112"/>
          </a:xfrm>
          <a:prstGeom prst="rect">
            <a:avLst/>
          </a:prstGeom>
        </p:spPr>
      </p:pic>
      <p:sp>
        <p:nvSpPr>
          <p:cNvPr id="2" name="Rectangle 3"/>
          <p:cNvSpPr>
            <a:spLocks noGrp="1" noChangeArrowheads="1"/>
          </p:cNvSpPr>
          <p:nvPr>
            <p:ph type="ctrTitle"/>
          </p:nvPr>
        </p:nvSpPr>
        <p:spPr>
          <a:xfrm>
            <a:off x="598488" y="0"/>
            <a:ext cx="7959725" cy="1309688"/>
          </a:xfrm>
          <a:solidFill>
            <a:schemeClr val="tx1">
              <a:alpha val="49001"/>
            </a:schemeClr>
          </a:solidFill>
        </p:spPr>
        <p:txBody>
          <a:bodyPr/>
          <a:lstStyle/>
          <a:p>
            <a:pPr algn="ctr" eaLnBrk="1" hangingPunct="1">
              <a:defRPr/>
            </a:pPr>
            <a:r>
              <a:rPr lang="es-PR" sz="4000" dirty="0">
                <a:solidFill>
                  <a:schemeClr val="bg1"/>
                </a:solidFill>
                <a:effectLst>
                  <a:outerShdw blurRad="38100" dist="38100" dir="2700000" algn="tl">
                    <a:srgbClr val="1C1C1C"/>
                  </a:outerShdw>
                </a:effectLst>
              </a:rPr>
              <a:t>Unidad 5: </a:t>
            </a:r>
            <a:br>
              <a:rPr lang="es-PR" sz="4000" dirty="0">
                <a:solidFill>
                  <a:schemeClr val="bg1"/>
                </a:solidFill>
                <a:effectLst>
                  <a:outerShdw blurRad="38100" dist="38100" dir="2700000" algn="tl">
                    <a:srgbClr val="1C1C1C"/>
                  </a:outerShdw>
                </a:effectLst>
              </a:rPr>
            </a:br>
            <a:r>
              <a:rPr lang="es-PR" sz="4000" dirty="0">
                <a:solidFill>
                  <a:schemeClr val="bg1"/>
                </a:solidFill>
                <a:effectLst>
                  <a:outerShdw blurRad="38100" dist="38100" dir="2700000" algn="tl">
                    <a:srgbClr val="1C1C1C"/>
                  </a:outerShdw>
                </a:effectLst>
              </a:rPr>
              <a:t>Jacob crece y madura</a:t>
            </a:r>
          </a:p>
        </p:txBody>
      </p:sp>
      <p:sp>
        <p:nvSpPr>
          <p:cNvPr id="3076" name="Rectangle 4"/>
          <p:cNvSpPr>
            <a:spLocks noGrp="1" noChangeArrowheads="1"/>
          </p:cNvSpPr>
          <p:nvPr>
            <p:ph type="subTitle" idx="1"/>
          </p:nvPr>
        </p:nvSpPr>
        <p:spPr>
          <a:xfrm>
            <a:off x="785813" y="4038600"/>
            <a:ext cx="7570787" cy="1766888"/>
          </a:xfrm>
          <a:solidFill>
            <a:schemeClr val="tx1">
              <a:alpha val="49001"/>
            </a:schemeClr>
          </a:solidFill>
        </p:spPr>
        <p:txBody>
          <a:bodyPr>
            <a:spAutoFit/>
          </a:bodyPr>
          <a:lstStyle/>
          <a:p>
            <a:pPr eaLnBrk="1" hangingPunct="1">
              <a:defRPr/>
            </a:pPr>
            <a:r>
              <a:rPr lang="es-PR" dirty="0">
                <a:solidFill>
                  <a:schemeClr val="bg1"/>
                </a:solidFill>
                <a:effectLst>
                  <a:outerShdw blurRad="38100" dist="38100" dir="2700000" algn="tl">
                    <a:srgbClr val="1C1C1C"/>
                  </a:outerShdw>
                </a:effectLst>
              </a:rPr>
              <a:t>Estudio 17: Jacob en Harán</a:t>
            </a:r>
          </a:p>
          <a:p>
            <a:pPr eaLnBrk="1" hangingPunct="1">
              <a:defRPr/>
            </a:pPr>
            <a:r>
              <a:rPr lang="es-PR" dirty="0">
                <a:solidFill>
                  <a:schemeClr val="bg1"/>
                </a:solidFill>
                <a:effectLst>
                  <a:outerShdw blurRad="38100" dist="38100" dir="2700000" algn="tl">
                    <a:srgbClr val="1C1C1C"/>
                  </a:outerShdw>
                </a:effectLst>
              </a:rPr>
              <a:t>Génesis 29.1 a 30.43</a:t>
            </a:r>
          </a:p>
          <a:p>
            <a:pPr eaLnBrk="1" hangingPunct="1">
              <a:defRPr/>
            </a:pPr>
            <a:r>
              <a:rPr lang="en-US" dirty="0">
                <a:solidFill>
                  <a:schemeClr val="bg1"/>
                </a:solidFill>
                <a:effectLst>
                  <a:outerShdw blurRad="38100" dist="38100" dir="2700000" algn="tl">
                    <a:srgbClr val="1C1C1C"/>
                  </a:outerShdw>
                </a:effectLst>
              </a:rPr>
              <a:t>26 </a:t>
            </a:r>
            <a:r>
              <a:rPr lang="es-PR" dirty="0">
                <a:solidFill>
                  <a:schemeClr val="bg1"/>
                </a:solidFill>
                <a:effectLst>
                  <a:outerShdw blurRad="38100" dist="38100" dir="2700000" algn="tl">
                    <a:srgbClr val="1C1C1C"/>
                  </a:outerShdw>
                </a:effectLst>
              </a:rPr>
              <a:t>de Abril de </a:t>
            </a:r>
            <a:r>
              <a:rPr lang="en-US" dirty="0">
                <a:solidFill>
                  <a:schemeClr val="bg1"/>
                </a:solidFill>
                <a:effectLst>
                  <a:outerShdw blurRad="38100" dist="38100" dir="2700000" algn="tl">
                    <a:srgbClr val="1C1C1C"/>
                  </a:outerShdw>
                </a:effectLst>
              </a:rPr>
              <a:t>2016</a:t>
            </a:r>
            <a:endParaRPr lang="es-PR" dirty="0">
              <a:solidFill>
                <a:schemeClr val="bg1"/>
              </a:solidFill>
              <a:effectLst>
                <a:outerShdw blurRad="38100" dist="38100" dir="2700000" algn="tl">
                  <a:srgbClr val="1C1C1C"/>
                </a:outerShdw>
              </a:effectLst>
            </a:endParaRPr>
          </a:p>
        </p:txBody>
      </p:sp>
      <p:sp>
        <p:nvSpPr>
          <p:cNvPr id="3075" name="Rectangle 1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92A1E42-9356-4509-B2FE-20C33A7E04DE}" type="slidenum">
              <a:rPr lang="en-US" altLang="en-US">
                <a:solidFill>
                  <a:schemeClr val="bg2"/>
                </a:solidFill>
              </a:rPr>
              <a:pPr eaLnBrk="1" hangingPunct="1"/>
              <a:t>1</a:t>
            </a:fld>
            <a:endParaRPr lang="en-US" altLang="en-US">
              <a:solidFill>
                <a:schemeClr val="bg2"/>
              </a:solidFill>
            </a:endParaRPr>
          </a:p>
        </p:txBody>
      </p:sp>
      <p:sp>
        <p:nvSpPr>
          <p:cNvPr id="3077" name="Text Box 5"/>
          <p:cNvSpPr txBox="1">
            <a:spLocks noChangeArrowheads="1"/>
          </p:cNvSpPr>
          <p:nvPr/>
        </p:nvSpPr>
        <p:spPr bwMode="auto">
          <a:xfrm>
            <a:off x="0" y="6210300"/>
            <a:ext cx="2895600" cy="641350"/>
          </a:xfrm>
          <a:prstGeom prst="rect">
            <a:avLst/>
          </a:prstGeom>
          <a:solidFill>
            <a:schemeClr val="tx1">
              <a:alpha val="75000"/>
            </a:schemeClr>
          </a:solidFill>
          <a:ln w="9525">
            <a:noFill/>
            <a:miter lim="800000"/>
            <a:headEnd/>
            <a:tailEnd/>
          </a:ln>
          <a:effectLst/>
        </p:spPr>
        <p:txBody>
          <a:bodyPr>
            <a:spAutoFit/>
          </a:bodyPr>
          <a:lstStyle/>
          <a:p>
            <a:pPr algn="ctr">
              <a:spcBef>
                <a:spcPct val="50000"/>
              </a:spcBef>
              <a:defRPr/>
            </a:pPr>
            <a:r>
              <a:rPr lang="es-PR">
                <a:solidFill>
                  <a:schemeClr val="bg1"/>
                </a:solidFill>
                <a:effectLst>
                  <a:outerShdw blurRad="38100" dist="38100" dir="2700000" algn="tl">
                    <a:srgbClr val="1C1C1C"/>
                  </a:outerShdw>
                </a:effectLst>
                <a:latin typeface="Arial" charset="0"/>
                <a:cs typeface="Arial" charset="0"/>
              </a:rPr>
              <a:t>Iglesia Bíblica Bautista de Aguadilla</a:t>
            </a:r>
          </a:p>
        </p:txBody>
      </p:sp>
      <p:pic>
        <p:nvPicPr>
          <p:cNvPr id="3078" name="Picture 6" descr="jesus_fish_lg_cl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1200" y="6515100"/>
            <a:ext cx="6858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5791200" y="6491288"/>
            <a:ext cx="3352800" cy="366712"/>
          </a:xfrm>
          <a:prstGeom prst="rect">
            <a:avLst/>
          </a:prstGeom>
          <a:solidFill>
            <a:schemeClr val="tx1">
              <a:alpha val="75000"/>
            </a:schemeClr>
          </a:solidFill>
          <a:ln w="9525">
            <a:noFill/>
            <a:miter lim="800000"/>
            <a:headEnd/>
            <a:tailEnd/>
          </a:ln>
          <a:effectLst/>
        </p:spPr>
        <p:txBody>
          <a:bodyPr>
            <a:spAutoFit/>
          </a:bodyPr>
          <a:lstStyle/>
          <a:p>
            <a:pPr>
              <a:spcBef>
                <a:spcPct val="50000"/>
              </a:spcBef>
              <a:defRPr/>
            </a:pPr>
            <a:r>
              <a:rPr lang="es-PR" i="1">
                <a:solidFill>
                  <a:schemeClr val="bg1"/>
                </a:solidFill>
                <a:effectLst>
                  <a:outerShdw blurRad="38100" dist="38100" dir="2700000" algn="tl">
                    <a:srgbClr val="1C1C1C"/>
                  </a:outerShdw>
                </a:effectLst>
                <a:latin typeface="Arial" charset="0"/>
                <a:cs typeface="Arial" charset="0"/>
              </a:rPr>
              <a:t>La Biblia Libro por Libro, CBP</a:t>
            </a:r>
            <a:r>
              <a:rPr lang="en-US" i="1" baseline="30000">
                <a:solidFill>
                  <a:schemeClr val="bg1"/>
                </a:solidFill>
                <a:effectLst>
                  <a:outerShdw blurRad="38100" dist="38100" dir="2700000" algn="tl">
                    <a:srgbClr val="1C1C1C"/>
                  </a:outerShdw>
                </a:effectLst>
                <a:latin typeface="Arial" charset="0"/>
                <a:cs typeface="Arial" charset="0"/>
              </a:rPr>
              <a:t>®</a:t>
            </a:r>
            <a:endParaRPr lang="en-US">
              <a:solidFill>
                <a:schemeClr val="bg1"/>
              </a:solidFill>
              <a:effectLst>
                <a:outerShdw blurRad="38100" dist="38100" dir="2700000" algn="tl">
                  <a:srgbClr val="1C1C1C"/>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s-PR" altLang="en-US" dirty="0"/>
              <a:t>Estudio del Contexto</a:t>
            </a:r>
          </a:p>
        </p:txBody>
      </p:sp>
      <p:sp>
        <p:nvSpPr>
          <p:cNvPr id="299011" name="Rectangle 3"/>
          <p:cNvSpPr>
            <a:spLocks noGrp="1" noChangeArrowheads="1"/>
          </p:cNvSpPr>
          <p:nvPr>
            <p:ph sz="half" idx="1"/>
          </p:nvPr>
        </p:nvSpPr>
        <p:spPr>
          <a:xfrm>
            <a:off x="109243" y="2017713"/>
            <a:ext cx="4883445" cy="4114800"/>
          </a:xfrm>
        </p:spPr>
        <p:txBody>
          <a:bodyPr/>
          <a:lstStyle/>
          <a:p>
            <a:pPr eaLnBrk="1" hangingPunct="1"/>
            <a:r>
              <a:rPr lang="es-PR" altLang="en-US" sz="2800" dirty="0"/>
              <a:t>Jacob se casa con Lea y </a:t>
            </a:r>
            <a:r>
              <a:rPr lang="es-PR" altLang="en-US" sz="2800" dirty="0" smtClean="0"/>
              <a:t>Raquel.</a:t>
            </a:r>
          </a:p>
          <a:p>
            <a:pPr eaLnBrk="1" hangingPunct="1"/>
            <a:r>
              <a:rPr lang="es-PR" altLang="en-US" dirty="0" smtClean="0"/>
              <a:t>Trabajo 7 años por Lea y 7 mas por Raquel.</a:t>
            </a:r>
            <a:endParaRPr lang="es-PR" altLang="en-US" sz="2800" dirty="0"/>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p:pic>
      <p:sp>
        <p:nvSpPr>
          <p:cNvPr id="11266"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B010F98-2995-4CB9-AA4A-78E4932C8963}" type="slidenum">
              <a:rPr lang="en-US" altLang="en-US"/>
              <a:pPr eaLnBrk="1" hangingPunct="1"/>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s-PR" altLang="en-US"/>
              <a:t>Estudio del Contexto</a:t>
            </a:r>
          </a:p>
        </p:txBody>
      </p:sp>
      <p:sp>
        <p:nvSpPr>
          <p:cNvPr id="299011" name="Rectangle 3"/>
          <p:cNvSpPr>
            <a:spLocks noGrp="1" noChangeArrowheads="1"/>
          </p:cNvSpPr>
          <p:nvPr>
            <p:ph sz="half" idx="1"/>
          </p:nvPr>
        </p:nvSpPr>
        <p:spPr>
          <a:xfrm>
            <a:off x="109243" y="2017713"/>
            <a:ext cx="4883445" cy="4114800"/>
          </a:xfrm>
        </p:spPr>
        <p:txBody>
          <a:bodyPr/>
          <a:lstStyle/>
          <a:p>
            <a:pPr eaLnBrk="1" hangingPunct="1"/>
            <a:r>
              <a:rPr lang="es-PR" altLang="en-US" dirty="0"/>
              <a:t>Los primeros hijos de </a:t>
            </a:r>
            <a:r>
              <a:rPr lang="es-PR" altLang="en-US" dirty="0" smtClean="0"/>
              <a:t>Lea</a:t>
            </a:r>
            <a:r>
              <a:rPr lang="es-PR" altLang="en-US" dirty="0" smtClean="0">
                <a:solidFill>
                  <a:srgbClr val="000000"/>
                </a:solidFill>
              </a:rPr>
              <a:t>.</a:t>
            </a:r>
          </a:p>
          <a:p>
            <a:pPr eaLnBrk="1" hangingPunct="1"/>
            <a:r>
              <a:rPr lang="es-PR" altLang="en-US" dirty="0"/>
              <a:t>Rivalidad entre Lea y </a:t>
            </a:r>
            <a:r>
              <a:rPr lang="es-PR" altLang="en-US" dirty="0" smtClean="0"/>
              <a:t>Raquel.</a:t>
            </a:r>
          </a:p>
          <a:p>
            <a:pPr eaLnBrk="1" hangingPunct="1"/>
            <a:r>
              <a:rPr lang="es-PR" altLang="en-US" dirty="0"/>
              <a:t>Jacob prospera a expensas de </a:t>
            </a:r>
            <a:r>
              <a:rPr lang="es-PR" altLang="en-US" dirty="0" smtClean="0"/>
              <a:t>Labán.</a:t>
            </a:r>
          </a:p>
          <a:p>
            <a:pPr marL="0" indent="0" eaLnBrk="1" hangingPunct="1">
              <a:buNone/>
            </a:pPr>
            <a:endParaRPr lang="es-PR" altLang="en-US" dirty="0" smtClean="0">
              <a:solidFill>
                <a:srgbClr val="000000"/>
              </a:solidFill>
            </a:endParaRPr>
          </a:p>
          <a:p>
            <a:pPr marL="0" indent="0" eaLnBrk="1" hangingPunct="1">
              <a:buNone/>
            </a:pPr>
            <a:endParaRPr lang="es-PR" altLang="en-US" dirty="0" smtClean="0">
              <a:solidFill>
                <a:srgbClr val="000000"/>
              </a:solidFill>
            </a:endParaRP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a:ext>
            </a:extLst>
          </a:blip>
          <a:srcRect t="-24586" b="-24586"/>
          <a:stretch>
            <a:fillRect/>
          </a:stretch>
        </p:blipFill>
        <p:spPr/>
      </p:pic>
      <p:sp>
        <p:nvSpPr>
          <p:cNvPr id="12290"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4B5A1E2-7812-413A-BF00-82932A360269}" type="slidenum">
              <a:rPr lang="en-US" altLang="en-US"/>
              <a:pPr eaLnBrk="1" hangingPunct="1"/>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919163" y="385763"/>
            <a:ext cx="7629120" cy="1462087"/>
          </a:xfrm>
        </p:spPr>
        <p:txBody>
          <a:bodyPr/>
          <a:lstStyle/>
          <a:p>
            <a:pPr eaLnBrk="1" hangingPunct="1"/>
            <a:r>
              <a:rPr lang="es-PR" altLang="en-US" sz="4000" dirty="0"/>
              <a:t>Encuentro de Jacob con </a:t>
            </a:r>
            <a:r>
              <a:rPr lang="es-PR" altLang="en-US" sz="4000" dirty="0" smtClean="0"/>
              <a:t>Raquel (</a:t>
            </a:r>
            <a:r>
              <a:rPr lang="es-PR" altLang="en-US" sz="4000" dirty="0">
                <a:solidFill>
                  <a:srgbClr val="FF0000"/>
                </a:solidFill>
              </a:rPr>
              <a:t>Génesis 29.10-12</a:t>
            </a:r>
            <a:r>
              <a:rPr lang="es-PR" altLang="en-US" sz="4000" dirty="0"/>
              <a:t>)</a:t>
            </a:r>
          </a:p>
        </p:txBody>
      </p:sp>
      <p:sp>
        <p:nvSpPr>
          <p:cNvPr id="15365" name="Rectangle 3"/>
          <p:cNvSpPr>
            <a:spLocks noGrp="1" noChangeArrowheads="1"/>
          </p:cNvSpPr>
          <p:nvPr>
            <p:ph type="body" sz="half" idx="1"/>
          </p:nvPr>
        </p:nvSpPr>
        <p:spPr>
          <a:xfrm>
            <a:off x="150210" y="2009775"/>
            <a:ext cx="8674704" cy="4114800"/>
          </a:xfrm>
        </p:spPr>
        <p:txBody>
          <a:bodyPr/>
          <a:lstStyle/>
          <a:p>
            <a:r>
              <a:rPr lang="es-PR" altLang="en-US" sz="2800" i="1" dirty="0"/>
              <a:t>"Y sucedió que cuando Jacob vio a Raquel, hija de Labán hermano de su madre, y las ovejas de Labán el hermano de su madre, se acercó Jacob y removió la piedra de la boca del pozo, y abrevó el rebaño de Labán hermano de su madre. Y Jacob besó a Raquel, y alzó su voz y lloró. Y Jacob dijo a Raquel que él era hermano de su padre, y que era hijo de Rebeca; y ella corrió, y dio las nuevas a su padre.”</a:t>
            </a:r>
          </a:p>
        </p:txBody>
      </p:sp>
      <p:sp>
        <p:nvSpPr>
          <p:cNvPr id="15362"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D5F6FB5-5055-4974-BFC1-A2C4A70871E9}" type="slidenum">
              <a:rPr lang="en-US" altLang="en-US"/>
              <a:pPr eaLnBrk="1" hangingPunct="1"/>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ltLang="en-US" dirty="0"/>
              <a:t>Encuentro de Jacob con Raquel (</a:t>
            </a:r>
            <a:r>
              <a:rPr lang="es-PR" altLang="en-US" dirty="0">
                <a:solidFill>
                  <a:srgbClr val="FF0000"/>
                </a:solidFill>
              </a:rPr>
              <a:t>Génesis 29.10-12</a:t>
            </a:r>
            <a:r>
              <a:rPr lang="es-PR" altLang="en-US" dirty="0"/>
              <a:t>)</a:t>
            </a:r>
            <a:endParaRPr lang="es-PR" dirty="0"/>
          </a:p>
        </p:txBody>
      </p:sp>
      <p:sp>
        <p:nvSpPr>
          <p:cNvPr id="3" name="Text Placeholder 2"/>
          <p:cNvSpPr>
            <a:spLocks noGrp="1"/>
          </p:cNvSpPr>
          <p:nvPr>
            <p:ph idx="1"/>
          </p:nvPr>
        </p:nvSpPr>
        <p:spPr>
          <a:xfrm>
            <a:off x="150209" y="2017713"/>
            <a:ext cx="8804879" cy="4713982"/>
          </a:xfrm>
        </p:spPr>
        <p:txBody>
          <a:bodyPr/>
          <a:lstStyle/>
          <a:p>
            <a:r>
              <a:rPr lang="es-ES_tradnl" dirty="0"/>
              <a:t>Cuando Raquel aparece con el rebaño de su padre, Jacob hace tres cosas</a:t>
            </a:r>
            <a:r>
              <a:rPr lang="es-ES_tradnl" dirty="0" smtClean="0"/>
              <a:t>:</a:t>
            </a:r>
          </a:p>
          <a:p>
            <a:pPr lvl="1"/>
            <a:r>
              <a:rPr lang="es-ES_tradnl" dirty="0" smtClean="0"/>
              <a:t>Remueve </a:t>
            </a:r>
            <a:r>
              <a:rPr lang="es-ES_tradnl" dirty="0"/>
              <a:t>la piedra del pozo y da de beber al rebaño de Raquel</a:t>
            </a:r>
            <a:r>
              <a:rPr lang="es-ES_tradnl" dirty="0" smtClean="0"/>
              <a:t>.</a:t>
            </a:r>
          </a:p>
          <a:p>
            <a:pPr lvl="1"/>
            <a:r>
              <a:rPr lang="es-ES_tradnl" dirty="0"/>
              <a:t>Segundo, Jacob, después de haber hecho el trabajo de Raquel, saluda a ésta con intimidad y emoción</a:t>
            </a:r>
            <a:r>
              <a:rPr lang="es-ES_tradnl" dirty="0" smtClean="0"/>
              <a:t>.</a:t>
            </a:r>
          </a:p>
          <a:p>
            <a:pPr lvl="1"/>
            <a:r>
              <a:rPr lang="es-ES_tradnl" dirty="0"/>
              <a:t>Tercero, Jacob se identifica como pariente del padre de Raquel</a:t>
            </a:r>
            <a:r>
              <a:rPr lang="es-ES_tradnl" dirty="0" smtClean="0"/>
              <a:t>.</a:t>
            </a:r>
            <a:endParaRPr lang="es-ES_tradnl" dirty="0"/>
          </a:p>
        </p:txBody>
      </p:sp>
      <p:sp>
        <p:nvSpPr>
          <p:cNvPr id="5" name="Slide Number Placeholder 4"/>
          <p:cNvSpPr>
            <a:spLocks noGrp="1"/>
          </p:cNvSpPr>
          <p:nvPr>
            <p:ph type="sldNum" sz="quarter" idx="10"/>
          </p:nvPr>
        </p:nvSpPr>
        <p:spPr/>
        <p:txBody>
          <a:bodyPr/>
          <a:lstStyle/>
          <a:p>
            <a:fld id="{D3EC9870-8A8C-416F-92DE-787C2D72D9F5}" type="slidenum">
              <a:rPr lang="en-US" altLang="en-US" smtClean="0"/>
              <a:pPr/>
              <a:t>13</a:t>
            </a:fld>
            <a:endParaRPr lang="en-US" altLang="en-US"/>
          </a:p>
        </p:txBody>
      </p:sp>
    </p:spTree>
    <p:extLst>
      <p:ext uri="{BB962C8B-B14F-4D97-AF65-F5344CB8AC3E}">
        <p14:creationId xmlns:p14="http://schemas.microsoft.com/office/powerpoint/2010/main" val="146199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type="body" sz="half" idx="1"/>
          </p:nvPr>
        </p:nvSpPr>
        <p:spPr>
          <a:xfrm>
            <a:off x="0" y="2015182"/>
            <a:ext cx="9144000" cy="4443423"/>
          </a:xfrm>
        </p:spPr>
        <p:txBody>
          <a:bodyPr/>
          <a:lstStyle/>
          <a:p>
            <a:pPr>
              <a:lnSpc>
                <a:spcPct val="120000"/>
              </a:lnSpc>
            </a:pPr>
            <a:r>
              <a:rPr lang="es-PR" altLang="en-US" sz="2400" i="1" dirty="0"/>
              <a:t>"Y Jacob amó a Raquel, y dijo: Yo te serviré siete años por Raquel tu hija menor. Y Labán respondió: Mejor es que te la dé a ti, y no que la dé a otro hombre; quédate conmigo. Así sirvió Jacob por Raquel siete años; y le parecieron como pocos días, porque la amaba. Entonces dijo Jacob a Labán: Dame mi mujer, porque mi tiempo se ha cumplido, para unirme a ella. Entonces Labán juntó a todos los varones de aquel lugar, e hizo </a:t>
            </a:r>
            <a:r>
              <a:rPr lang="es-PR" altLang="en-US" sz="2400" i="1" dirty="0" smtClean="0"/>
              <a:t>banquete</a:t>
            </a:r>
            <a:r>
              <a:rPr lang="en-US" altLang="en-US" sz="2400" i="1" dirty="0" smtClean="0"/>
              <a:t>…</a:t>
            </a:r>
            <a:endParaRPr lang="es-PR" altLang="en-US" sz="2400" i="1" dirty="0"/>
          </a:p>
        </p:txBody>
      </p:sp>
      <p:sp>
        <p:nvSpPr>
          <p:cNvPr id="16386"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B38C58B-A3DB-4D99-A071-C2EEDD6AF854}" type="slidenum">
              <a:rPr lang="en-US" altLang="en-US"/>
              <a:pPr eaLnBrk="1" hangingPunct="1"/>
              <a:t>14</a:t>
            </a:fld>
            <a:endParaRPr lang="en-US" altLang="en-US"/>
          </a:p>
        </p:txBody>
      </p:sp>
      <p:sp>
        <p:nvSpPr>
          <p:cNvPr id="6" name="Rectangle 2"/>
          <p:cNvSpPr txBox="1">
            <a:spLocks noChangeArrowheads="1"/>
          </p:cNvSpPr>
          <p:nvPr/>
        </p:nvSpPr>
        <p:spPr bwMode="auto">
          <a:xfrm>
            <a:off x="1283608" y="366713"/>
            <a:ext cx="7606060"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a:lstStyle>
          <a:p>
            <a:pPr eaLnBrk="1" hangingPunct="1"/>
            <a:r>
              <a:rPr lang="es-PR" altLang="en-US" sz="4000" smtClean="0"/>
              <a:t>Jacob se casa con Lea y con Raquel (</a:t>
            </a:r>
            <a:r>
              <a:rPr lang="es-PR" altLang="en-US" sz="4000" smtClean="0">
                <a:solidFill>
                  <a:srgbClr val="FF0000"/>
                </a:solidFill>
              </a:rPr>
              <a:t>Génesis 29.18-28</a:t>
            </a:r>
            <a:r>
              <a:rPr lang="es-PR" altLang="en-US" sz="4000" smtClean="0"/>
              <a:t>)</a:t>
            </a:r>
            <a:endParaRPr lang="es-PR" altLang="en-US" sz="4000" dirty="0"/>
          </a:p>
        </p:txBody>
      </p:sp>
    </p:spTree>
    <p:extLst>
      <p:ext uri="{BB962C8B-B14F-4D97-AF65-F5344CB8AC3E}">
        <p14:creationId xmlns:p14="http://schemas.microsoft.com/office/powerpoint/2010/main" val="58484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283608" y="366713"/>
            <a:ext cx="7606060" cy="1462087"/>
          </a:xfrm>
        </p:spPr>
        <p:txBody>
          <a:bodyPr/>
          <a:lstStyle/>
          <a:p>
            <a:pPr eaLnBrk="1" hangingPunct="1"/>
            <a:r>
              <a:rPr lang="es-PR" altLang="en-US" sz="4000" dirty="0"/>
              <a:t>Jacob se casa con Lea y con </a:t>
            </a:r>
            <a:r>
              <a:rPr lang="es-PR" altLang="en-US" sz="4000" dirty="0" smtClean="0"/>
              <a:t>Raquel</a:t>
            </a:r>
            <a:r>
              <a:rPr lang="es-PR" altLang="en-US" sz="4000" dirty="0"/>
              <a:t> </a:t>
            </a:r>
            <a:r>
              <a:rPr lang="es-PR" altLang="en-US" sz="4000" dirty="0" smtClean="0"/>
              <a:t>(</a:t>
            </a:r>
            <a:r>
              <a:rPr lang="es-PR" altLang="en-US" sz="4000" dirty="0">
                <a:solidFill>
                  <a:srgbClr val="FF0000"/>
                </a:solidFill>
              </a:rPr>
              <a:t>Génesis 29.18-28</a:t>
            </a:r>
            <a:r>
              <a:rPr lang="es-PR" altLang="en-US" sz="4000" dirty="0"/>
              <a:t>)</a:t>
            </a:r>
          </a:p>
        </p:txBody>
      </p:sp>
      <p:sp>
        <p:nvSpPr>
          <p:cNvPr id="16389" name="Rectangle 3"/>
          <p:cNvSpPr>
            <a:spLocks noGrp="1" noChangeArrowheads="1"/>
          </p:cNvSpPr>
          <p:nvPr>
            <p:ph type="body" sz="half" idx="1"/>
          </p:nvPr>
        </p:nvSpPr>
        <p:spPr>
          <a:xfrm>
            <a:off x="0" y="2015182"/>
            <a:ext cx="9144000" cy="4443423"/>
          </a:xfrm>
        </p:spPr>
        <p:txBody>
          <a:bodyPr/>
          <a:lstStyle/>
          <a:p>
            <a:pPr>
              <a:lnSpc>
                <a:spcPct val="120000"/>
              </a:lnSpc>
            </a:pPr>
            <a:r>
              <a:rPr lang="es-PR" altLang="en-US" sz="2400" i="1" dirty="0" smtClean="0"/>
              <a:t>... </a:t>
            </a:r>
            <a:r>
              <a:rPr lang="es-PR" altLang="en-US" sz="2400" i="1" dirty="0"/>
              <a:t>Y sucedió que a la noche tomó a Lea su hija, y se la trajo; y él se llegó a ella. Y dio Labán su sierva Zilpa a su hija Lea por criada. Venida la mañana, he aquí que era Lea; y Jacob dijo a Labán: ¿Qué es esto que me has hecho? ¿No te he servido por Raquel? ¿Por qué, pues, me has engañado? Y Labán respondió: No se hace así en nuestro lugar, que se dé la menor antes de la mayor. Cumple la semana de ésta, y se te dará también la otra, por el servicio que hagas conmigo otros siete años. E hizo Jacob así, y cumplió la semana de aquélla; y él le dio a Raquel su hija por mujer."</a:t>
            </a:r>
          </a:p>
        </p:txBody>
      </p:sp>
      <p:sp>
        <p:nvSpPr>
          <p:cNvPr id="16386"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B38C58B-A3DB-4D99-A071-C2EEDD6AF854}" type="slidenum">
              <a:rPr lang="en-US" altLang="en-US"/>
              <a:pPr eaLnBrk="1" hangingPunct="1"/>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9243" y="2017712"/>
            <a:ext cx="8845845" cy="4673019"/>
          </a:xfrm>
        </p:spPr>
        <p:txBody>
          <a:bodyPr/>
          <a:lstStyle/>
          <a:p>
            <a:r>
              <a:rPr lang="es-ES_tradnl" sz="2400" dirty="0" err="1"/>
              <a:t>Labán</a:t>
            </a:r>
            <a:r>
              <a:rPr lang="es-ES_tradnl" sz="2400" dirty="0"/>
              <a:t> no tenía ningún deseo de pasar por alto la oportunidad de casar a su hija mayor, de modo que obligó a Jacob que se casara con ella. Jacob mintió respeto al primogénito (</a:t>
            </a:r>
            <a:r>
              <a:rPr lang="es-ES_tradnl" sz="2400" dirty="0">
                <a:solidFill>
                  <a:srgbClr val="0000FF"/>
                </a:solidFill>
              </a:rPr>
              <a:t>27.19</a:t>
            </a:r>
            <a:r>
              <a:rPr lang="es-ES_tradnl" sz="2400" dirty="0"/>
              <a:t>); ahora le mienten respecto a la mayor (</a:t>
            </a:r>
            <a:r>
              <a:rPr lang="es-ES_tradnl" sz="2400" dirty="0">
                <a:solidFill>
                  <a:srgbClr val="0000FF"/>
                </a:solidFill>
              </a:rPr>
              <a:t>29.26</a:t>
            </a:r>
            <a:r>
              <a:rPr lang="es-ES_tradnl" sz="2400" dirty="0"/>
              <a:t>). </a:t>
            </a:r>
            <a:r>
              <a:rPr lang="es-ES_tradnl" sz="2400" i="1" dirty="0"/>
              <a:t>«El camino de los transgresores es duro»</a:t>
            </a:r>
            <a:r>
              <a:rPr lang="es-ES_tradnl" sz="2400" dirty="0"/>
              <a:t> (</a:t>
            </a:r>
            <a:r>
              <a:rPr lang="es-ES_tradnl" sz="2400" dirty="0">
                <a:solidFill>
                  <a:srgbClr val="0000FF"/>
                </a:solidFill>
              </a:rPr>
              <a:t>Pr 13.15</a:t>
            </a:r>
            <a:r>
              <a:rPr lang="es-ES_tradnl" sz="2400" dirty="0"/>
              <a:t>)</a:t>
            </a:r>
            <a:r>
              <a:rPr lang="es-ES_tradnl" sz="2400" dirty="0" smtClean="0"/>
              <a:t>.</a:t>
            </a:r>
          </a:p>
          <a:p>
            <a:r>
              <a:rPr lang="es-ES_tradnl" sz="2400" dirty="0"/>
              <a:t>Cumplió la semana de celebración matrimonial con Lea, y luego se casó con Raquel y empezó su segundo período de servicio de otros siete años</a:t>
            </a:r>
            <a:r>
              <a:rPr lang="es-ES_tradnl" sz="2400" dirty="0" smtClean="0"/>
              <a:t>.</a:t>
            </a:r>
            <a:endParaRPr lang="es-ES_tradnl" sz="2400" dirty="0"/>
          </a:p>
        </p:txBody>
      </p:sp>
      <p:sp>
        <p:nvSpPr>
          <p:cNvPr id="5" name="Slide Number Placeholder 4"/>
          <p:cNvSpPr>
            <a:spLocks noGrp="1"/>
          </p:cNvSpPr>
          <p:nvPr>
            <p:ph type="sldNum" sz="quarter" idx="10"/>
          </p:nvPr>
        </p:nvSpPr>
        <p:spPr/>
        <p:txBody>
          <a:bodyPr/>
          <a:lstStyle/>
          <a:p>
            <a:fld id="{D3EC9870-8A8C-416F-92DE-787C2D72D9F5}" type="slidenum">
              <a:rPr lang="en-US" altLang="en-US" smtClean="0"/>
              <a:pPr/>
              <a:t>16</a:t>
            </a:fld>
            <a:endParaRPr lang="en-US" altLang="en-US"/>
          </a:p>
        </p:txBody>
      </p:sp>
      <p:sp>
        <p:nvSpPr>
          <p:cNvPr id="9" name="Rectangle 2"/>
          <p:cNvSpPr>
            <a:spLocks noGrp="1" noChangeArrowheads="1"/>
          </p:cNvSpPr>
          <p:nvPr>
            <p:ph type="title"/>
          </p:nvPr>
        </p:nvSpPr>
        <p:spPr>
          <a:xfrm>
            <a:off x="1283608" y="366713"/>
            <a:ext cx="7606060" cy="1462087"/>
          </a:xfrm>
        </p:spPr>
        <p:txBody>
          <a:bodyPr/>
          <a:lstStyle/>
          <a:p>
            <a:pPr eaLnBrk="1" hangingPunct="1"/>
            <a:r>
              <a:rPr lang="es-PR" altLang="en-US" sz="4000" dirty="0"/>
              <a:t>Jacob se casa con Lea y con </a:t>
            </a:r>
            <a:r>
              <a:rPr lang="es-PR" altLang="en-US" sz="4000" dirty="0" smtClean="0"/>
              <a:t>Raquel</a:t>
            </a:r>
            <a:r>
              <a:rPr lang="es-PR" altLang="en-US" sz="4000" dirty="0"/>
              <a:t> </a:t>
            </a:r>
            <a:r>
              <a:rPr lang="es-PR" altLang="en-US" sz="4000" dirty="0" smtClean="0"/>
              <a:t>(</a:t>
            </a:r>
            <a:r>
              <a:rPr lang="es-PR" altLang="en-US" sz="4000" dirty="0">
                <a:solidFill>
                  <a:srgbClr val="FF0000"/>
                </a:solidFill>
              </a:rPr>
              <a:t>Génesis 29.18-28</a:t>
            </a:r>
            <a:r>
              <a:rPr lang="es-PR" altLang="en-US" sz="4000" dirty="0"/>
              <a:t>)</a:t>
            </a:r>
          </a:p>
        </p:txBody>
      </p:sp>
    </p:spTree>
    <p:extLst>
      <p:ext uri="{BB962C8B-B14F-4D97-AF65-F5344CB8AC3E}">
        <p14:creationId xmlns:p14="http://schemas.microsoft.com/office/powerpoint/2010/main" val="225010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908050" y="300038"/>
            <a:ext cx="7571956" cy="1462087"/>
          </a:xfrm>
        </p:spPr>
        <p:txBody>
          <a:bodyPr/>
          <a:lstStyle/>
          <a:p>
            <a:pPr eaLnBrk="1" hangingPunct="1"/>
            <a:r>
              <a:rPr lang="es-PR" altLang="en-US" sz="3800" dirty="0"/>
              <a:t>Rivalidad entre Lea y </a:t>
            </a:r>
            <a:r>
              <a:rPr lang="es-PR" altLang="en-US" sz="3800" dirty="0" smtClean="0"/>
              <a:t>Raquel (</a:t>
            </a:r>
            <a:r>
              <a:rPr lang="es-PR" altLang="en-US" sz="3800" dirty="0">
                <a:solidFill>
                  <a:srgbClr val="FF0000"/>
                </a:solidFill>
              </a:rPr>
              <a:t>Génesis 30.22-24</a:t>
            </a:r>
            <a:r>
              <a:rPr lang="es-PR" altLang="en-US" sz="3800" dirty="0"/>
              <a:t>)</a:t>
            </a:r>
          </a:p>
        </p:txBody>
      </p:sp>
      <p:sp>
        <p:nvSpPr>
          <p:cNvPr id="17413" name="Rectangle 2"/>
          <p:cNvSpPr>
            <a:spLocks noGrp="1" noChangeArrowheads="1"/>
          </p:cNvSpPr>
          <p:nvPr>
            <p:ph type="body" sz="half" idx="1"/>
          </p:nvPr>
        </p:nvSpPr>
        <p:spPr>
          <a:xfrm>
            <a:off x="325438" y="1989138"/>
            <a:ext cx="8639175" cy="4114800"/>
          </a:xfrm>
        </p:spPr>
        <p:txBody>
          <a:bodyPr/>
          <a:lstStyle/>
          <a:p>
            <a:r>
              <a:rPr lang="es-PR" altLang="en-US" i="1" dirty="0"/>
              <a:t>"Y se acordó Dios de Raquel, y la oyó Dios, y le concedió hijos. Y concibió, y dio a luz un hijo, y dijo: Dios ha quitado mi afrenta; y llamó su nombre José, diciendo: Añádame Jehová otro hijo. </a:t>
            </a:r>
            <a:r>
              <a:rPr lang="es-PR" altLang="en-US" i="1" dirty="0" smtClean="0"/>
              <a:t>”</a:t>
            </a:r>
          </a:p>
          <a:p>
            <a:endParaRPr lang="es-PR" altLang="en-US" i="1" dirty="0" smtClean="0"/>
          </a:p>
        </p:txBody>
      </p:sp>
      <p:sp>
        <p:nvSpPr>
          <p:cNvPr id="17410"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03FEA70-64F4-435E-9CD9-0BF0BCA34396}" type="slidenum">
              <a:rPr lang="en-US" altLang="en-US"/>
              <a:pPr eaLnBrk="1" hangingPunct="1"/>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3EC9870-8A8C-416F-92DE-787C2D72D9F5}" type="slidenum">
              <a:rPr lang="en-US" altLang="en-US" smtClean="0"/>
              <a:pPr/>
              <a:t>18</a:t>
            </a:fld>
            <a:endParaRPr lang="en-US" altLang="en-US"/>
          </a:p>
        </p:txBody>
      </p:sp>
      <p:pic>
        <p:nvPicPr>
          <p:cNvPr id="9" name="Picture 8"/>
          <p:cNvPicPr>
            <a:picLocks noChangeAspect="1"/>
          </p:cNvPicPr>
          <p:nvPr/>
        </p:nvPicPr>
        <p:blipFill>
          <a:blip r:embed="rId2"/>
          <a:stretch>
            <a:fillRect/>
          </a:stretch>
        </p:blipFill>
        <p:spPr>
          <a:xfrm>
            <a:off x="0" y="711200"/>
            <a:ext cx="9144000" cy="5422070"/>
          </a:xfrm>
          <a:prstGeom prst="rect">
            <a:avLst/>
          </a:prstGeom>
        </p:spPr>
      </p:pic>
    </p:spTree>
    <p:extLst>
      <p:ext uri="{BB962C8B-B14F-4D97-AF65-F5344CB8AC3E}">
        <p14:creationId xmlns:p14="http://schemas.microsoft.com/office/powerpoint/2010/main" val="3064718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s-PR" altLang="en-US"/>
              <a:t>Aplicaciones</a:t>
            </a:r>
          </a:p>
        </p:txBody>
      </p:sp>
      <p:sp>
        <p:nvSpPr>
          <p:cNvPr id="344067" name="Rectangle 3"/>
          <p:cNvSpPr>
            <a:spLocks noGrp="1" noChangeArrowheads="1"/>
          </p:cNvSpPr>
          <p:nvPr>
            <p:ph idx="1"/>
          </p:nvPr>
        </p:nvSpPr>
        <p:spPr>
          <a:xfrm>
            <a:off x="457200" y="2017713"/>
            <a:ext cx="8497888" cy="4114800"/>
          </a:xfrm>
        </p:spPr>
        <p:txBody>
          <a:bodyPr/>
          <a:lstStyle/>
          <a:p>
            <a:pPr eaLnBrk="1" hangingPunct="1"/>
            <a:r>
              <a:rPr lang="es-PR" altLang="en-US" sz="2800"/>
              <a:t>Los hijos son heredad de Dios (</a:t>
            </a:r>
            <a:r>
              <a:rPr lang="es-PR" altLang="en-US" sz="2800">
                <a:solidFill>
                  <a:schemeClr val="hlink"/>
                </a:solidFill>
              </a:rPr>
              <a:t>Génesis 29.31, 30.17, 22</a:t>
            </a:r>
            <a:r>
              <a:rPr lang="es-PR" altLang="en-US" sz="2800"/>
              <a:t>).</a:t>
            </a:r>
          </a:p>
          <a:p>
            <a:pPr lvl="1" eaLnBrk="1" hangingPunct="1"/>
            <a:r>
              <a:rPr lang="en-US" altLang="en-US" sz="2400"/>
              <a:t>La descendencia de Jacob era muy importante.</a:t>
            </a:r>
          </a:p>
          <a:p>
            <a:pPr lvl="1" eaLnBrk="1" hangingPunct="1"/>
            <a:r>
              <a:rPr lang="en-US" altLang="en-US" sz="2400"/>
              <a:t>Pero a pesar de todos los esfuerzos humanos, legales y médicos que usaron para acrecentar el número de hijos, sólo Dios era el origen y dador de la vida.</a:t>
            </a:r>
          </a:p>
          <a:p>
            <a:pPr lvl="1" eaLnBrk="1" hangingPunct="1"/>
            <a:r>
              <a:rPr lang="en-US" altLang="en-US" sz="2400"/>
              <a:t>Cuánta razón tiene el salmista cuando afirma que “herencia de Jehová son los hijos”.</a:t>
            </a:r>
            <a:endParaRPr lang="es-PR" altLang="en-US" sz="2400"/>
          </a:p>
        </p:txBody>
      </p:sp>
      <p:sp>
        <p:nvSpPr>
          <p:cNvPr id="1843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3E44EBF-0FA4-4D0B-BEDD-BC6A52344E8C}" type="slidenum">
              <a:rPr lang="en-US" altLang="en-US"/>
              <a:pPr eaLnBrk="1" hangingPunct="1"/>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s-PR" altLang="en-US"/>
              <a:t>Texto Básico</a:t>
            </a:r>
          </a:p>
        </p:txBody>
      </p:sp>
      <p:sp>
        <p:nvSpPr>
          <p:cNvPr id="4101" name="Rectangle 3"/>
          <p:cNvSpPr>
            <a:spLocks noGrp="1" noChangeArrowheads="1"/>
          </p:cNvSpPr>
          <p:nvPr>
            <p:ph idx="1"/>
          </p:nvPr>
        </p:nvSpPr>
        <p:spPr/>
        <p:txBody>
          <a:bodyPr/>
          <a:lstStyle/>
          <a:p>
            <a:pPr eaLnBrk="1" hangingPunct="1"/>
            <a:r>
              <a:rPr lang="es-PR" altLang="en-US"/>
              <a:t>Génesis:</a:t>
            </a:r>
          </a:p>
          <a:p>
            <a:pPr lvl="1" eaLnBrk="1" hangingPunct="1"/>
            <a:r>
              <a:rPr lang="es-PR" altLang="en-US"/>
              <a:t>29.11-12, 18-28</a:t>
            </a:r>
          </a:p>
          <a:p>
            <a:pPr lvl="1" eaLnBrk="1" hangingPunct="1"/>
            <a:r>
              <a:rPr lang="es-PR" altLang="en-US"/>
              <a:t>30.22-24</a:t>
            </a:r>
          </a:p>
        </p:txBody>
      </p:sp>
      <p:sp>
        <p:nvSpPr>
          <p:cNvPr id="4098"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5B616F6-713D-4513-A56C-CA86C2CFB538}" type="slidenum">
              <a:rPr lang="en-US" altLang="en-US"/>
              <a:pPr eaLnBrk="1" hangingPunct="1"/>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s-PR" altLang="en-US"/>
              <a:t>Aplicaciones</a:t>
            </a:r>
          </a:p>
        </p:txBody>
      </p:sp>
      <p:sp>
        <p:nvSpPr>
          <p:cNvPr id="195587" name="Rectangle 3"/>
          <p:cNvSpPr>
            <a:spLocks noGrp="1" noChangeArrowheads="1"/>
          </p:cNvSpPr>
          <p:nvPr>
            <p:ph idx="1"/>
          </p:nvPr>
        </p:nvSpPr>
        <p:spPr>
          <a:xfrm>
            <a:off x="290513" y="2017713"/>
            <a:ext cx="8664575" cy="4114800"/>
          </a:xfrm>
        </p:spPr>
        <p:txBody>
          <a:bodyPr/>
          <a:lstStyle/>
          <a:p>
            <a:pPr eaLnBrk="1" hangingPunct="1"/>
            <a:r>
              <a:rPr lang="es-PR" altLang="en-US" sz="2800"/>
              <a:t>La prosperidad y la confianza en Dios (</a:t>
            </a:r>
            <a:r>
              <a:rPr lang="es-PR" altLang="en-US" sz="2800">
                <a:solidFill>
                  <a:schemeClr val="hlink"/>
                </a:solidFill>
              </a:rPr>
              <a:t>Génesis 30.37-43</a:t>
            </a:r>
            <a:r>
              <a:rPr lang="es-PR" altLang="en-US" sz="2800"/>
              <a:t>).</a:t>
            </a:r>
          </a:p>
          <a:p>
            <a:pPr lvl="1" eaLnBrk="1" hangingPunct="1"/>
            <a:r>
              <a:rPr lang="en-US" altLang="en-US" sz="2200"/>
              <a:t>Nos parece algo inmoral, mágica e inadecuada la forma en la cual Jacob se enriqueció a costa de Labán, pero realmente la única razón fue su confianza en Dios y su trabajo diligente.</a:t>
            </a:r>
          </a:p>
          <a:p>
            <a:pPr lvl="1" eaLnBrk="1" hangingPunct="1"/>
            <a:r>
              <a:rPr lang="en-US" altLang="en-US" sz="2200"/>
              <a:t>El confió en Dios porque aceptó el propósito de Dios y decidió volver a Canaán.</a:t>
            </a:r>
          </a:p>
          <a:p>
            <a:pPr lvl="1" eaLnBrk="1" hangingPunct="1"/>
            <a:r>
              <a:rPr lang="en-US" altLang="en-US" sz="2200"/>
              <a:t>No fue el engaño ni lo mágico, sino Dios, quien guio las circunstancias en la vida de Jacob, quien confió en Él y estuvo dispuesto a cumplir su voluntad.</a:t>
            </a:r>
          </a:p>
        </p:txBody>
      </p:sp>
      <p:sp>
        <p:nvSpPr>
          <p:cNvPr id="1945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230290F-104F-4DE4-B871-20CA038F8802}" type="slidenum">
              <a:rPr lang="en-US" altLang="en-US"/>
              <a:pPr eaLnBrk="1" hangingPunct="1"/>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r>
              <a:rPr lang="es-PR" altLang="en-US"/>
              <a:t>Aplicaciones</a:t>
            </a:r>
          </a:p>
        </p:txBody>
      </p:sp>
      <p:sp>
        <p:nvSpPr>
          <p:cNvPr id="47109" name="Rectangle 5"/>
          <p:cNvSpPr>
            <a:spLocks noGrp="1" noChangeArrowheads="1"/>
          </p:cNvSpPr>
          <p:nvPr>
            <p:ph idx="1"/>
          </p:nvPr>
        </p:nvSpPr>
        <p:spPr>
          <a:xfrm>
            <a:off x="242888" y="1946275"/>
            <a:ext cx="8901112" cy="4114800"/>
          </a:xfrm>
        </p:spPr>
        <p:txBody>
          <a:bodyPr/>
          <a:lstStyle/>
          <a:p>
            <a:pPr eaLnBrk="1" hangingPunct="1"/>
            <a:r>
              <a:rPr lang="es-PR" altLang="en-US" sz="2800"/>
              <a:t>Dios es fiel (</a:t>
            </a:r>
            <a:r>
              <a:rPr lang="es-PR" altLang="en-US" sz="2800">
                <a:solidFill>
                  <a:schemeClr val="hlink"/>
                </a:solidFill>
              </a:rPr>
              <a:t>Génesis 30.22</a:t>
            </a:r>
            <a:r>
              <a:rPr lang="es-PR" altLang="en-US" sz="2800"/>
              <a:t>).</a:t>
            </a:r>
          </a:p>
          <a:p>
            <a:pPr lvl="1" eaLnBrk="1" hangingPunct="1"/>
            <a:r>
              <a:rPr lang="es-PR" altLang="en-US" sz="2400"/>
              <a:t>Con el nacimiento de José, el futuro de la nación de Isarel quedaba asegurada.</a:t>
            </a:r>
          </a:p>
          <a:p>
            <a:pPr lvl="1" eaLnBrk="1" hangingPunct="1"/>
            <a:r>
              <a:rPr lang="en-US" altLang="en-US" sz="2400"/>
              <a:t>José fue quien en Egipto preservó a este pueblo escogido.</a:t>
            </a:r>
          </a:p>
          <a:p>
            <a:pPr lvl="1" eaLnBrk="1" hangingPunct="1"/>
            <a:r>
              <a:rPr lang="en-US" altLang="en-US" sz="2400"/>
              <a:t>Pero el nacimiento de José no fue fruto de la planificación familiar ni la previsión humana (que es necesaria), sino de la fidelidad de Dios quien se acordó de su propósito y de sus escogidos.</a:t>
            </a:r>
          </a:p>
          <a:p>
            <a:pPr lvl="1" eaLnBrk="1" hangingPunct="1"/>
            <a:r>
              <a:rPr lang="en-US" altLang="en-US" sz="2400"/>
              <a:t>Esa es nuestra esperanza: que Dios se acuerda de nosotros según su propósito eterno.</a:t>
            </a:r>
            <a:endParaRPr lang="es-PR" altLang="en-US" sz="2400"/>
          </a:p>
        </p:txBody>
      </p:sp>
      <p:sp>
        <p:nvSpPr>
          <p:cNvPr id="2048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E8D734A-E347-4C6F-A64F-901C1B948FA8}" type="slidenum">
              <a:rPr lang="en-US" altLang="en-US"/>
              <a:pPr eaLnBrk="1" hangingPunct="1"/>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1600"/>
            <a:ext cx="9144000" cy="6633972"/>
          </a:xfrm>
          <a:prstGeom prst="rect">
            <a:avLst/>
          </a:prstGeom>
        </p:spPr>
      </p:pic>
      <p:sp>
        <p:nvSpPr>
          <p:cNvPr id="2" name="Rectangle 3"/>
          <p:cNvSpPr>
            <a:spLocks noGrp="1" noChangeArrowheads="1"/>
          </p:cNvSpPr>
          <p:nvPr>
            <p:ph type="ctrTitle"/>
          </p:nvPr>
        </p:nvSpPr>
        <p:spPr>
          <a:xfrm>
            <a:off x="598488" y="0"/>
            <a:ext cx="7959725" cy="1309688"/>
          </a:xfrm>
          <a:solidFill>
            <a:schemeClr val="tx1">
              <a:alpha val="49001"/>
            </a:schemeClr>
          </a:solidFill>
        </p:spPr>
        <p:txBody>
          <a:bodyPr/>
          <a:lstStyle/>
          <a:p>
            <a:pPr algn="ctr" eaLnBrk="1" hangingPunct="1">
              <a:defRPr/>
            </a:pPr>
            <a:r>
              <a:rPr lang="es-PR" sz="4000" dirty="0">
                <a:solidFill>
                  <a:schemeClr val="bg1"/>
                </a:solidFill>
                <a:effectLst>
                  <a:outerShdw blurRad="38100" dist="38100" dir="2700000" algn="tl">
                    <a:srgbClr val="1C1C1C"/>
                  </a:outerShdw>
                </a:effectLst>
              </a:rPr>
              <a:t>Unidad 5: </a:t>
            </a:r>
            <a:br>
              <a:rPr lang="es-PR" sz="4000" dirty="0">
                <a:solidFill>
                  <a:schemeClr val="bg1"/>
                </a:solidFill>
                <a:effectLst>
                  <a:outerShdw blurRad="38100" dist="38100" dir="2700000" algn="tl">
                    <a:srgbClr val="1C1C1C"/>
                  </a:outerShdw>
                </a:effectLst>
              </a:rPr>
            </a:br>
            <a:r>
              <a:rPr lang="es-PR" sz="4000" dirty="0">
                <a:solidFill>
                  <a:schemeClr val="bg1"/>
                </a:solidFill>
                <a:effectLst>
                  <a:outerShdw blurRad="38100" dist="38100" dir="2700000" algn="tl">
                    <a:srgbClr val="1C1C1C"/>
                  </a:outerShdw>
                </a:effectLst>
              </a:rPr>
              <a:t>Jacob crece y madura</a:t>
            </a:r>
          </a:p>
        </p:txBody>
      </p:sp>
      <p:sp>
        <p:nvSpPr>
          <p:cNvPr id="3076" name="Rectangle 4"/>
          <p:cNvSpPr>
            <a:spLocks noGrp="1" noChangeArrowheads="1"/>
          </p:cNvSpPr>
          <p:nvPr>
            <p:ph type="subTitle" idx="1"/>
          </p:nvPr>
        </p:nvSpPr>
        <p:spPr>
          <a:xfrm>
            <a:off x="792956" y="3944870"/>
            <a:ext cx="7570787" cy="2259080"/>
          </a:xfrm>
          <a:solidFill>
            <a:schemeClr val="tx1">
              <a:alpha val="49001"/>
            </a:schemeClr>
          </a:solidFill>
        </p:spPr>
        <p:txBody>
          <a:bodyPr>
            <a:spAutoFit/>
          </a:bodyPr>
          <a:lstStyle/>
          <a:p>
            <a:pPr eaLnBrk="1" hangingPunct="1">
              <a:defRPr/>
            </a:pPr>
            <a:r>
              <a:rPr lang="es-PR" dirty="0">
                <a:solidFill>
                  <a:schemeClr val="bg1"/>
                </a:solidFill>
                <a:effectLst>
                  <a:outerShdw blurRad="38100" dist="38100" dir="2700000" algn="tl">
                    <a:srgbClr val="1C1C1C"/>
                  </a:outerShdw>
                </a:effectLst>
              </a:rPr>
              <a:t>Estudio </a:t>
            </a:r>
            <a:r>
              <a:rPr lang="en-US" dirty="0">
                <a:solidFill>
                  <a:schemeClr val="bg1"/>
                </a:solidFill>
                <a:effectLst>
                  <a:outerShdw blurRad="38100" dist="38100" dir="2700000" algn="tl">
                    <a:srgbClr val="1C1C1C"/>
                  </a:outerShdw>
                </a:effectLst>
              </a:rPr>
              <a:t>18</a:t>
            </a:r>
            <a:r>
              <a:rPr lang="es-PR" dirty="0">
                <a:solidFill>
                  <a:schemeClr val="bg1"/>
                </a:solidFill>
                <a:effectLst>
                  <a:outerShdw blurRad="38100" dist="38100" dir="2700000" algn="tl">
                    <a:srgbClr val="1C1C1C"/>
                  </a:outerShdw>
                </a:effectLst>
              </a:rPr>
              <a:t>: </a:t>
            </a:r>
            <a:r>
              <a:rPr lang="en-US" dirty="0">
                <a:solidFill>
                  <a:schemeClr val="bg1"/>
                </a:solidFill>
                <a:effectLst>
                  <a:outerShdw blurRad="38100" dist="38100" dir="2700000" algn="tl">
                    <a:srgbClr val="1C1C1C"/>
                  </a:outerShdw>
                </a:effectLst>
              </a:rPr>
              <a:t>Jacob instado a volver a Canaán </a:t>
            </a:r>
            <a:endParaRPr lang="es-PR" dirty="0">
              <a:solidFill>
                <a:schemeClr val="bg1"/>
              </a:solidFill>
              <a:effectLst>
                <a:outerShdw blurRad="38100" dist="38100" dir="2700000" algn="tl">
                  <a:srgbClr val="1C1C1C"/>
                </a:outerShdw>
              </a:effectLst>
            </a:endParaRPr>
          </a:p>
          <a:p>
            <a:pPr eaLnBrk="1" hangingPunct="1">
              <a:defRPr/>
            </a:pPr>
            <a:r>
              <a:rPr lang="es-PR" dirty="0">
                <a:solidFill>
                  <a:schemeClr val="bg1"/>
                </a:solidFill>
                <a:effectLst>
                  <a:outerShdw blurRad="38100" dist="38100" dir="2700000" algn="tl">
                    <a:srgbClr val="1C1C1C"/>
                  </a:outerShdw>
                </a:effectLst>
              </a:rPr>
              <a:t>Génesis </a:t>
            </a:r>
            <a:r>
              <a:rPr lang="en-US" dirty="0">
                <a:solidFill>
                  <a:schemeClr val="bg1"/>
                </a:solidFill>
                <a:effectLst>
                  <a:outerShdw blurRad="38100" dist="38100" dir="2700000" algn="tl">
                    <a:srgbClr val="1C1C1C"/>
                  </a:outerShdw>
                </a:effectLst>
              </a:rPr>
              <a:t>31</a:t>
            </a:r>
            <a:endParaRPr lang="es-PR" dirty="0">
              <a:solidFill>
                <a:schemeClr val="bg1"/>
              </a:solidFill>
              <a:effectLst>
                <a:outerShdw blurRad="38100" dist="38100" dir="2700000" algn="tl">
                  <a:srgbClr val="1C1C1C"/>
                </a:outerShdw>
              </a:effectLst>
            </a:endParaRPr>
          </a:p>
          <a:p>
            <a:pPr eaLnBrk="1" hangingPunct="1">
              <a:defRPr/>
            </a:pPr>
            <a:r>
              <a:rPr lang="en-US" dirty="0">
                <a:solidFill>
                  <a:schemeClr val="bg1"/>
                </a:solidFill>
                <a:effectLst>
                  <a:outerShdw blurRad="38100" dist="38100" dir="2700000" algn="tl">
                    <a:srgbClr val="1C1C1C"/>
                  </a:outerShdw>
                </a:effectLst>
              </a:rPr>
              <a:t>2 </a:t>
            </a:r>
            <a:r>
              <a:rPr lang="es-PR" dirty="0">
                <a:solidFill>
                  <a:schemeClr val="bg1"/>
                </a:solidFill>
                <a:effectLst>
                  <a:outerShdw blurRad="38100" dist="38100" dir="2700000" algn="tl">
                    <a:srgbClr val="1C1C1C"/>
                  </a:outerShdw>
                </a:effectLst>
              </a:rPr>
              <a:t>de </a:t>
            </a:r>
            <a:r>
              <a:rPr lang="en-US" dirty="0">
                <a:solidFill>
                  <a:schemeClr val="bg1"/>
                </a:solidFill>
                <a:effectLst>
                  <a:outerShdw blurRad="38100" dist="38100" dir="2700000" algn="tl">
                    <a:srgbClr val="1C1C1C"/>
                  </a:outerShdw>
                </a:effectLst>
              </a:rPr>
              <a:t>Mayo</a:t>
            </a:r>
            <a:r>
              <a:rPr lang="es-PR" dirty="0">
                <a:solidFill>
                  <a:schemeClr val="bg1"/>
                </a:solidFill>
                <a:effectLst>
                  <a:outerShdw blurRad="38100" dist="38100" dir="2700000" algn="tl">
                    <a:srgbClr val="1C1C1C"/>
                  </a:outerShdw>
                </a:effectLst>
              </a:rPr>
              <a:t> de </a:t>
            </a:r>
            <a:r>
              <a:rPr lang="en-US" dirty="0">
                <a:solidFill>
                  <a:schemeClr val="bg1"/>
                </a:solidFill>
                <a:effectLst>
                  <a:outerShdw blurRad="38100" dist="38100" dir="2700000" algn="tl">
                    <a:srgbClr val="1C1C1C"/>
                  </a:outerShdw>
                </a:effectLst>
              </a:rPr>
              <a:t>2016</a:t>
            </a:r>
            <a:endParaRPr lang="es-PR" dirty="0">
              <a:solidFill>
                <a:schemeClr val="bg1"/>
              </a:solidFill>
              <a:effectLst>
                <a:outerShdw blurRad="38100" dist="38100" dir="2700000" algn="tl">
                  <a:srgbClr val="1C1C1C"/>
                </a:outerShdw>
              </a:effectLst>
            </a:endParaRPr>
          </a:p>
        </p:txBody>
      </p:sp>
      <p:sp>
        <p:nvSpPr>
          <p:cNvPr id="3077" name="Text Box 5"/>
          <p:cNvSpPr txBox="1">
            <a:spLocks noChangeArrowheads="1"/>
          </p:cNvSpPr>
          <p:nvPr/>
        </p:nvSpPr>
        <p:spPr bwMode="auto">
          <a:xfrm>
            <a:off x="0" y="6210300"/>
            <a:ext cx="2895600" cy="641350"/>
          </a:xfrm>
          <a:prstGeom prst="rect">
            <a:avLst/>
          </a:prstGeom>
          <a:solidFill>
            <a:schemeClr val="tx1">
              <a:alpha val="75000"/>
            </a:schemeClr>
          </a:solidFill>
          <a:ln w="9525">
            <a:noFill/>
            <a:miter lim="800000"/>
            <a:headEnd/>
            <a:tailEnd/>
          </a:ln>
          <a:effectLst/>
        </p:spPr>
        <p:txBody>
          <a:bodyPr>
            <a:spAutoFit/>
          </a:bodyPr>
          <a:lstStyle/>
          <a:p>
            <a:pPr algn="ctr">
              <a:spcBef>
                <a:spcPct val="50000"/>
              </a:spcBef>
              <a:defRPr/>
            </a:pPr>
            <a:r>
              <a:rPr lang="es-PR">
                <a:solidFill>
                  <a:schemeClr val="bg1"/>
                </a:solidFill>
                <a:effectLst>
                  <a:outerShdw blurRad="38100" dist="38100" dir="2700000" algn="tl">
                    <a:srgbClr val="1C1C1C"/>
                  </a:outerShdw>
                </a:effectLst>
                <a:latin typeface="Arial" charset="0"/>
                <a:cs typeface="Arial" charset="0"/>
              </a:rPr>
              <a:t>Iglesia Bíblica Bautista de Aguadilla</a:t>
            </a:r>
          </a:p>
        </p:txBody>
      </p:sp>
      <p:pic>
        <p:nvPicPr>
          <p:cNvPr id="3078" name="Picture 6" descr="jesus_fish_lg_cl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1200" y="6515100"/>
            <a:ext cx="6858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5791200" y="6491288"/>
            <a:ext cx="3352800" cy="366712"/>
          </a:xfrm>
          <a:prstGeom prst="rect">
            <a:avLst/>
          </a:prstGeom>
          <a:solidFill>
            <a:schemeClr val="tx1">
              <a:alpha val="75000"/>
            </a:schemeClr>
          </a:solidFill>
          <a:ln w="9525">
            <a:noFill/>
            <a:miter lim="800000"/>
            <a:headEnd/>
            <a:tailEnd/>
          </a:ln>
          <a:effectLst/>
        </p:spPr>
        <p:txBody>
          <a:bodyPr>
            <a:spAutoFit/>
          </a:bodyPr>
          <a:lstStyle/>
          <a:p>
            <a:pPr>
              <a:spcBef>
                <a:spcPct val="50000"/>
              </a:spcBef>
              <a:defRPr/>
            </a:pPr>
            <a:r>
              <a:rPr lang="es-PR" i="1">
                <a:solidFill>
                  <a:schemeClr val="bg1"/>
                </a:solidFill>
                <a:effectLst>
                  <a:outerShdw blurRad="38100" dist="38100" dir="2700000" algn="tl">
                    <a:srgbClr val="1C1C1C"/>
                  </a:outerShdw>
                </a:effectLst>
                <a:latin typeface="Arial" charset="0"/>
                <a:cs typeface="Arial" charset="0"/>
              </a:rPr>
              <a:t>La Biblia Libro por Libro, CBP</a:t>
            </a:r>
            <a:r>
              <a:rPr lang="en-US" i="1" baseline="30000">
                <a:solidFill>
                  <a:schemeClr val="bg1"/>
                </a:solidFill>
                <a:effectLst>
                  <a:outerShdw blurRad="38100" dist="38100" dir="2700000" algn="tl">
                    <a:srgbClr val="1C1C1C"/>
                  </a:outerShdw>
                </a:effectLst>
                <a:latin typeface="Arial" charset="0"/>
                <a:cs typeface="Arial" charset="0"/>
              </a:rPr>
              <a:t>®</a:t>
            </a:r>
            <a:endParaRPr lang="en-US">
              <a:solidFill>
                <a:schemeClr val="bg1"/>
              </a:solidFill>
              <a:effectLst>
                <a:outerShdw blurRad="38100" dist="38100" dir="2700000" algn="tl">
                  <a:srgbClr val="1C1C1C"/>
                </a:outerShdw>
              </a:effectLst>
              <a:latin typeface="Arial" charset="0"/>
              <a:cs typeface="Arial" charset="0"/>
            </a:endParaRPr>
          </a:p>
        </p:txBody>
      </p:sp>
    </p:spTree>
    <p:extLst>
      <p:ext uri="{BB962C8B-B14F-4D97-AF65-F5344CB8AC3E}">
        <p14:creationId xmlns:p14="http://schemas.microsoft.com/office/powerpoint/2010/main" val="1501723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en-US"/>
              <a:t>Bibliografía</a:t>
            </a:r>
          </a:p>
        </p:txBody>
      </p:sp>
      <p:sp>
        <p:nvSpPr>
          <p:cNvPr id="3" name="Content Placeholder 2"/>
          <p:cNvSpPr>
            <a:spLocks noGrp="1"/>
          </p:cNvSpPr>
          <p:nvPr>
            <p:ph idx="1"/>
          </p:nvPr>
        </p:nvSpPr>
        <p:spPr>
          <a:xfrm>
            <a:off x="232142" y="2017713"/>
            <a:ext cx="8722946" cy="4114800"/>
          </a:xfrm>
        </p:spPr>
        <p:txBody>
          <a:bodyPr/>
          <a:lstStyle/>
          <a:p>
            <a:r>
              <a:rPr lang="es-ES_tradnl" sz="2400" dirty="0"/>
              <a:t> </a:t>
            </a:r>
            <a:r>
              <a:rPr lang="es-ES_tradnl" sz="2400" dirty="0" err="1"/>
              <a:t>MacDonald</a:t>
            </a:r>
            <a:r>
              <a:rPr lang="es-ES_tradnl" sz="2400" dirty="0"/>
              <a:t>, William. </a:t>
            </a:r>
            <a:r>
              <a:rPr lang="es-ES_tradnl" sz="2400" i="1" dirty="0"/>
              <a:t>Comentario Bíblico de William </a:t>
            </a:r>
            <a:r>
              <a:rPr lang="es-ES_tradnl" sz="2400" i="1" dirty="0" err="1"/>
              <a:t>MacDonald</a:t>
            </a:r>
            <a:r>
              <a:rPr lang="es-ES_tradnl" sz="2400" i="1" dirty="0"/>
              <a:t>: Antiguo Testamento y Nuevo Testamento</a:t>
            </a:r>
            <a:r>
              <a:rPr lang="es-ES_tradnl" sz="2400" dirty="0"/>
              <a:t>. </a:t>
            </a:r>
            <a:r>
              <a:rPr lang="es-ES_tradnl" sz="2400" dirty="0" err="1"/>
              <a:t>Viladecavalls</a:t>
            </a:r>
            <a:r>
              <a:rPr lang="es-ES_tradnl" sz="2400" dirty="0"/>
              <a:t> (Barcelona), España: Editorial CLIE, 2004. </a:t>
            </a:r>
            <a:r>
              <a:rPr lang="es-ES_tradnl" sz="2400" dirty="0" err="1"/>
              <a:t>Print</a:t>
            </a:r>
            <a:r>
              <a:rPr lang="es-ES_tradnl" sz="2400" dirty="0" smtClean="0"/>
              <a:t>.</a:t>
            </a:r>
          </a:p>
          <a:p>
            <a:r>
              <a:rPr lang="es-ES_tradnl" sz="2400" dirty="0"/>
              <a:t>Carro, Daniel et al. </a:t>
            </a:r>
            <a:r>
              <a:rPr lang="es-ES_tradnl" sz="2400" i="1" dirty="0"/>
              <a:t>Comentario </a:t>
            </a:r>
            <a:r>
              <a:rPr lang="es-ES_tradnl" sz="2400" i="1" dirty="0" err="1"/>
              <a:t>bı́blico</a:t>
            </a:r>
            <a:r>
              <a:rPr lang="es-ES_tradnl" sz="2400" i="1" dirty="0"/>
              <a:t> mundo hispano </a:t>
            </a:r>
            <a:r>
              <a:rPr lang="es-ES_tradnl" sz="2400" i="1" dirty="0" err="1"/>
              <a:t>Genesis</a:t>
            </a:r>
            <a:r>
              <a:rPr lang="es-ES_tradnl" sz="2400" dirty="0"/>
              <a:t>. 1. ed. El Paso, TX: Editorial Mundo Hispano, 1993–. </a:t>
            </a:r>
            <a:r>
              <a:rPr lang="es-ES_tradnl" sz="2400" dirty="0" err="1"/>
              <a:t>Print</a:t>
            </a:r>
            <a:r>
              <a:rPr lang="es-ES_tradnl" sz="2400" dirty="0" smtClean="0"/>
              <a:t>.</a:t>
            </a:r>
          </a:p>
          <a:p>
            <a:pPr marL="342900" lvl="1" indent="-342900">
              <a:buClr>
                <a:schemeClr val="folHlink"/>
              </a:buClr>
              <a:buSzPct val="60000"/>
            </a:pPr>
            <a:r>
              <a:rPr lang="es-ES_tradnl" sz="2400" dirty="0"/>
              <a:t> </a:t>
            </a:r>
            <a:r>
              <a:rPr lang="es-ES_tradnl" sz="2400" dirty="0" err="1"/>
              <a:t>Wiersbe</a:t>
            </a:r>
            <a:r>
              <a:rPr lang="es-ES_tradnl" sz="2400" dirty="0"/>
              <a:t>, Warren W. Bosquejos expositivos de la Biblia: Antiguo y Nuevo Testamento. </a:t>
            </a:r>
            <a:r>
              <a:rPr lang="es-ES_tradnl" sz="2400" dirty="0" err="1"/>
              <a:t>electronic</a:t>
            </a:r>
            <a:r>
              <a:rPr lang="es-ES_tradnl" sz="2400" dirty="0"/>
              <a:t> ed. Nashville: Editorial Caribe, 1995. </a:t>
            </a:r>
            <a:r>
              <a:rPr lang="es-ES_tradnl" sz="2400" dirty="0" err="1"/>
              <a:t>Print</a:t>
            </a:r>
            <a:r>
              <a:rPr lang="es-ES_tradnl" sz="2400" dirty="0" smtClean="0"/>
              <a:t>.</a:t>
            </a:r>
          </a:p>
          <a:p>
            <a:r>
              <a:rPr lang="es-ES_tradnl" sz="2400" dirty="0"/>
              <a:t>Douglas, J.D. </a:t>
            </a:r>
            <a:r>
              <a:rPr lang="es-ES_tradnl" sz="2400" i="1" dirty="0"/>
              <a:t>Nuevo diccionario </a:t>
            </a:r>
            <a:r>
              <a:rPr lang="es-ES_tradnl" sz="2400" i="1" dirty="0" err="1"/>
              <a:t>Biblico</a:t>
            </a:r>
            <a:r>
              <a:rPr lang="es-ES_tradnl" sz="2400" i="1" dirty="0"/>
              <a:t>: Primera </a:t>
            </a:r>
            <a:r>
              <a:rPr lang="es-ES_tradnl" sz="2400" i="1" dirty="0" err="1"/>
              <a:t>Edicion</a:t>
            </a:r>
            <a:r>
              <a:rPr lang="es-ES_tradnl" sz="2400" i="1" dirty="0"/>
              <a:t> 1991 : n. </a:t>
            </a:r>
            <a:r>
              <a:rPr lang="es-ES_tradnl" sz="2400" i="1" dirty="0" err="1"/>
              <a:t>pag</a:t>
            </a:r>
            <a:r>
              <a:rPr lang="es-ES_tradnl" sz="2400" i="1" dirty="0"/>
              <a:t>. </a:t>
            </a:r>
            <a:r>
              <a:rPr lang="es-ES_tradnl" sz="2400" i="1" dirty="0" err="1"/>
              <a:t>Print</a:t>
            </a:r>
            <a:r>
              <a:rPr lang="es-ES_tradnl" sz="2400" i="1" dirty="0"/>
              <a:t>.</a:t>
            </a:r>
            <a:endParaRPr lang="es-ES_tradnl" sz="2400" dirty="0" smtClean="0"/>
          </a:p>
          <a:p>
            <a:endParaRPr lang="en-US" sz="2400" dirty="0"/>
          </a:p>
        </p:txBody>
      </p:sp>
      <p:sp>
        <p:nvSpPr>
          <p:cNvPr id="2253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FC7874A-8129-4069-B8FC-254C54BCA1F9}" type="slidenum">
              <a:rPr lang="en-US" altLang="en-US"/>
              <a:pPr eaLnBrk="1" hangingPunct="1"/>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IBB">
            <a:hlinkClick r:id="rId3"/>
          </p:cNvPr>
          <p:cNvPicPr>
            <a:picLocks noChangeAspect="1" noChangeArrowheads="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685800" y="0"/>
            <a:ext cx="7924800" cy="683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770" decel="100000"/>
                                        <p:tgtEl>
                                          <p:spTgt spid="55298"/>
                                        </p:tgtEl>
                                      </p:cBhvr>
                                    </p:animEffect>
                                    <p:animScale>
                                      <p:cBhvr>
                                        <p:cTn id="8" dur="770" decel="100000"/>
                                        <p:tgtEl>
                                          <p:spTgt spid="55298"/>
                                        </p:tgtEl>
                                      </p:cBhvr>
                                      <p:from x="10000" y="10000"/>
                                      <p:to x="200000" y="450000"/>
                                    </p:animScale>
                                    <p:animScale>
                                      <p:cBhvr>
                                        <p:cTn id="9" dur="1230" accel="100000" fill="hold">
                                          <p:stCondLst>
                                            <p:cond delay="770"/>
                                          </p:stCondLst>
                                        </p:cTn>
                                        <p:tgtEl>
                                          <p:spTgt spid="55298"/>
                                        </p:tgtEl>
                                      </p:cBhvr>
                                      <p:from x="200000" y="450000"/>
                                      <p:to x="100000" y="100000"/>
                                    </p:animScale>
                                    <p:set>
                                      <p:cBhvr>
                                        <p:cTn id="10" dur="770" fill="hold"/>
                                        <p:tgtEl>
                                          <p:spTgt spid="55298"/>
                                        </p:tgtEl>
                                        <p:attrNameLst>
                                          <p:attrName>ppt_x</p:attrName>
                                        </p:attrNameLst>
                                      </p:cBhvr>
                                      <p:to>
                                        <p:strVal val="(0.5)"/>
                                      </p:to>
                                    </p:set>
                                    <p:anim from="(0.5)" to="(#ppt_x)" calcmode="lin" valueType="num">
                                      <p:cBhvr>
                                        <p:cTn id="11" dur="1230" accel="100000" fill="hold">
                                          <p:stCondLst>
                                            <p:cond delay="770"/>
                                          </p:stCondLst>
                                        </p:cTn>
                                        <p:tgtEl>
                                          <p:spTgt spid="55298"/>
                                        </p:tgtEl>
                                        <p:attrNameLst>
                                          <p:attrName>ppt_x</p:attrName>
                                        </p:attrNameLst>
                                      </p:cBhvr>
                                    </p:anim>
                                    <p:set>
                                      <p:cBhvr>
                                        <p:cTn id="12" dur="770" fill="hold"/>
                                        <p:tgtEl>
                                          <p:spTgt spid="55298"/>
                                        </p:tgtEl>
                                        <p:attrNameLst>
                                          <p:attrName>ppt_y</p:attrName>
                                        </p:attrNameLst>
                                      </p:cBhvr>
                                      <p:to>
                                        <p:strVal val="(#ppt_y+0.4)"/>
                                      </p:to>
                                    </p:set>
                                    <p:anim from="(#ppt_y+0.4)" to="(#ppt_y)" calcmode="lin" valueType="num">
                                      <p:cBhvr>
                                        <p:cTn id="13" dur="1230" accel="100000" fill="hold">
                                          <p:stCondLst>
                                            <p:cond delay="770"/>
                                          </p:stCondLst>
                                        </p:cTn>
                                        <p:tgtEl>
                                          <p:spTgt spid="5529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Versiculo clave </a:t>
            </a:r>
            <a:endParaRPr lang="es-PR" dirty="0"/>
          </a:p>
        </p:txBody>
      </p:sp>
      <p:sp>
        <p:nvSpPr>
          <p:cNvPr id="4" name="Slide Number Placeholder 3"/>
          <p:cNvSpPr>
            <a:spLocks noGrp="1"/>
          </p:cNvSpPr>
          <p:nvPr>
            <p:ph type="sldNum" sz="quarter" idx="10"/>
          </p:nvPr>
        </p:nvSpPr>
        <p:spPr/>
        <p:txBody>
          <a:bodyPr/>
          <a:lstStyle/>
          <a:p>
            <a:fld id="{4C256E86-ABFD-4B18-AF7C-B23CDCBBEF2B}" type="slidenum">
              <a:rPr lang="en-US" altLang="en-US" smtClean="0"/>
              <a:pPr/>
              <a:t>3</a:t>
            </a:fld>
            <a:endParaRPr lang="en-US" altLang="en-US"/>
          </a:p>
        </p:txBody>
      </p:sp>
      <p:sp>
        <p:nvSpPr>
          <p:cNvPr id="6" name="Rectangle 5"/>
          <p:cNvSpPr/>
          <p:nvPr/>
        </p:nvSpPr>
        <p:spPr>
          <a:xfrm>
            <a:off x="163865" y="2148035"/>
            <a:ext cx="8848702" cy="966418"/>
          </a:xfrm>
          <a:prstGeom prst="rect">
            <a:avLst/>
          </a:prstGeom>
        </p:spPr>
        <p:txBody>
          <a:bodyPr wrap="square">
            <a:spAutoFit/>
          </a:bodyPr>
          <a:lstStyle/>
          <a:p>
            <a:pPr>
              <a:lnSpc>
                <a:spcPct val="120000"/>
              </a:lnSpc>
            </a:pPr>
            <a:r>
              <a:rPr lang="en-US" sz="2400" dirty="0"/>
              <a:t>“</a:t>
            </a:r>
            <a:r>
              <a:rPr lang="es-ES_tradnl" sz="2400" i="1" dirty="0"/>
              <a:t>Así sirvió Jacob por Raquel siete años; y le parecieron como pocos días, porque la amaba.” (</a:t>
            </a:r>
            <a:r>
              <a:rPr lang="hu-HU" sz="2400" i="1" dirty="0"/>
              <a:t>Génesis 29.20, RVR60)</a:t>
            </a:r>
          </a:p>
        </p:txBody>
      </p:sp>
    </p:spTree>
    <p:extLst>
      <p:ext uri="{BB962C8B-B14F-4D97-AF65-F5344CB8AC3E}">
        <p14:creationId xmlns:p14="http://schemas.microsoft.com/office/powerpoint/2010/main" val="411657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s-PR" altLang="en-US"/>
              <a:t>Verdad Central</a:t>
            </a:r>
          </a:p>
        </p:txBody>
      </p:sp>
      <p:sp>
        <p:nvSpPr>
          <p:cNvPr id="10243" name="Rectangle 3"/>
          <p:cNvSpPr>
            <a:spLocks noGrp="1" noChangeArrowheads="1"/>
          </p:cNvSpPr>
          <p:nvPr>
            <p:ph type="body" sz="half" idx="1"/>
          </p:nvPr>
        </p:nvSpPr>
        <p:spPr>
          <a:xfrm>
            <a:off x="381000" y="1981200"/>
            <a:ext cx="8077200" cy="4114800"/>
          </a:xfrm>
        </p:spPr>
        <p:txBody>
          <a:bodyPr/>
          <a:lstStyle/>
          <a:p>
            <a:pPr eaLnBrk="1" hangingPunct="1">
              <a:defRPr/>
            </a:pPr>
            <a:r>
              <a:rPr lang="es-PR" sz="3600" dirty="0">
                <a:effectLst>
                  <a:outerShdw blurRad="38100" dist="38100" dir="2700000" algn="tl">
                    <a:srgbClr val="C0C0C0"/>
                  </a:outerShdw>
                </a:effectLst>
              </a:rPr>
              <a:t>La manera como Dios guió a Jacob muestra que Él dirige los eventos y las circunstancias en la vida de las personas para cumplir su voluntad</a:t>
            </a:r>
            <a:r>
              <a:rPr lang="es-PR" sz="3600" dirty="0" smtClean="0">
                <a:effectLst>
                  <a:outerShdw blurRad="38100" dist="38100" dir="2700000" algn="tl">
                    <a:srgbClr val="C0C0C0"/>
                  </a:outerShdw>
                </a:effectLst>
              </a:rPr>
              <a:t>.</a:t>
            </a:r>
            <a:endParaRPr lang="es-PR" sz="3600" dirty="0">
              <a:effectLst>
                <a:outerShdw blurRad="38100" dist="38100" dir="2700000" algn="tl">
                  <a:srgbClr val="C0C0C0"/>
                </a:outerShdw>
              </a:effectLst>
            </a:endParaRPr>
          </a:p>
        </p:txBody>
      </p:sp>
      <p:sp>
        <p:nvSpPr>
          <p:cNvPr id="6146"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D5EEC55-C157-4A2D-A496-BEEF8951FF60}" type="slidenum">
              <a:rPr lang="en-US" altLang="en-US"/>
              <a:pPr eaLnBrk="1" hangingPunct="1"/>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0" y="6096000"/>
            <a:ext cx="5326063" cy="584775"/>
          </a:xfrm>
          <a:solidFill>
            <a:srgbClr val="C00000">
              <a:alpha val="54000"/>
            </a:srgbClr>
          </a:solid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spAutoFit/>
          </a:bodyPr>
          <a:lstStyle/>
          <a:p>
            <a:pPr marL="609600" indent="-609600" algn="ctr" eaLnBrk="1" hangingPunct="1">
              <a:buSzPct val="105000"/>
              <a:buFont typeface="Wingdings" pitchFamily="2" charset="2"/>
              <a:buNone/>
              <a:defRPr/>
            </a:pPr>
            <a:r>
              <a:rPr lang="es-PR" sz="3200" kern="1200" dirty="0">
                <a:solidFill>
                  <a:schemeClr val="bg1"/>
                </a:solidFill>
                <a:effectLst>
                  <a:outerShdw blurRad="38100" dist="38100" dir="2700000" algn="tl">
                    <a:srgbClr val="1C1C1C"/>
                  </a:outerShdw>
                </a:effectLst>
                <a:ea typeface="+mn-ea"/>
              </a:rPr>
              <a:t>Meta de Aprendizaje</a:t>
            </a:r>
          </a:p>
        </p:txBody>
      </p:sp>
      <p:sp>
        <p:nvSpPr>
          <p:cNvPr id="7171"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99A314F-7E20-4BC4-BBCA-B06CD9775BB4}" type="slidenum">
              <a:rPr lang="en-US" altLang="en-US"/>
              <a:pPr eaLnBrk="1" hangingPunct="1"/>
              <a:t>5</a:t>
            </a:fld>
            <a:endParaRPr lang="en-US" altLang="en-US"/>
          </a:p>
        </p:txBody>
      </p:sp>
      <p:sp>
        <p:nvSpPr>
          <p:cNvPr id="7" name="TextBox 6"/>
          <p:cNvSpPr txBox="1"/>
          <p:nvPr/>
        </p:nvSpPr>
        <p:spPr>
          <a:xfrm>
            <a:off x="4234127" y="0"/>
            <a:ext cx="4909873" cy="3416320"/>
          </a:xfrm>
          <a:prstGeom prst="rect">
            <a:avLst/>
          </a:prstGeom>
          <a:solidFill>
            <a:srgbClr val="C00000">
              <a:alpha val="54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609600" indent="-609600">
              <a:buSzPct val="105000"/>
              <a:buFont typeface="Wingdings" pitchFamily="2" charset="2"/>
              <a:buNone/>
              <a:defRPr/>
            </a:pPr>
            <a:r>
              <a:rPr lang="es-PR" sz="2400" dirty="0">
                <a:solidFill>
                  <a:schemeClr val="bg1"/>
                </a:solidFill>
                <a:effectLst>
                  <a:outerShdw blurRad="38100" dist="38100" dir="2700000" algn="tl">
                    <a:srgbClr val="1C1C1C"/>
                  </a:outerShdw>
                </a:effectLst>
                <a:cs typeface="Arial" charset="0"/>
              </a:rPr>
              <a:t>Que el alumno demuestre su conocimiento de:</a:t>
            </a:r>
          </a:p>
          <a:p>
            <a:pPr marL="609600" indent="-609600">
              <a:buSzPct val="105000"/>
              <a:buFont typeface="Wingdings" pitchFamily="2" charset="2"/>
              <a:buAutoNum type="arabicParenR"/>
              <a:defRPr/>
            </a:pPr>
            <a:r>
              <a:rPr lang="es-PR" sz="2400" dirty="0">
                <a:solidFill>
                  <a:schemeClr val="bg1"/>
                </a:solidFill>
                <a:effectLst>
                  <a:outerShdw blurRad="38100" dist="38100" dir="2700000" algn="tl">
                    <a:srgbClr val="1C1C1C"/>
                  </a:outerShdw>
                </a:effectLst>
                <a:cs typeface="Arial" charset="0"/>
              </a:rPr>
              <a:t>La manera como Dios guió los eventos y circunstancias en la vida de Jacob, y</a:t>
            </a:r>
          </a:p>
          <a:p>
            <a:pPr marL="609600" indent="-609600">
              <a:buSzPct val="105000"/>
              <a:buFont typeface="Wingdings" pitchFamily="2" charset="2"/>
              <a:buAutoNum type="arabicParenR"/>
              <a:defRPr/>
            </a:pPr>
            <a:r>
              <a:rPr lang="es-PR" sz="2400" dirty="0">
                <a:solidFill>
                  <a:schemeClr val="bg1"/>
                </a:solidFill>
                <a:effectLst>
                  <a:outerShdw blurRad="38100" dist="38100" dir="2700000" algn="tl">
                    <a:srgbClr val="1C1C1C"/>
                  </a:outerShdw>
                </a:effectLst>
                <a:cs typeface="Arial" charset="0"/>
              </a:rPr>
              <a:t>Su actitud hacia la confianza en Dios conociendo que Él dirige nuestras vidas según su voluntad.</a:t>
            </a:r>
            <a:endParaRPr lang="es-PR" sz="2400" dirty="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s-PR" altLang="en-US"/>
              <a:t>Bosquejo</a:t>
            </a:r>
          </a:p>
        </p:txBody>
      </p:sp>
      <p:sp>
        <p:nvSpPr>
          <p:cNvPr id="20483" name="Rectangle 3"/>
          <p:cNvSpPr>
            <a:spLocks noGrp="1" noChangeArrowheads="1"/>
          </p:cNvSpPr>
          <p:nvPr>
            <p:ph idx="1"/>
          </p:nvPr>
        </p:nvSpPr>
        <p:spPr/>
        <p:txBody>
          <a:bodyPr/>
          <a:lstStyle/>
          <a:p>
            <a:pPr marL="609600" indent="-609600" eaLnBrk="1" hangingPunct="1">
              <a:buSzPct val="85000"/>
              <a:buFont typeface="Wingdings" panose="05000000000000000000" pitchFamily="2" charset="2"/>
              <a:buNone/>
            </a:pPr>
            <a:r>
              <a:rPr lang="es-PR" altLang="en-US"/>
              <a:t>1. Encuentro de Jacob con Raquel</a:t>
            </a:r>
          </a:p>
          <a:p>
            <a:pPr marL="609600" indent="-609600" eaLnBrk="1" hangingPunct="1">
              <a:buSzPct val="85000"/>
              <a:buFont typeface="Wingdings" panose="05000000000000000000" pitchFamily="2" charset="2"/>
              <a:buNone/>
            </a:pPr>
            <a:r>
              <a:rPr lang="es-PR" altLang="en-US"/>
              <a:t>	(</a:t>
            </a:r>
            <a:r>
              <a:rPr lang="es-PR" altLang="en-US">
                <a:solidFill>
                  <a:schemeClr val="hlink"/>
                </a:solidFill>
              </a:rPr>
              <a:t>Génesis 29.10-12</a:t>
            </a:r>
            <a:r>
              <a:rPr lang="es-PR" altLang="en-US"/>
              <a:t>)</a:t>
            </a:r>
          </a:p>
          <a:p>
            <a:pPr marL="609600" indent="-609600" eaLnBrk="1" hangingPunct="1">
              <a:buSzPct val="85000"/>
              <a:buFont typeface="Wingdings" panose="05000000000000000000" pitchFamily="2" charset="2"/>
              <a:buNone/>
            </a:pPr>
            <a:r>
              <a:rPr lang="es-PR" altLang="en-US"/>
              <a:t>2. Jacob se casa con Lea y con Raquel</a:t>
            </a:r>
          </a:p>
          <a:p>
            <a:pPr marL="609600" indent="-609600" eaLnBrk="1" hangingPunct="1">
              <a:buSzPct val="85000"/>
              <a:buFont typeface="Wingdings" panose="05000000000000000000" pitchFamily="2" charset="2"/>
              <a:buNone/>
            </a:pPr>
            <a:r>
              <a:rPr lang="es-PR" altLang="en-US"/>
              <a:t>	(</a:t>
            </a:r>
            <a:r>
              <a:rPr lang="es-PR" altLang="en-US">
                <a:solidFill>
                  <a:schemeClr val="hlink"/>
                </a:solidFill>
              </a:rPr>
              <a:t>Génesis 29.18-28</a:t>
            </a:r>
            <a:r>
              <a:rPr lang="es-PR" altLang="en-US"/>
              <a:t>)</a:t>
            </a:r>
          </a:p>
          <a:p>
            <a:pPr marL="609600" indent="-609600" eaLnBrk="1" hangingPunct="1">
              <a:buSzPct val="85000"/>
              <a:buFont typeface="Wingdings" panose="05000000000000000000" pitchFamily="2" charset="2"/>
              <a:buNone/>
            </a:pPr>
            <a:r>
              <a:rPr lang="es-PR" altLang="en-US"/>
              <a:t>3. Rivalidad entre Lea y Raquel</a:t>
            </a:r>
          </a:p>
          <a:p>
            <a:pPr marL="609600" indent="-609600" eaLnBrk="1" hangingPunct="1">
              <a:buSzPct val="85000"/>
              <a:buFont typeface="Wingdings" panose="05000000000000000000" pitchFamily="2" charset="2"/>
              <a:buNone/>
            </a:pPr>
            <a:r>
              <a:rPr lang="es-PR" altLang="en-US"/>
              <a:t>	(</a:t>
            </a:r>
            <a:r>
              <a:rPr lang="es-PR" altLang="en-US">
                <a:solidFill>
                  <a:schemeClr val="hlink"/>
                </a:solidFill>
              </a:rPr>
              <a:t>Génesis 30.22-24</a:t>
            </a:r>
            <a:r>
              <a:rPr lang="es-PR" altLang="en-US"/>
              <a:t>)</a:t>
            </a:r>
          </a:p>
        </p:txBody>
      </p:sp>
      <p:sp>
        <p:nvSpPr>
          <p:cNvPr id="819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867F1D0-8EF1-4812-9815-EB6ACB2241FC}" type="slidenum">
              <a:rPr lang="en-US" altLang="en-US"/>
              <a:pPr eaLnBrk="1" hangingPunct="1"/>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256E86-ABFD-4B18-AF7C-B23CDCBBEF2B}" type="slidenum">
              <a:rPr lang="en-US" altLang="en-US" smtClean="0"/>
              <a:pPr/>
              <a:t>7</a:t>
            </a:fld>
            <a:endParaRPr lang="en-US" altLang="en-US"/>
          </a:p>
        </p:txBody>
      </p:sp>
      <p:pic>
        <p:nvPicPr>
          <p:cNvPr id="8" name="Picture 7"/>
          <p:cNvPicPr>
            <a:picLocks noChangeAspect="1"/>
          </p:cNvPicPr>
          <p:nvPr/>
        </p:nvPicPr>
        <p:blipFill>
          <a:blip r:embed="rId2"/>
          <a:stretch>
            <a:fillRect/>
          </a:stretch>
        </p:blipFill>
        <p:spPr>
          <a:xfrm>
            <a:off x="1231900" y="241300"/>
            <a:ext cx="6680200" cy="6375400"/>
          </a:xfrm>
          <a:prstGeom prst="rect">
            <a:avLst/>
          </a:prstGeom>
        </p:spPr>
      </p:pic>
    </p:spTree>
    <p:extLst>
      <p:ext uri="{BB962C8B-B14F-4D97-AF65-F5344CB8AC3E}">
        <p14:creationId xmlns:p14="http://schemas.microsoft.com/office/powerpoint/2010/main" val="443630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s-PR" altLang="en-US"/>
              <a:t>Estudio del Contexto</a:t>
            </a:r>
          </a:p>
        </p:txBody>
      </p:sp>
      <p:sp>
        <p:nvSpPr>
          <p:cNvPr id="162819" name="Rectangle 3"/>
          <p:cNvSpPr>
            <a:spLocks noGrp="1" noChangeArrowheads="1"/>
          </p:cNvSpPr>
          <p:nvPr>
            <p:ph sz="half" idx="1"/>
          </p:nvPr>
        </p:nvSpPr>
        <p:spPr>
          <a:xfrm>
            <a:off x="136554" y="2017713"/>
            <a:ext cx="4856134" cy="4114800"/>
          </a:xfrm>
        </p:spPr>
        <p:txBody>
          <a:bodyPr/>
          <a:lstStyle/>
          <a:p>
            <a:pPr eaLnBrk="1" hangingPunct="1"/>
            <a:r>
              <a:rPr lang="es-PR" altLang="en-US" sz="2400" dirty="0"/>
              <a:t>Jacob llega a la tierra de </a:t>
            </a:r>
            <a:r>
              <a:rPr lang="es-PR" altLang="en-US" sz="2400" dirty="0" smtClean="0"/>
              <a:t>Harán.</a:t>
            </a:r>
          </a:p>
          <a:p>
            <a:pPr eaLnBrk="1" hangingPunct="1"/>
            <a:r>
              <a:rPr lang="es-PR" altLang="en-US" sz="2400" dirty="0" smtClean="0"/>
              <a:t>Jacob tenia mas de 40 años cuando salio de Beerseba hacia Harán.</a:t>
            </a:r>
          </a:p>
          <a:p>
            <a:r>
              <a:rPr lang="es-ES_tradnl" sz="2400" dirty="0"/>
              <a:t>Se quedaría con su tío </a:t>
            </a:r>
            <a:r>
              <a:rPr lang="es-ES_tradnl" sz="2400" dirty="0" err="1"/>
              <a:t>Labán</a:t>
            </a:r>
            <a:r>
              <a:rPr lang="es-ES_tradnl" sz="2400" dirty="0"/>
              <a:t> veinte años, treinta y tres más de nuevo en Canaán, y los últimos diecisiete años de su vida en </a:t>
            </a:r>
            <a:r>
              <a:rPr lang="es-ES_tradnl" sz="2400" dirty="0" smtClean="0"/>
              <a:t>Egipto</a:t>
            </a:r>
            <a:r>
              <a:rPr lang="es-PR" sz="2400" dirty="0"/>
              <a:t>.</a:t>
            </a:r>
            <a:endParaRPr lang="es-PR" altLang="en-US" sz="2400" dirty="0"/>
          </a:p>
        </p:txBody>
      </p:sp>
      <p:pic>
        <p:nvPicPr>
          <p:cNvPr id="4" name="Content Placeholder 3"/>
          <p:cNvPicPr>
            <a:picLocks noGrp="1" noChangeAspect="1"/>
          </p:cNvPicPr>
          <p:nvPr>
            <p:ph sz="half" idx="2"/>
          </p:nvPr>
        </p:nvPicPr>
        <p:blipFill>
          <a:blip r:embed="rId3" cstate="email">
            <a:extLst>
              <a:ext uri="{28A0092B-C50C-407E-A947-70E740481C1C}">
                <a14:useLocalDpi xmlns:a14="http://schemas.microsoft.com/office/drawing/2010/main"/>
              </a:ext>
            </a:extLst>
          </a:blip>
          <a:srcRect t="-26379" b="-26379"/>
          <a:stretch>
            <a:fillRect/>
          </a:stretch>
        </p:blipFill>
        <p:spPr/>
      </p:pic>
      <p:sp>
        <p:nvSpPr>
          <p:cNvPr id="9218"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339F483-CD38-4863-AC29-37FADE088C42}" type="slidenum">
              <a:rPr lang="en-US" altLang="en-US"/>
              <a:pPr eaLnBrk="1" hangingPunct="1"/>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s-PR" altLang="en-US" dirty="0"/>
              <a:t>Estudio del Contexto</a:t>
            </a:r>
          </a:p>
        </p:txBody>
      </p:sp>
      <p:sp>
        <p:nvSpPr>
          <p:cNvPr id="296963" name="Rectangle 3"/>
          <p:cNvSpPr>
            <a:spLocks noGrp="1" noChangeArrowheads="1"/>
          </p:cNvSpPr>
          <p:nvPr>
            <p:ph sz="half" idx="1"/>
          </p:nvPr>
        </p:nvSpPr>
        <p:spPr>
          <a:xfrm>
            <a:off x="136554" y="2017713"/>
            <a:ext cx="4856134" cy="4114800"/>
          </a:xfrm>
        </p:spPr>
        <p:txBody>
          <a:bodyPr/>
          <a:lstStyle/>
          <a:p>
            <a:pPr eaLnBrk="1" hangingPunct="1"/>
            <a:r>
              <a:rPr lang="es-PR" altLang="en-US" sz="2800" dirty="0">
                <a:solidFill>
                  <a:srgbClr val="000000"/>
                </a:solidFill>
              </a:rPr>
              <a:t>Encuentro de Jacob con </a:t>
            </a:r>
            <a:r>
              <a:rPr lang="es-PR" altLang="en-US" sz="2800" dirty="0" smtClean="0">
                <a:solidFill>
                  <a:srgbClr val="000000"/>
                </a:solidFill>
              </a:rPr>
              <a:t>Raquel.</a:t>
            </a:r>
          </a:p>
          <a:p>
            <a:pPr eaLnBrk="1" hangingPunct="1"/>
            <a:r>
              <a:rPr lang="es-PR" altLang="en-US" dirty="0" smtClean="0">
                <a:solidFill>
                  <a:srgbClr val="000000"/>
                </a:solidFill>
              </a:rPr>
              <a:t>“Amor a primera vista”.</a:t>
            </a:r>
          </a:p>
          <a:p>
            <a:pPr eaLnBrk="1" hangingPunct="1"/>
            <a:endParaRPr lang="es-PR" altLang="en-US" sz="2800" dirty="0">
              <a:solidFill>
                <a:srgbClr val="000000"/>
              </a:solidFill>
            </a:endParaRP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a:ext>
            </a:extLst>
          </a:blip>
          <a:srcRect t="-27866" b="-27866"/>
          <a:stretch>
            <a:fillRect/>
          </a:stretch>
        </p:blipFill>
        <p:spPr/>
      </p:pic>
      <p:sp>
        <p:nvSpPr>
          <p:cNvPr id="10242" name="Slide Number Placehold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4A95845-F0E8-479F-9169-A360ED707E1D}" type="slidenum">
              <a:rPr lang="en-US" altLang="en-US"/>
              <a:pPr eaLnBrk="1" hangingPunct="1"/>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8324</TotalTime>
  <Words>1311</Words>
  <Application>Microsoft Office PowerPoint</Application>
  <PresentationFormat>On-screen Show (4:3)</PresentationFormat>
  <Paragraphs>123</Paragraphs>
  <Slides>24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Tahoma</vt:lpstr>
      <vt:lpstr>Wingdings</vt:lpstr>
      <vt:lpstr>Blends</vt:lpstr>
      <vt:lpstr>Unidad 5:  Jacob crece y madura</vt:lpstr>
      <vt:lpstr>Texto Básico</vt:lpstr>
      <vt:lpstr>Versiculo clave </vt:lpstr>
      <vt:lpstr>Verdad Central</vt:lpstr>
      <vt:lpstr>Meta de Aprendizaje</vt:lpstr>
      <vt:lpstr>Bosquejo</vt:lpstr>
      <vt:lpstr>PowerPoint Presentation</vt:lpstr>
      <vt:lpstr>Estudio del Contexto</vt:lpstr>
      <vt:lpstr>Estudio del Contexto</vt:lpstr>
      <vt:lpstr>Estudio del Contexto</vt:lpstr>
      <vt:lpstr>Estudio del Contexto</vt:lpstr>
      <vt:lpstr>Encuentro de Jacob con Raquel (Génesis 29.10-12)</vt:lpstr>
      <vt:lpstr>Encuentro de Jacob con Raquel (Génesis 29.10-12)</vt:lpstr>
      <vt:lpstr>PowerPoint Presentation</vt:lpstr>
      <vt:lpstr>Jacob se casa con Lea y con Raquel (Génesis 29.18-28)</vt:lpstr>
      <vt:lpstr>Jacob se casa con Lea y con Raquel (Génesis 29.18-28)</vt:lpstr>
      <vt:lpstr>Rivalidad entre Lea y Raquel (Génesis 30.22-24)</vt:lpstr>
      <vt:lpstr>PowerPoint Presentation</vt:lpstr>
      <vt:lpstr>Aplicaciones</vt:lpstr>
      <vt:lpstr>Aplicaciones</vt:lpstr>
      <vt:lpstr>Aplicaciones</vt:lpstr>
      <vt:lpstr>Unidad 5:  Jacob crece y madura</vt:lpstr>
      <vt:lpstr>Bibliografía</vt:lpstr>
      <vt:lpstr>PowerPoint Presentation</vt:lpstr>
    </vt:vector>
  </TitlesOfParts>
  <Company>Iglesia Bíblica Bautista de Aguadilla, Puerto Rico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Jacob en Harán (Génesis)</dc:title>
  <dc:creator>Josué Rivera</dc:creator>
  <cp:lastModifiedBy>Ortega, Tito (GSO Inks/Supplies SM)</cp:lastModifiedBy>
  <cp:revision>703</cp:revision>
  <cp:lastPrinted>2016-04-26T01:24:03Z</cp:lastPrinted>
  <dcterms:created xsi:type="dcterms:W3CDTF">2007-01-21T22:19:25Z</dcterms:created>
  <dcterms:modified xsi:type="dcterms:W3CDTF">2016-04-28T02:15:29Z</dcterms:modified>
</cp:coreProperties>
</file>