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89" r:id="rId2"/>
  </p:sldMasterIdLst>
  <p:notesMasterIdLst>
    <p:notesMasterId r:id="rId35"/>
  </p:notesMasterIdLst>
  <p:handoutMasterIdLst>
    <p:handoutMasterId r:id="rId36"/>
  </p:handoutMasterIdLst>
  <p:sldIdLst>
    <p:sldId id="901" r:id="rId3"/>
    <p:sldId id="1627" r:id="rId4"/>
    <p:sldId id="1681" r:id="rId5"/>
    <p:sldId id="530" r:id="rId6"/>
    <p:sldId id="1629" r:id="rId7"/>
    <p:sldId id="1630" r:id="rId8"/>
    <p:sldId id="1633" r:id="rId9"/>
    <p:sldId id="1634" r:id="rId10"/>
    <p:sldId id="1636" r:id="rId11"/>
    <p:sldId id="1637" r:id="rId12"/>
    <p:sldId id="1638" r:id="rId13"/>
    <p:sldId id="1639" r:id="rId14"/>
    <p:sldId id="1640" r:id="rId15"/>
    <p:sldId id="1641" r:id="rId16"/>
    <p:sldId id="1642" r:id="rId17"/>
    <p:sldId id="1656" r:id="rId18"/>
    <p:sldId id="1659" r:id="rId19"/>
    <p:sldId id="1662" r:id="rId20"/>
    <p:sldId id="1663" r:id="rId21"/>
    <p:sldId id="1664" r:id="rId22"/>
    <p:sldId id="1666" r:id="rId23"/>
    <p:sldId id="1667" r:id="rId24"/>
    <p:sldId id="1668" r:id="rId25"/>
    <p:sldId id="1669" r:id="rId26"/>
    <p:sldId id="1670" r:id="rId27"/>
    <p:sldId id="1671" r:id="rId28"/>
    <p:sldId id="1672" r:id="rId29"/>
    <p:sldId id="1675" r:id="rId30"/>
    <p:sldId id="1676" r:id="rId31"/>
    <p:sldId id="542" r:id="rId32"/>
    <p:sldId id="1371" r:id="rId33"/>
    <p:sldId id="269" r:id="rId34"/>
  </p:sldIdLst>
  <p:sldSz cx="9144000" cy="6858000" type="screen4x3"/>
  <p:notesSz cx="6858000" cy="9083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RIVERA" initials="JR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CC0000"/>
    <a:srgbClr val="A50021"/>
    <a:srgbClr val="285633"/>
    <a:srgbClr val="502604"/>
    <a:srgbClr val="660066"/>
    <a:srgbClr val="996633"/>
    <a:srgbClr val="104C2D"/>
    <a:srgbClr val="1D7D42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1" autoAdjust="0"/>
    <p:restoredTop sz="93476" autoAdjust="0"/>
  </p:normalViewPr>
  <p:slideViewPr>
    <p:cSldViewPr>
      <p:cViewPr varScale="1">
        <p:scale>
          <a:sx n="116" d="100"/>
          <a:sy n="116" d="100"/>
        </p:scale>
        <p:origin x="146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781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184"/>
          </a:xfrm>
          <a:prstGeom prst="rect">
            <a:avLst/>
          </a:prstGeom>
        </p:spPr>
        <p:txBody>
          <a:bodyPr vert="horz" lIns="91961" tIns="45981" rIns="91961" bIns="459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4184"/>
          </a:xfrm>
          <a:prstGeom prst="rect">
            <a:avLst/>
          </a:prstGeom>
        </p:spPr>
        <p:txBody>
          <a:bodyPr vert="horz" lIns="91961" tIns="45981" rIns="91961" bIns="45981" rtlCol="0"/>
          <a:lstStyle>
            <a:lvl1pPr algn="r">
              <a:defRPr sz="1200"/>
            </a:lvl1pPr>
          </a:lstStyle>
          <a:p>
            <a:fld id="{852B88E5-B5CA-42A6-8C8D-771217504241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7914"/>
            <a:ext cx="2971800" cy="454184"/>
          </a:xfrm>
          <a:prstGeom prst="rect">
            <a:avLst/>
          </a:prstGeom>
        </p:spPr>
        <p:txBody>
          <a:bodyPr vert="horz" lIns="91961" tIns="45981" rIns="91961" bIns="459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627914"/>
            <a:ext cx="2971800" cy="454184"/>
          </a:xfrm>
          <a:prstGeom prst="rect">
            <a:avLst/>
          </a:prstGeom>
        </p:spPr>
        <p:txBody>
          <a:bodyPr vert="horz" lIns="91961" tIns="45981" rIns="91961" bIns="45981" rtlCol="0" anchor="b"/>
          <a:lstStyle>
            <a:lvl1pPr algn="r">
              <a:defRPr sz="1200"/>
            </a:lvl1pPr>
          </a:lstStyle>
          <a:p>
            <a:fld id="{FD945C08-F24C-4AF2-AD69-0EE14E38D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76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61" tIns="45981" rIns="91961" bIns="4598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4" y="0"/>
            <a:ext cx="2971800" cy="45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61" tIns="45981" rIns="91961" bIns="4598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82625"/>
            <a:ext cx="4540250" cy="3405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4746"/>
            <a:ext cx="5486400" cy="408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61" tIns="45981" rIns="91961" bIns="459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7914"/>
            <a:ext cx="2971800" cy="45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61" tIns="45981" rIns="91961" bIns="4598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4" y="8627914"/>
            <a:ext cx="2971800" cy="45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61" tIns="45981" rIns="91961" bIns="4598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E96FC2E-92B0-4858-A30A-9BB3A28AE9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97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A654D7-4969-4874-B696-F79E6491E7A0}" type="slidenum">
              <a:rPr lang="en-US" smtClean="0"/>
              <a:pPr/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9003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7E8C4C-BD48-4AA8-A570-420711E377BC}" type="slidenum">
              <a:rPr lang="es-PR" altLang="en-US"/>
              <a:pPr/>
              <a:t>12</a:t>
            </a:fld>
            <a:endParaRPr lang="es-PR" altLang="en-US"/>
          </a:p>
        </p:txBody>
      </p:sp>
      <p:sp>
        <p:nvSpPr>
          <p:cNvPr id="124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663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534EA7-5194-416C-B836-3182527C9C64}" type="slidenum">
              <a:rPr lang="es-PR" altLang="en-US"/>
              <a:pPr/>
              <a:t>13</a:t>
            </a:fld>
            <a:endParaRPr lang="es-PR" altLang="en-US"/>
          </a:p>
        </p:txBody>
      </p:sp>
      <p:sp>
        <p:nvSpPr>
          <p:cNvPr id="132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675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5F17E-F4A7-452E-9DC6-DBFF2C3BBB6E}" type="slidenum">
              <a:rPr lang="es-PR" altLang="en-US"/>
              <a:pPr/>
              <a:t>14</a:t>
            </a:fld>
            <a:endParaRPr lang="es-PR" altLang="en-US"/>
          </a:p>
        </p:txBody>
      </p:sp>
      <p:sp>
        <p:nvSpPr>
          <p:cNvPr id="147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726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7FB6FA-D9B2-4D83-840C-5CB1121693FB}" type="slidenum">
              <a:rPr lang="es-PR" altLang="en-US"/>
              <a:pPr/>
              <a:t>15</a:t>
            </a:fld>
            <a:endParaRPr lang="es-PR" altLang="en-US"/>
          </a:p>
        </p:txBody>
      </p:sp>
      <p:sp>
        <p:nvSpPr>
          <p:cNvPr id="133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037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469180-9B32-487C-8EB4-8184AF545F92}" type="slidenum">
              <a:rPr lang="es-PR" altLang="en-US"/>
              <a:pPr/>
              <a:t>16</a:t>
            </a:fld>
            <a:endParaRPr lang="es-PR" alt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944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D3EA4-71B3-4ABE-A8FF-63B205E94564}" type="slidenum">
              <a:rPr lang="es-PR" altLang="en-US"/>
              <a:pPr/>
              <a:t>17</a:t>
            </a:fld>
            <a:endParaRPr lang="es-PR" altLang="en-US"/>
          </a:p>
        </p:txBody>
      </p:sp>
      <p:sp>
        <p:nvSpPr>
          <p:cNvPr id="106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05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3D5B8-C510-4327-88E3-152342431E4C}" type="slidenum">
              <a:rPr lang="es-PR" altLang="en-US"/>
              <a:pPr/>
              <a:t>18</a:t>
            </a:fld>
            <a:endParaRPr lang="es-PR" altLang="en-US"/>
          </a:p>
        </p:txBody>
      </p:sp>
      <p:sp>
        <p:nvSpPr>
          <p:cNvPr id="107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703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761F71-8D70-4B2A-A8F2-47296A304874}" type="slidenum">
              <a:rPr lang="es-PR" altLang="en-US"/>
              <a:pPr/>
              <a:t>19</a:t>
            </a:fld>
            <a:endParaRPr lang="es-PR" altLang="en-US"/>
          </a:p>
        </p:txBody>
      </p:sp>
      <p:sp>
        <p:nvSpPr>
          <p:cNvPr id="141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9560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77C86-383D-441A-9F27-1114E041ABFE}" type="slidenum">
              <a:rPr lang="es-PR" altLang="en-US"/>
              <a:pPr/>
              <a:t>20</a:t>
            </a:fld>
            <a:endParaRPr lang="es-PR" altLang="en-US"/>
          </a:p>
        </p:txBody>
      </p:sp>
      <p:sp>
        <p:nvSpPr>
          <p:cNvPr id="141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876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9E049-E956-4908-8D8B-F9D4AD6D9446}" type="slidenum">
              <a:rPr lang="es-PR" altLang="en-US"/>
              <a:pPr/>
              <a:t>21</a:t>
            </a:fld>
            <a:endParaRPr lang="es-PR" altLang="en-US"/>
          </a:p>
        </p:txBody>
      </p:sp>
      <p:sp>
        <p:nvSpPr>
          <p:cNvPr id="143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464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C9417E-63BB-449D-BC72-FFE2165E801D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PR" dirty="0" smtClean="0"/>
          </a:p>
        </p:txBody>
      </p:sp>
    </p:spTree>
    <p:extLst>
      <p:ext uri="{BB962C8B-B14F-4D97-AF65-F5344CB8AC3E}">
        <p14:creationId xmlns:p14="http://schemas.microsoft.com/office/powerpoint/2010/main" val="38762092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EE50C5-1A67-4244-B3DA-6C282CFE79FB}" type="slidenum">
              <a:rPr lang="es-PR" altLang="en-US"/>
              <a:pPr/>
              <a:t>22</a:t>
            </a:fld>
            <a:endParaRPr lang="es-PR" altLang="en-US"/>
          </a:p>
        </p:txBody>
      </p:sp>
      <p:sp>
        <p:nvSpPr>
          <p:cNvPr id="142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2352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23A7E6-7A62-4BEF-BC54-93FD1131C9B4}" type="slidenum">
              <a:rPr lang="es-PR" altLang="en-US"/>
              <a:pPr/>
              <a:t>23</a:t>
            </a:fld>
            <a:endParaRPr lang="es-PR" altLang="en-US"/>
          </a:p>
        </p:txBody>
      </p:sp>
      <p:sp>
        <p:nvSpPr>
          <p:cNvPr id="143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9067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2D57E9-736F-4D6F-B06D-558945D5B2FC}" type="slidenum">
              <a:rPr lang="es-PR" altLang="en-US"/>
              <a:pPr/>
              <a:t>24</a:t>
            </a:fld>
            <a:endParaRPr lang="es-PR" altLang="en-US"/>
          </a:p>
        </p:txBody>
      </p:sp>
      <p:sp>
        <p:nvSpPr>
          <p:cNvPr id="142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3173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1CA607-9934-4F62-AEB8-C924F23A5DFB}" type="slidenum">
              <a:rPr lang="es-PR" altLang="en-US"/>
              <a:pPr/>
              <a:t>25</a:t>
            </a:fld>
            <a:endParaRPr lang="es-PR" altLang="en-US"/>
          </a:p>
        </p:txBody>
      </p:sp>
      <p:sp>
        <p:nvSpPr>
          <p:cNvPr id="143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4977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D07644-40D5-4096-B98F-8E5C7AEFE214}" type="slidenum">
              <a:rPr lang="es-PR" altLang="en-US"/>
              <a:pPr/>
              <a:t>26</a:t>
            </a:fld>
            <a:endParaRPr lang="es-PR" altLang="en-US"/>
          </a:p>
        </p:txBody>
      </p:sp>
      <p:sp>
        <p:nvSpPr>
          <p:cNvPr id="142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548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90B3A1-8074-42E6-B84C-EBC1401488ED}" type="slidenum">
              <a:rPr lang="es-PR" altLang="en-US"/>
              <a:pPr/>
              <a:t>27</a:t>
            </a:fld>
            <a:endParaRPr lang="es-PR" altLang="en-US"/>
          </a:p>
        </p:txBody>
      </p:sp>
      <p:sp>
        <p:nvSpPr>
          <p:cNvPr id="144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8423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B095B8-3D01-4560-AA37-295F4FD3C6BD}" type="slidenum">
              <a:rPr lang="es-PR" altLang="en-US"/>
              <a:pPr/>
              <a:t>28</a:t>
            </a:fld>
            <a:endParaRPr lang="es-PR" altLang="en-US"/>
          </a:p>
        </p:txBody>
      </p:sp>
      <p:sp>
        <p:nvSpPr>
          <p:cNvPr id="129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9691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06957F-22EA-477B-B8B1-D93E67A2747E}" type="slidenum">
              <a:rPr lang="es-PR" altLang="en-US"/>
              <a:pPr/>
              <a:t>29</a:t>
            </a:fld>
            <a:endParaRPr lang="es-PR" altLang="en-US"/>
          </a:p>
        </p:txBody>
      </p:sp>
      <p:sp>
        <p:nvSpPr>
          <p:cNvPr id="141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9886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 txBox="1">
            <a:spLocks noGrp="1" noChangeArrowheads="1"/>
          </p:cNvSpPr>
          <p:nvPr/>
        </p:nvSpPr>
        <p:spPr bwMode="auto">
          <a:xfrm>
            <a:off x="3884614" y="8627774"/>
            <a:ext cx="2971800" cy="45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57" tIns="45979" rIns="91957" bIns="45979" anchor="b"/>
          <a:lstStyle/>
          <a:p>
            <a:pPr algn="r"/>
            <a:fld id="{A81C3BFB-BBE1-4283-851A-447CDD52158C}" type="slidenum">
              <a:rPr lang="en-US" sz="1200">
                <a:solidFill>
                  <a:srgbClr val="000000"/>
                </a:solidFill>
                <a:latin typeface="Arial" charset="0"/>
              </a:rPr>
              <a:pPr algn="r"/>
              <a:t>30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PR" dirty="0" smtClean="0"/>
          </a:p>
        </p:txBody>
      </p:sp>
    </p:spTree>
    <p:extLst>
      <p:ext uri="{BB962C8B-B14F-4D97-AF65-F5344CB8AC3E}">
        <p14:creationId xmlns:p14="http://schemas.microsoft.com/office/powerpoint/2010/main" val="6423993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A654D7-4969-4874-B696-F79E6491E7A0}" type="slidenum">
              <a:rPr lang="en-US" smtClean="0"/>
              <a:pPr/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45194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98F493-9D7D-4E96-8A29-4FE13318A5AF}" type="slidenum">
              <a:rPr lang="es-PR" altLang="en-US"/>
              <a:pPr/>
              <a:t>5</a:t>
            </a:fld>
            <a:endParaRPr lang="es-PR" alt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0328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2EB734-796A-4E95-A47B-64E8B6749061}" type="slidenum">
              <a:rPr lang="en-US"/>
              <a:pPr/>
              <a:t>32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82625"/>
            <a:ext cx="4540250" cy="3405188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30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3A0708-0C02-4753-8E3B-14FE0D3683D7}" type="slidenum">
              <a:rPr lang="es-PR" altLang="en-US"/>
              <a:pPr/>
              <a:t>6</a:t>
            </a:fld>
            <a:endParaRPr lang="es-PR" alt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981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FE2AAD-95DF-4BCF-95E8-E8B51500E15A}" type="slidenum">
              <a:rPr lang="es-PR" altLang="en-US"/>
              <a:pPr/>
              <a:t>7</a:t>
            </a:fld>
            <a:endParaRPr lang="es-PR" altLang="en-US"/>
          </a:p>
        </p:txBody>
      </p:sp>
      <p:sp>
        <p:nvSpPr>
          <p:cNvPr id="139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62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9FEA2-A32E-459B-8797-D191850B72FE}" type="slidenum">
              <a:rPr lang="es-PR" altLang="en-US"/>
              <a:pPr/>
              <a:t>8</a:t>
            </a:fld>
            <a:endParaRPr lang="es-PR" altLang="en-US"/>
          </a:p>
        </p:txBody>
      </p:sp>
      <p:sp>
        <p:nvSpPr>
          <p:cNvPr id="140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832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83BB9C-AC95-46DD-8DE8-4C9BFAD315ED}" type="slidenum">
              <a:rPr lang="es-PR" altLang="en-US"/>
              <a:pPr/>
              <a:t>9</a:t>
            </a:fld>
            <a:endParaRPr lang="es-PR" altLang="en-US"/>
          </a:p>
        </p:txBody>
      </p:sp>
      <p:sp>
        <p:nvSpPr>
          <p:cNvPr id="140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181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436939-8AED-416D-A09D-357C95B55BDA}" type="slidenum">
              <a:rPr lang="es-PR" altLang="en-US"/>
              <a:pPr/>
              <a:t>10</a:t>
            </a:fld>
            <a:endParaRPr lang="es-PR" altLang="en-US"/>
          </a:p>
        </p:txBody>
      </p:sp>
      <p:sp>
        <p:nvSpPr>
          <p:cNvPr id="140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749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96AF5D-6BE6-4DAF-BA8F-A9B57470F658}" type="slidenum">
              <a:rPr lang="es-PR" altLang="en-US"/>
              <a:pPr/>
              <a:t>11</a:t>
            </a:fld>
            <a:endParaRPr lang="es-PR" altLang="en-US"/>
          </a:p>
        </p:txBody>
      </p:sp>
      <p:sp>
        <p:nvSpPr>
          <p:cNvPr id="121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744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2" y="2438401"/>
            <a:ext cx="9009063" cy="1052513"/>
            <a:chOff x="0" y="1536"/>
            <a:chExt cx="5675" cy="663"/>
          </a:xfrm>
        </p:grpSpPr>
        <p:grpSp>
          <p:nvGrpSpPr>
            <p:cNvPr id="2150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150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0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1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15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1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51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151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152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DBDBD18-52EC-4543-95A7-94002FFBA3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062A0-DF63-4C85-B593-9A872A4EBE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4"/>
            <a:ext cx="1951039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9" y="214314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980A9-21B9-4C04-BCE9-635D935807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214314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1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1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2A03716-500E-4B3F-A17A-1660A8F2CB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321620-7B8A-449A-98FB-69EC33E1586B}" type="datetime1">
              <a:rPr lang="en-US"/>
              <a:pPr/>
              <a:t>1/8/2016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26BC6-9C44-4822-8B07-F963A8030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BD18-52EC-4543-95A7-94002FFBA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7FCE1-6554-404F-86D6-A65B7CF1D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6C4B-4773-43DA-A1DB-4AFD6C330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FDD6-FB54-4892-B09D-2EA4B74740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163F-9188-4589-9629-C6C2491F6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E7F7E-33AA-4283-8B9E-027FB821B5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5B1C-0384-499A-9270-D85081270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6D93-0A32-41BA-AB7C-6F9269F4E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993C-7D65-48A2-93F3-36FEC830A3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62A0-DF63-4C85-B593-9A872A4EB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80A9-21B9-4C04-BCE9-635D93580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7FCE1-6554-404F-86D6-A65B7CF1D1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66C4B-4773-43DA-A1DB-4AFD6C3304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3FDD6-FB54-4892-B09D-2EA4B74740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F163F-9188-4589-9629-C6C2491F6D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E5B1C-0384-499A-9270-D850812709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C6D93-0A32-41BA-AB7C-6F9269F4E8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4993C-7D65-48A2-93F3-36FEC830A3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ltGray">
          <a:xfrm>
            <a:off x="417514" y="1098551"/>
            <a:ext cx="438151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ltGray">
          <a:xfrm>
            <a:off x="800100" y="1098551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ltGray">
          <a:xfrm>
            <a:off x="541339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ltGray">
          <a:xfrm>
            <a:off x="911226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ltGray">
          <a:xfrm>
            <a:off x="127001" y="1447801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gray">
          <a:xfrm>
            <a:off x="762001" y="990601"/>
            <a:ext cx="31751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gray">
          <a:xfrm>
            <a:off x="442914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9" y="214314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1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4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1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6F08F9C-FCE7-4A61-B8C1-DFAF70FC5AF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87" r:id="rId12"/>
    <p:sldLayoutId id="2147483688" r:id="rId13"/>
  </p:sldLayoutIdLst>
  <p:transition spd="slow">
    <p:fad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08F9C-FCE7-4A61-B8C1-DFAF70FC5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media.org/resources/illustrations/sweet-publishing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t-takla.org/Gallery/Bible/Illustrations/Bible-Slides/OT/Hosea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2151" y="6248400"/>
            <a:ext cx="1905000" cy="457200"/>
          </a:xfrm>
        </p:spPr>
        <p:txBody>
          <a:bodyPr/>
          <a:lstStyle/>
          <a:p>
            <a:fld id="{6168C845-AC6A-4CB1-AD25-7DB23307EAA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6211669"/>
            <a:ext cx="304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PR" dirty="0">
                <a:solidFill>
                  <a:schemeClr val="tx2"/>
                </a:solidFill>
                <a:latin typeface="Arial" charset="0"/>
              </a:rPr>
              <a:t>Iglesia Bíblica Bautista de </a:t>
            </a:r>
            <a:r>
              <a:rPr lang="es-PR" dirty="0" smtClean="0">
                <a:solidFill>
                  <a:schemeClr val="tx2"/>
                </a:solidFill>
                <a:latin typeface="Arial" charset="0"/>
              </a:rPr>
              <a:t>Aguadilla</a:t>
            </a:r>
            <a:endParaRPr lang="es-PR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791200" y="6211669"/>
            <a:ext cx="3352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R" i="1" dirty="0">
                <a:solidFill>
                  <a:schemeClr val="tx2"/>
                </a:solidFill>
                <a:latin typeface="Arial" charset="0"/>
              </a:rPr>
              <a:t>La Biblia Libro por Libro, CBP</a:t>
            </a:r>
            <a:r>
              <a:rPr lang="en-US" i="1" baseline="30000" dirty="0">
                <a:solidFill>
                  <a:schemeClr val="tx2"/>
                </a:solidFill>
                <a:latin typeface="Arial" charset="0"/>
              </a:rPr>
              <a:t>®</a:t>
            </a:r>
            <a:endParaRPr lang="en-US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7" name="Picture 7" descr="jesus_fish_lg_clr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57400" y="6515100"/>
            <a:ext cx="685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647700" cy="552450"/>
          </a:xfrm>
          <a:prstGeom prst="rect">
            <a:avLst/>
          </a:prstGeom>
          <a:solidFill>
            <a:srgbClr val="4F81BD">
              <a:alpha val="4200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342900" y="990600"/>
            <a:ext cx="8458200" cy="4572000"/>
          </a:xfrm>
          <a:prstGeom prst="rect">
            <a:avLst/>
          </a:prstGeom>
          <a:solidFill>
            <a:schemeClr val="bg1">
              <a:lumMod val="95000"/>
              <a:lumOff val="5000"/>
              <a:alpha val="70000"/>
            </a:schemeClr>
          </a:solidFill>
          <a:ln>
            <a:noFill/>
          </a:ln>
          <a:effectLst>
            <a:softEdge rad="1270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s-PR" sz="36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Unidad 1: El origen del universo</a:t>
            </a:r>
            <a:endParaRPr lang="es-P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s-PR" sz="36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Estudio </a:t>
            </a:r>
            <a:r>
              <a:rPr lang="es-PR" sz="3600" dirty="0" smtClean="0">
                <a:solidFill>
                  <a:schemeClr val="tx2"/>
                </a:solidFill>
                <a:latin typeface="Candara" pitchFamily="34" charset="0"/>
                <a:cs typeface="+mn-cs"/>
              </a:rPr>
              <a:t>1</a:t>
            </a:r>
            <a:r>
              <a:rPr kumimoji="0" lang="es-PR" sz="36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: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s-PR" sz="44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“Cuando todo comenzó</a:t>
            </a:r>
            <a:r>
              <a:rPr kumimoji="0" lang="en-US" sz="4400" b="0" i="0" u="none" strike="noStrike" kern="120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”</a:t>
            </a:r>
            <a:r>
              <a:rPr kumimoji="0" lang="es-PR" sz="4400" b="0" i="0" u="none" strike="noStrike" kern="120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                      </a:t>
            </a:r>
            <a:r>
              <a:rPr kumimoji="0" lang="es-PR" sz="44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             (</a:t>
            </a:r>
            <a:r>
              <a:rPr kumimoji="0" lang="es-PR" sz="36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Génesis</a:t>
            </a:r>
            <a:r>
              <a:rPr kumimoji="0" lang="es-PR" sz="3600" b="0" i="0" u="none" strike="noStrike" kern="120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</a:t>
            </a:r>
            <a:r>
              <a:rPr lang="es-PR" sz="3600" dirty="0" smtClean="0">
                <a:solidFill>
                  <a:schemeClr val="tx2"/>
                </a:solidFill>
                <a:latin typeface="Candara" pitchFamily="34" charset="0"/>
                <a:cs typeface="+mn-cs"/>
              </a:rPr>
              <a:t>2:1-3; 3:15-17; 12:1-3; 26:1-3;      32:24-30; 50:24-26</a:t>
            </a:r>
            <a:r>
              <a:rPr kumimoji="0" lang="es-PR" sz="36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R" sz="3600" dirty="0" smtClean="0">
                <a:solidFill>
                  <a:schemeClr val="tx2"/>
                </a:solidFill>
                <a:latin typeface="Candara" pitchFamily="34" charset="0"/>
                <a:cs typeface="+mn-cs"/>
              </a:rPr>
              <a:t>5 de enero</a:t>
            </a:r>
            <a:r>
              <a:rPr kumimoji="0" lang="es-PR" sz="36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de 2016</a:t>
            </a:r>
            <a:endParaRPr kumimoji="0" lang="es-PR" sz="3600" b="0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altLang="en-US" dirty="0"/>
              <a:t>Bosquejo</a:t>
            </a:r>
          </a:p>
        </p:txBody>
      </p:sp>
      <p:sp>
        <p:nvSpPr>
          <p:cNvPr id="14039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7772400" cy="4114800"/>
          </a:xfrm>
        </p:spPr>
        <p:txBody>
          <a:bodyPr/>
          <a:lstStyle/>
          <a:p>
            <a:pPr marL="457200" indent="-457200" algn="l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s-PR" altLang="en-US" sz="3600" dirty="0"/>
              <a:t>Origen de los cielos y la tierra</a:t>
            </a:r>
          </a:p>
          <a:p>
            <a:pPr marL="457200" indent="-457200" algn="l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s-PR" altLang="en-US" sz="3600" dirty="0"/>
              <a:t>Origen de la raza humana</a:t>
            </a:r>
          </a:p>
          <a:p>
            <a:pPr marL="457200" indent="-457200" algn="l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s-PR" altLang="en-US" sz="3600" dirty="0"/>
              <a:t>Origen del pecado</a:t>
            </a:r>
          </a:p>
          <a:p>
            <a:pPr marL="457200" indent="-457200" algn="l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s-PR" altLang="en-US" sz="3600" dirty="0"/>
              <a:t>Origen del pueblo de Dios</a:t>
            </a:r>
          </a:p>
          <a:p>
            <a:pPr marL="457200" indent="-457200" algn="l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s-PR" altLang="en-US" sz="3600" dirty="0"/>
              <a:t>Tratos con Adán, Noé, Abraham, Isaac, Jacob y José</a:t>
            </a:r>
          </a:p>
          <a:p>
            <a:pPr marL="457200" indent="-457200" algn="l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s-PR" altLang="en-US" sz="3600" dirty="0"/>
              <a:t>¿Desea hacer un trato conmigo?</a:t>
            </a:r>
          </a:p>
        </p:txBody>
      </p:sp>
    </p:spTree>
    <p:extLst>
      <p:ext uri="{BB962C8B-B14F-4D97-AF65-F5344CB8AC3E}">
        <p14:creationId xmlns:p14="http://schemas.microsoft.com/office/powerpoint/2010/main" val="53319234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8620-31EA-4305-B0D0-162D1335E093}" type="slidenum">
              <a:rPr lang="es-PR" altLang="en-US"/>
              <a:pPr/>
              <a:t>11</a:t>
            </a:fld>
            <a:endParaRPr lang="es-PR" altLang="en-US"/>
          </a:p>
        </p:txBody>
      </p:sp>
      <p:sp>
        <p:nvSpPr>
          <p:cNvPr id="121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altLang="en-US"/>
              <a:t>Bosquejo</a:t>
            </a:r>
          </a:p>
        </p:txBody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7772400" cy="4114800"/>
          </a:xfrm>
        </p:spPr>
        <p:txBody>
          <a:bodyPr/>
          <a:lstStyle/>
          <a:p>
            <a:pPr marL="609600" indent="-609600">
              <a:buSzPct val="85000"/>
              <a:buFont typeface="Wingdings" panose="05000000000000000000" pitchFamily="2" charset="2"/>
              <a:buAutoNum type="arabicPeriod"/>
            </a:pPr>
            <a:r>
              <a:rPr lang="es-PR" altLang="en-US" dirty="0"/>
              <a:t>El origen del mundo.</a:t>
            </a:r>
          </a:p>
          <a:p>
            <a:pPr marL="609600" indent="-609600">
              <a:buSzPct val="85000"/>
              <a:buFont typeface="Wingdings" panose="05000000000000000000" pitchFamily="2" charset="2"/>
              <a:buNone/>
            </a:pPr>
            <a:r>
              <a:rPr lang="es-PR" altLang="en-US" dirty="0"/>
              <a:t>	(</a:t>
            </a:r>
            <a:r>
              <a:rPr lang="es-PR" altLang="en-US" dirty="0">
                <a:solidFill>
                  <a:schemeClr val="hlink"/>
                </a:solidFill>
              </a:rPr>
              <a:t>Génesis 2.1-3</a:t>
            </a:r>
            <a:r>
              <a:rPr lang="es-PR" altLang="en-US" dirty="0"/>
              <a:t>)</a:t>
            </a:r>
          </a:p>
          <a:p>
            <a:pPr marL="609600" indent="-609600">
              <a:buSzPct val="85000"/>
              <a:buFont typeface="Wingdings" panose="05000000000000000000" pitchFamily="2" charset="2"/>
              <a:buAutoNum type="arabicPeriod" startAt="2"/>
            </a:pPr>
            <a:r>
              <a:rPr lang="es-PR" altLang="en-US" dirty="0"/>
              <a:t>El origen del plan de salvación.</a:t>
            </a:r>
          </a:p>
          <a:p>
            <a:pPr marL="609600" indent="-609600">
              <a:buSzPct val="85000"/>
              <a:buFont typeface="Wingdings" panose="05000000000000000000" pitchFamily="2" charset="2"/>
              <a:buNone/>
            </a:pPr>
            <a:r>
              <a:rPr lang="es-PR" altLang="en-US" dirty="0"/>
              <a:t>	(</a:t>
            </a:r>
            <a:r>
              <a:rPr lang="es-PR" altLang="en-US" dirty="0">
                <a:solidFill>
                  <a:schemeClr val="hlink"/>
                </a:solidFill>
              </a:rPr>
              <a:t>Génesis 3.15-17</a:t>
            </a:r>
            <a:r>
              <a:rPr lang="es-PR" altLang="en-US" dirty="0"/>
              <a:t>)</a:t>
            </a:r>
          </a:p>
          <a:p>
            <a:pPr marL="609600" indent="-609600">
              <a:buSzPct val="85000"/>
              <a:buFont typeface="Wingdings" panose="05000000000000000000" pitchFamily="2" charset="2"/>
              <a:buAutoNum type="arabicPeriod" startAt="3"/>
            </a:pPr>
            <a:r>
              <a:rPr lang="es-PR" altLang="en-US" dirty="0"/>
              <a:t>El origen del pueblo de Dios. </a:t>
            </a:r>
          </a:p>
          <a:p>
            <a:pPr marL="609600" indent="-609600">
              <a:buSzPct val="85000"/>
              <a:buFont typeface="Wingdings" panose="05000000000000000000" pitchFamily="2" charset="2"/>
              <a:buNone/>
            </a:pPr>
            <a:r>
              <a:rPr lang="es-PR" altLang="en-US" dirty="0"/>
              <a:t>	(</a:t>
            </a:r>
            <a:r>
              <a:rPr lang="es-PR" altLang="en-US" dirty="0">
                <a:solidFill>
                  <a:schemeClr val="hlink"/>
                </a:solidFill>
              </a:rPr>
              <a:t>Génesis 12.1-3, 26.1-3, 32.24-30, 50.24-26</a:t>
            </a:r>
            <a:r>
              <a:rPr lang="es-PR" altLang="en-US" dirty="0"/>
              <a:t>)		</a:t>
            </a:r>
          </a:p>
        </p:txBody>
      </p:sp>
    </p:spTree>
    <p:extLst>
      <p:ext uri="{BB962C8B-B14F-4D97-AF65-F5344CB8AC3E}">
        <p14:creationId xmlns:p14="http://schemas.microsoft.com/office/powerpoint/2010/main" val="29781630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28D4D-624B-4AE8-B245-FBF0677C8A10}" type="slidenum">
              <a:rPr lang="es-PR" altLang="en-US"/>
              <a:pPr/>
              <a:t>12</a:t>
            </a:fld>
            <a:endParaRPr lang="es-PR" altLang="en-US"/>
          </a:p>
        </p:txBody>
      </p:sp>
      <p:sp>
        <p:nvSpPr>
          <p:cNvPr id="124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altLang="en-US"/>
              <a:t>Trasfondo Histórico</a:t>
            </a:r>
          </a:p>
        </p:txBody>
      </p:sp>
      <p:sp>
        <p:nvSpPr>
          <p:cNvPr id="1242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7350" y="2438400"/>
            <a:ext cx="4448175" cy="4114800"/>
          </a:xfrm>
        </p:spPr>
        <p:txBody>
          <a:bodyPr/>
          <a:lstStyle/>
          <a:p>
            <a:r>
              <a:rPr lang="es-PR" altLang="en-US" sz="2800" dirty="0"/>
              <a:t>Génesis, el primer libro de la Biblia, significa “origen” (de la palabra hebrea “generaciones”).</a:t>
            </a:r>
          </a:p>
          <a:p>
            <a:r>
              <a:rPr lang="es-PR" altLang="en-US" sz="2800" dirty="0"/>
              <a:t>Contiene las narraciones de todas las cosas creadas por Dios.</a:t>
            </a:r>
          </a:p>
          <a:p>
            <a:endParaRPr lang="es-PR" altLang="en-US" sz="2800" dirty="0"/>
          </a:p>
        </p:txBody>
      </p:sp>
      <p:pic>
        <p:nvPicPr>
          <p:cNvPr id="87042" name="Picture 2" descr="http://yogaformodernage.com/wp-content/uploads/2014/03/Gods-Creat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90800"/>
            <a:ext cx="3810000" cy="239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511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1BAC-1974-4765-B36E-81AD4D79C67E}" type="slidenum">
              <a:rPr lang="es-PR" altLang="en-US"/>
              <a:pPr/>
              <a:t>13</a:t>
            </a:fld>
            <a:endParaRPr lang="es-PR" altLang="en-US"/>
          </a:p>
        </p:txBody>
      </p:sp>
      <p:sp>
        <p:nvSpPr>
          <p:cNvPr id="132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PR" altLang="en-US" dirty="0"/>
              <a:t>Génesis: dos partes</a:t>
            </a:r>
          </a:p>
        </p:txBody>
      </p:sp>
      <p:sp>
        <p:nvSpPr>
          <p:cNvPr id="132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6687" y="2362200"/>
            <a:ext cx="5472113" cy="4114800"/>
          </a:xfrm>
        </p:spPr>
        <p:txBody>
          <a:bodyPr/>
          <a:lstStyle/>
          <a:p>
            <a:pPr marL="630238" lvl="1" indent="-457200">
              <a:lnSpc>
                <a:spcPct val="90000"/>
              </a:lnSpc>
              <a:buFont typeface="+mj-lt"/>
              <a:buAutoNum type="arabicPeriod"/>
            </a:pPr>
            <a:r>
              <a:rPr lang="es-PR" altLang="en-US" dirty="0" smtClean="0">
                <a:solidFill>
                  <a:schemeClr val="tx2"/>
                </a:solidFill>
              </a:rPr>
              <a:t>Capítulos 1-11</a:t>
            </a:r>
            <a:r>
              <a:rPr lang="es-PR" altLang="en-US" dirty="0" smtClean="0"/>
              <a:t>: origen </a:t>
            </a:r>
            <a:r>
              <a:rPr lang="es-PR" altLang="en-US" dirty="0"/>
              <a:t>del universo y la humanidad.</a:t>
            </a:r>
          </a:p>
          <a:p>
            <a:pPr marL="514350" lvl="1">
              <a:lnSpc>
                <a:spcPct val="90000"/>
              </a:lnSpc>
            </a:pPr>
            <a:r>
              <a:rPr lang="es-PR" altLang="en-US" sz="2400" dirty="0"/>
              <a:t>Creación de Adán y Eva.</a:t>
            </a:r>
          </a:p>
          <a:p>
            <a:pPr marL="514350" lvl="1">
              <a:lnSpc>
                <a:spcPct val="90000"/>
              </a:lnSpc>
            </a:pPr>
            <a:r>
              <a:rPr lang="es-PR" altLang="en-US" sz="2400" dirty="0"/>
              <a:t>La entrada del pecado.</a:t>
            </a:r>
          </a:p>
          <a:p>
            <a:pPr marL="514350" lvl="1">
              <a:lnSpc>
                <a:spcPct val="90000"/>
              </a:lnSpc>
            </a:pPr>
            <a:r>
              <a:rPr lang="es-PR" altLang="en-US" sz="2400" dirty="0"/>
              <a:t>El inicio del plan de salvación de Dios.</a:t>
            </a:r>
          </a:p>
          <a:p>
            <a:pPr marL="514350" lvl="1">
              <a:lnSpc>
                <a:spcPct val="90000"/>
              </a:lnSpc>
            </a:pPr>
            <a:r>
              <a:rPr lang="es-PR" altLang="en-US" sz="2400" dirty="0"/>
              <a:t>El aumento de la maldad humana.</a:t>
            </a:r>
          </a:p>
          <a:p>
            <a:pPr marL="514350" lvl="1">
              <a:lnSpc>
                <a:spcPct val="90000"/>
              </a:lnSpc>
            </a:pPr>
            <a:r>
              <a:rPr lang="es-PR" altLang="en-US" sz="2400" dirty="0"/>
              <a:t>El diluvio.</a:t>
            </a:r>
          </a:p>
          <a:p>
            <a:pPr marL="514350" lvl="1">
              <a:lnSpc>
                <a:spcPct val="90000"/>
              </a:lnSpc>
            </a:pPr>
            <a:r>
              <a:rPr lang="es-PR" altLang="en-US" sz="2400" dirty="0"/>
              <a:t>La población de la tierra.</a:t>
            </a:r>
          </a:p>
        </p:txBody>
      </p:sp>
      <p:pic>
        <p:nvPicPr>
          <p:cNvPr id="84994" name="Picture 2" descr="https://cst2012.wikispaces.com/file/view/resized_Earth_Day.jpg/301812322/240x240/resized_Earth_Da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2551113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444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4100-4AAE-4B13-85B6-2CC40B9683D4}" type="slidenum">
              <a:rPr lang="es-PR" altLang="en-US"/>
              <a:pPr/>
              <a:t>14</a:t>
            </a:fld>
            <a:endParaRPr lang="es-PR" altLang="en-US"/>
          </a:p>
        </p:txBody>
      </p:sp>
      <p:sp>
        <p:nvSpPr>
          <p:cNvPr id="1473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7350" y="2362200"/>
            <a:ext cx="4565650" cy="4114800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rabicPeriod" startAt="2"/>
            </a:pPr>
            <a:r>
              <a:rPr lang="es-PR" altLang="en-US" sz="2800" dirty="0" smtClean="0">
                <a:solidFill>
                  <a:schemeClr val="tx2"/>
                </a:solidFill>
              </a:rPr>
              <a:t>Capítulos 12-50</a:t>
            </a:r>
            <a:r>
              <a:rPr lang="es-PR" altLang="en-US" sz="2800" dirty="0" smtClean="0"/>
              <a:t>: formación </a:t>
            </a:r>
            <a:r>
              <a:rPr lang="es-PR" altLang="en-US" sz="2800" dirty="0"/>
              <a:t>del pueblo de Dios.</a:t>
            </a:r>
          </a:p>
          <a:p>
            <a:pPr lvl="1">
              <a:lnSpc>
                <a:spcPct val="90000"/>
              </a:lnSpc>
            </a:pPr>
            <a:r>
              <a:rPr lang="es-PR" altLang="en-US" sz="2400" dirty="0"/>
              <a:t>Los patriarcas</a:t>
            </a:r>
          </a:p>
          <a:p>
            <a:pPr lvl="1">
              <a:lnSpc>
                <a:spcPct val="90000"/>
              </a:lnSpc>
            </a:pPr>
            <a:r>
              <a:rPr lang="es-PR" altLang="en-US" sz="2400" dirty="0"/>
              <a:t>La esclavitud en Egipto.</a:t>
            </a:r>
          </a:p>
        </p:txBody>
      </p:sp>
      <p:pic>
        <p:nvPicPr>
          <p:cNvPr id="82946" name="Picture 2" descr="https://220lily.files.wordpress.com/2013/11/abraham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14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PR" altLang="en-US" dirty="0"/>
              <a:t>Génesis: dos partes</a:t>
            </a:r>
          </a:p>
        </p:txBody>
      </p:sp>
    </p:spTree>
    <p:extLst>
      <p:ext uri="{BB962C8B-B14F-4D97-AF65-F5344CB8AC3E}">
        <p14:creationId xmlns:p14="http://schemas.microsoft.com/office/powerpoint/2010/main" val="41713411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C139-860A-4D6D-B701-32B4245CC08F}" type="slidenum">
              <a:rPr lang="es-PR" altLang="en-US"/>
              <a:pPr/>
              <a:t>15</a:t>
            </a:fld>
            <a:endParaRPr lang="es-PR" altLang="en-US"/>
          </a:p>
        </p:txBody>
      </p:sp>
      <p:sp>
        <p:nvSpPr>
          <p:cNvPr id="133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altLang="en-US"/>
              <a:t>Trasfondo Histórico</a:t>
            </a:r>
          </a:p>
        </p:txBody>
      </p:sp>
      <p:sp>
        <p:nvSpPr>
          <p:cNvPr id="133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7350" y="2209800"/>
            <a:ext cx="4448175" cy="4114800"/>
          </a:xfrm>
        </p:spPr>
        <p:txBody>
          <a:bodyPr/>
          <a:lstStyle/>
          <a:p>
            <a:r>
              <a:rPr lang="es-PR" altLang="en-US" sz="2800" dirty="0"/>
              <a:t>El tema central del libro es la fidelidad de Dios quien se revela como Creador, Sustentador y Salvador.</a:t>
            </a:r>
          </a:p>
        </p:txBody>
      </p:sp>
      <p:pic>
        <p:nvPicPr>
          <p:cNvPr id="80898" name="Picture 2" descr="https://metrobibleblog.files.wordpress.com/2010/01/jesus-holding-earth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3600"/>
            <a:ext cx="3147074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0281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EC82-E4CB-41BF-866A-3D41B65CC050}" type="slidenum">
              <a:rPr lang="es-PR" altLang="en-US"/>
              <a:pPr/>
              <a:t>16</a:t>
            </a:fld>
            <a:endParaRPr lang="es-PR" altLang="en-US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>
              <a:buFontTx/>
              <a:buAutoNum type="arabicPeriod"/>
            </a:pPr>
            <a:r>
              <a:rPr lang="es-PR" altLang="en-US" dirty="0"/>
              <a:t>El origen del mundo (</a:t>
            </a:r>
            <a:r>
              <a:rPr lang="es-PR" altLang="en-US" dirty="0">
                <a:solidFill>
                  <a:schemeClr val="hlink"/>
                </a:solidFill>
              </a:rPr>
              <a:t>Génesis 2.1-3</a:t>
            </a:r>
            <a:r>
              <a:rPr lang="es-PR" altLang="en-US" dirty="0"/>
              <a:t>)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288" y="2209800"/>
            <a:ext cx="8686800" cy="3087688"/>
          </a:xfrm>
        </p:spPr>
        <p:txBody>
          <a:bodyPr/>
          <a:lstStyle/>
          <a:p>
            <a:pPr marL="0" indent="0">
              <a:buNone/>
            </a:pPr>
            <a:r>
              <a:rPr lang="es-ES" sz="3600" dirty="0"/>
              <a:t>“Fueron, pues, acabados los cielos y la tierra, y todo el ejército de ellos</a:t>
            </a:r>
            <a:r>
              <a:rPr lang="es-ES" sz="3600" dirty="0" smtClean="0"/>
              <a:t>. Y </a:t>
            </a:r>
            <a:r>
              <a:rPr lang="es-ES" sz="3600" dirty="0"/>
              <a:t>acabó Dios en el día séptimo la obra que hizo; y reposó el día séptimo de toda la obra </a:t>
            </a:r>
            <a:r>
              <a:rPr lang="es-ES" sz="3600" dirty="0" smtClean="0"/>
              <a:t>que </a:t>
            </a:r>
            <a:r>
              <a:rPr lang="es-ES" sz="3600" dirty="0"/>
              <a:t>hizo</a:t>
            </a:r>
            <a:r>
              <a:rPr lang="es-ES" sz="3600" dirty="0" smtClean="0"/>
              <a:t>. Y </a:t>
            </a:r>
            <a:r>
              <a:rPr lang="es-ES" sz="3600" dirty="0"/>
              <a:t>bendijo Dios al día séptimo, y lo santificó, porque en él reposó de toda la obra que había hecho en la creación</a:t>
            </a:r>
            <a:r>
              <a:rPr lang="es-ES" sz="3600" dirty="0" smtClean="0"/>
              <a:t>.”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17959254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C816-C880-4761-BC17-25848811FDF5}" type="slidenum">
              <a:rPr lang="es-PR" altLang="en-US"/>
              <a:pPr/>
              <a:t>17</a:t>
            </a:fld>
            <a:endParaRPr lang="es-PR" altLang="en-US"/>
          </a:p>
        </p:txBody>
      </p:sp>
      <p:sp>
        <p:nvSpPr>
          <p:cNvPr id="106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3300" y="214313"/>
            <a:ext cx="8140700" cy="146208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38200" indent="-838200">
              <a:buFontTx/>
              <a:buAutoNum type="arabicPeriod" startAt="2"/>
            </a:pPr>
            <a:r>
              <a:rPr lang="es-PR" altLang="en-US" sz="4000"/>
              <a:t>El origen del plan de salvación</a:t>
            </a:r>
            <a:br>
              <a:rPr lang="es-PR" altLang="en-US" sz="4000"/>
            </a:br>
            <a:r>
              <a:rPr lang="es-PR" altLang="en-US" sz="4000"/>
              <a:t>	(</a:t>
            </a:r>
            <a:r>
              <a:rPr lang="es-PR" altLang="en-US" sz="4000">
                <a:solidFill>
                  <a:schemeClr val="hlink"/>
                </a:solidFill>
              </a:rPr>
              <a:t>Génesis 3.15-17</a:t>
            </a:r>
            <a:r>
              <a:rPr lang="es-PR" altLang="en-US" sz="4000"/>
              <a:t>)</a:t>
            </a:r>
          </a:p>
        </p:txBody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17712"/>
            <a:ext cx="8497887" cy="4154488"/>
          </a:xfrm>
        </p:spPr>
        <p:txBody>
          <a:bodyPr/>
          <a:lstStyle/>
          <a:p>
            <a:pPr marL="0" indent="0">
              <a:buNone/>
            </a:pPr>
            <a:r>
              <a:rPr lang="es-ES" sz="2800" dirty="0" smtClean="0"/>
              <a:t>“</a:t>
            </a:r>
            <a:r>
              <a:rPr lang="es-ES" sz="2800" dirty="0"/>
              <a:t>Y pondré enemistad entre ti y la mujer, y entre tu simiente y la simiente suya; ésta te herirá en la cabeza, y tú le herirás en el calcañar. A la mujer dijo: Multiplicaré en gran manera los dolores en tus preñeces; con dolor darás a luz los hijos; y tu deseo será para tu marido, y él se enseñoreará de ti. Y al hombre dijo: Por cuanto obedeciste a la voz de tu mujer, y comiste del árbol de que te mandé diciendo: No comerás de él; maldita será la tierra por tu causa; con dolor comerás de ella todos los días de tu vida</a:t>
            </a:r>
            <a:r>
              <a:rPr lang="es-ES" sz="2800" dirty="0" smtClean="0"/>
              <a:t>.”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2014918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70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CC9A-10E1-45BB-8E60-277C2BEE587A}" type="slidenum">
              <a:rPr lang="es-PR" altLang="en-US"/>
              <a:pPr/>
              <a:t>18</a:t>
            </a:fld>
            <a:endParaRPr lang="es-PR" altLang="en-US"/>
          </a:p>
        </p:txBody>
      </p:sp>
      <p:sp>
        <p:nvSpPr>
          <p:cNvPr id="106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71475"/>
            <a:ext cx="7793037" cy="1462088"/>
          </a:xfrm>
        </p:spPr>
        <p:txBody>
          <a:bodyPr anchor="ctr"/>
          <a:lstStyle/>
          <a:p>
            <a:pPr marL="568325" indent="-568325">
              <a:buFontTx/>
              <a:buAutoNum type="arabicPeriod" startAt="3"/>
            </a:pPr>
            <a:r>
              <a:rPr lang="es-PR" altLang="en-US" sz="4000" dirty="0"/>
              <a:t>El origen del pueblo de </a:t>
            </a:r>
            <a:r>
              <a:rPr lang="es-PR" altLang="en-US" sz="4000" dirty="0" smtClean="0"/>
              <a:t>Dios</a:t>
            </a:r>
            <a:endParaRPr lang="es-PR" altLang="en-US" sz="4000" dirty="0"/>
          </a:p>
        </p:txBody>
      </p:sp>
      <p:sp>
        <p:nvSpPr>
          <p:cNvPr id="106906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357438"/>
            <a:ext cx="3810000" cy="4114800"/>
          </a:xfrm>
        </p:spPr>
        <p:txBody>
          <a:bodyPr/>
          <a:lstStyle/>
          <a:p>
            <a:r>
              <a:rPr lang="es-PR" altLang="en-US" sz="2800" dirty="0"/>
              <a:t>Abraham</a:t>
            </a:r>
          </a:p>
          <a:p>
            <a:r>
              <a:rPr lang="es-PR" altLang="en-US" sz="2800" dirty="0"/>
              <a:t>Isaac</a:t>
            </a:r>
          </a:p>
          <a:p>
            <a:r>
              <a:rPr lang="es-PR" altLang="en-US" sz="2800" dirty="0"/>
              <a:t>Jacob</a:t>
            </a:r>
          </a:p>
          <a:p>
            <a:r>
              <a:rPr lang="es-PR" altLang="en-US" sz="2800" dirty="0"/>
              <a:t>José</a:t>
            </a:r>
          </a:p>
        </p:txBody>
      </p:sp>
      <p:pic>
        <p:nvPicPr>
          <p:cNvPr id="1069063" name="Picture 7" descr="tabernac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14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2437607"/>
            <a:ext cx="4852988" cy="3954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4733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1268-E142-460F-B064-784EB54304FC}" type="slidenum">
              <a:rPr lang="es-PR" altLang="en-US"/>
              <a:pPr/>
              <a:t>19</a:t>
            </a:fld>
            <a:endParaRPr lang="es-PR" altLang="en-US"/>
          </a:p>
        </p:txBody>
      </p:sp>
      <p:sp>
        <p:nvSpPr>
          <p:cNvPr id="141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s-PR" altLang="en-US"/>
              <a:t>Abraham (</a:t>
            </a:r>
            <a:r>
              <a:rPr lang="es-PR" altLang="en-US">
                <a:solidFill>
                  <a:schemeClr val="hlink"/>
                </a:solidFill>
              </a:rPr>
              <a:t>Génesis 12.1-3</a:t>
            </a:r>
            <a:r>
              <a:rPr lang="es-PR" altLang="en-US"/>
              <a:t>)</a:t>
            </a:r>
          </a:p>
        </p:txBody>
      </p:sp>
      <p:pic>
        <p:nvPicPr>
          <p:cNvPr id="1414152" name="Picture 8" descr="abraam"/>
          <p:cNvPicPr>
            <a:picLocks noChangeAspect="1" noChangeArrowheads="1"/>
          </p:cNvPicPr>
          <p:nvPr/>
        </p:nvPicPr>
        <p:blipFill>
          <a:blip r:embed="rId3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5634038" cy="422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5776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38600" y="0"/>
            <a:ext cx="51054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5B1C-0384-499A-9270-D850812709E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91000" y="366891"/>
            <a:ext cx="4953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dirty="0" smtClean="0"/>
              <a:t>Unidad 1: El origen del universo</a:t>
            </a:r>
          </a:p>
          <a:p>
            <a:pPr>
              <a:tabLst>
                <a:tab pos="1082675" algn="l"/>
              </a:tabLst>
            </a:pPr>
            <a:endParaRPr lang="en-US" dirty="0"/>
          </a:p>
          <a:p>
            <a:pPr marL="625475" indent="-392113">
              <a:buAutoNum type="arabicPeriod"/>
              <a:tabLst>
                <a:tab pos="1082675" algn="l"/>
              </a:tabLst>
            </a:pPr>
            <a:r>
              <a:rPr lang="es-PR" dirty="0" smtClean="0"/>
              <a:t>Cuando todo </a:t>
            </a:r>
            <a:r>
              <a:rPr lang="es-PR" dirty="0" err="1" smtClean="0"/>
              <a:t>comenz</a:t>
            </a:r>
            <a:r>
              <a:rPr lang="en-US" dirty="0" smtClean="0"/>
              <a:t>ó</a:t>
            </a:r>
            <a:endParaRPr lang="es-PR" dirty="0" smtClean="0"/>
          </a:p>
          <a:p>
            <a:pPr marL="625475" indent="-392113">
              <a:buAutoNum type="arabicPeriod"/>
              <a:tabLst>
                <a:tab pos="1082675" algn="l"/>
              </a:tabLst>
            </a:pPr>
            <a:r>
              <a:rPr lang="es-PR" dirty="0" smtClean="0"/>
              <a:t>La primera semana</a:t>
            </a:r>
          </a:p>
          <a:p>
            <a:pPr marL="625475" indent="-392113">
              <a:buAutoNum type="arabicPeriod"/>
              <a:tabLst>
                <a:tab pos="1082675" algn="l"/>
              </a:tabLst>
            </a:pPr>
            <a:r>
              <a:rPr lang="es-PR" dirty="0" smtClean="0"/>
              <a:t>La primera pareja</a:t>
            </a:r>
          </a:p>
          <a:p>
            <a:pPr marL="625475" indent="-392113">
              <a:buAutoNum type="arabicPeriod"/>
              <a:tabLst>
                <a:tab pos="1082675" algn="l"/>
              </a:tabLst>
            </a:pPr>
            <a:r>
              <a:rPr lang="es-PR" dirty="0" smtClean="0"/>
              <a:t>El primer pecado</a:t>
            </a:r>
          </a:p>
          <a:p>
            <a:pPr>
              <a:tabLst>
                <a:tab pos="914400" algn="l"/>
              </a:tabLst>
            </a:pPr>
            <a:endParaRPr lang="es-PR" dirty="0" smtClean="0"/>
          </a:p>
          <a:p>
            <a:pPr algn="ctr"/>
            <a:r>
              <a:rPr lang="es-PR" dirty="0" smtClean="0"/>
              <a:t>Unidad 2: Caín, Set y Noé</a:t>
            </a:r>
          </a:p>
          <a:p>
            <a:endParaRPr lang="es-PR" dirty="0" smtClean="0"/>
          </a:p>
          <a:p>
            <a:pPr marL="576262" indent="-342900">
              <a:buFont typeface="+mj-lt"/>
              <a:buAutoNum type="arabicPeriod" startAt="5"/>
              <a:tabLst>
                <a:tab pos="1082675" algn="l"/>
              </a:tabLst>
            </a:pPr>
            <a:r>
              <a:rPr lang="es-PR" dirty="0" smtClean="0"/>
              <a:t>Caín mata a Abel</a:t>
            </a:r>
            <a:endParaRPr lang="es-PR" dirty="0"/>
          </a:p>
          <a:p>
            <a:pPr marL="576262" indent="-342900">
              <a:buFont typeface="+mj-lt"/>
              <a:buAutoNum type="arabicPeriod" startAt="5"/>
              <a:tabLst>
                <a:tab pos="1082675" algn="l"/>
              </a:tabLst>
            </a:pPr>
            <a:r>
              <a:rPr lang="es-PR" dirty="0" smtClean="0"/>
              <a:t>Noé y el diluvio</a:t>
            </a:r>
            <a:endParaRPr lang="es-PR" dirty="0"/>
          </a:p>
          <a:p>
            <a:pPr marL="576262" indent="-342900">
              <a:buFont typeface="+mj-lt"/>
              <a:buAutoNum type="arabicPeriod" startAt="5"/>
              <a:tabLst>
                <a:tab pos="1082675" algn="l"/>
              </a:tabLst>
            </a:pPr>
            <a:r>
              <a:rPr lang="es-PR" dirty="0" smtClean="0"/>
              <a:t>El pacto de Dios con Noé</a:t>
            </a:r>
          </a:p>
          <a:p>
            <a:pPr>
              <a:tabLst>
                <a:tab pos="914400" algn="l"/>
              </a:tabLst>
            </a:pPr>
            <a:endParaRPr lang="es-PR" dirty="0" smtClean="0"/>
          </a:p>
          <a:p>
            <a:pPr algn="ctr"/>
            <a:r>
              <a:rPr lang="es-PR" dirty="0" smtClean="0"/>
              <a:t>Unidad 3: El pacto de Dios </a:t>
            </a:r>
            <a:r>
              <a:rPr lang="es-PR" dirty="0" err="1" smtClean="0"/>
              <a:t>com</a:t>
            </a:r>
            <a:r>
              <a:rPr lang="es-PR" dirty="0" smtClean="0"/>
              <a:t> Abraham</a:t>
            </a:r>
          </a:p>
          <a:p>
            <a:endParaRPr lang="es-PR" dirty="0" smtClean="0"/>
          </a:p>
          <a:p>
            <a:pPr marL="625475" indent="-392113">
              <a:buFont typeface="+mj-lt"/>
              <a:buAutoNum type="arabicPeriod" startAt="8"/>
              <a:tabLst>
                <a:tab pos="1082675" algn="l"/>
              </a:tabLst>
            </a:pPr>
            <a:r>
              <a:rPr lang="es-PR" dirty="0" smtClean="0"/>
              <a:t>Dios pacta con Abraham</a:t>
            </a:r>
          </a:p>
          <a:p>
            <a:pPr marL="625475" indent="-392113">
              <a:buFont typeface="+mj-lt"/>
              <a:buAutoNum type="arabicPeriod" startAt="8"/>
              <a:tabLst>
                <a:tab pos="1082675" algn="l"/>
              </a:tabLst>
            </a:pPr>
            <a:r>
              <a:rPr lang="es-PR" dirty="0" smtClean="0"/>
              <a:t>Dios tiene un plan</a:t>
            </a:r>
          </a:p>
          <a:p>
            <a:pPr marL="625475" indent="-392113">
              <a:buFont typeface="+mj-lt"/>
              <a:buAutoNum type="arabicPeriod" startAt="8"/>
              <a:tabLst>
                <a:tab pos="1082675" algn="l"/>
              </a:tabLst>
            </a:pPr>
            <a:r>
              <a:rPr lang="en-US" dirty="0" smtClean="0"/>
              <a:t>Dios </a:t>
            </a:r>
            <a:r>
              <a:rPr lang="en-US" dirty="0" err="1" smtClean="0"/>
              <a:t>destruye</a:t>
            </a:r>
            <a:r>
              <a:rPr lang="en-US" dirty="0" smtClean="0"/>
              <a:t> a </a:t>
            </a:r>
            <a:r>
              <a:rPr lang="en-US" dirty="0" err="1" smtClean="0"/>
              <a:t>Sodoma</a:t>
            </a:r>
            <a:r>
              <a:rPr lang="en-US" dirty="0" smtClean="0"/>
              <a:t> y Gomorra</a:t>
            </a:r>
            <a:endParaRPr lang="en-US" dirty="0"/>
          </a:p>
          <a:p>
            <a:pPr marL="625475" indent="-392113">
              <a:buFont typeface="+mj-lt"/>
              <a:buAutoNum type="arabicPeriod" startAt="8"/>
              <a:tabLst>
                <a:tab pos="1082675" algn="l"/>
              </a:tabLst>
            </a:pPr>
            <a:r>
              <a:rPr lang="en-US" dirty="0" smtClean="0"/>
              <a:t>Abraham y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con </a:t>
            </a:r>
            <a:r>
              <a:rPr lang="en-US" dirty="0" err="1" smtClean="0"/>
              <a:t>Abimelec</a:t>
            </a:r>
            <a:r>
              <a:rPr lang="en-US" dirty="0" smtClean="0"/>
              <a:t> y Agar</a:t>
            </a:r>
          </a:p>
          <a:p>
            <a:pPr marL="625475" indent="-392113">
              <a:buFont typeface="+mj-lt"/>
              <a:buAutoNum type="arabicPeriod" startAt="8"/>
              <a:tabLst>
                <a:tab pos="1082675" algn="l"/>
              </a:tabLst>
            </a:pPr>
            <a:r>
              <a:rPr lang="en-US" dirty="0" smtClean="0"/>
              <a:t>Dios </a:t>
            </a:r>
            <a:r>
              <a:rPr lang="en-US" dirty="0" err="1" smtClean="0"/>
              <a:t>prueba</a:t>
            </a:r>
            <a:r>
              <a:rPr lang="en-US" dirty="0" smtClean="0"/>
              <a:t> la </a:t>
            </a:r>
            <a:r>
              <a:rPr lang="en-US" dirty="0" err="1" smtClean="0"/>
              <a:t>fe</a:t>
            </a:r>
            <a:r>
              <a:rPr lang="en-US" dirty="0" smtClean="0"/>
              <a:t> de Abraham</a:t>
            </a:r>
          </a:p>
          <a:p>
            <a:pPr marL="625475" indent="-392113">
              <a:buFont typeface="+mj-lt"/>
              <a:buAutoNum type="arabicPeriod" startAt="8"/>
              <a:tabLst>
                <a:tab pos="1082675" algn="l"/>
              </a:tabLst>
            </a:pPr>
            <a:r>
              <a:rPr lang="en-US" dirty="0" smtClean="0"/>
              <a:t>Abraham </a:t>
            </a:r>
            <a:r>
              <a:rPr lang="en-US" dirty="0" err="1" smtClean="0"/>
              <a:t>busca</a:t>
            </a:r>
            <a:r>
              <a:rPr lang="en-US" dirty="0" smtClean="0"/>
              <a:t> </a:t>
            </a:r>
            <a:r>
              <a:rPr lang="en-US" dirty="0" err="1" smtClean="0"/>
              <a:t>esposa</a:t>
            </a:r>
            <a:r>
              <a:rPr lang="en-US" dirty="0" smtClean="0"/>
              <a:t> para Isaac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955" y="5715000"/>
            <a:ext cx="3824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EL Expositor </a:t>
            </a:r>
            <a:r>
              <a:rPr lang="en-US" dirty="0" err="1" smtClean="0"/>
              <a:t>Bíblico</a:t>
            </a:r>
            <a:r>
              <a:rPr lang="en-US" dirty="0" smtClean="0"/>
              <a:t>: La </a:t>
            </a:r>
            <a:r>
              <a:rPr lang="en-US" dirty="0" err="1" smtClean="0"/>
              <a:t>Biblia</a:t>
            </a:r>
            <a:r>
              <a:rPr lang="en-US" dirty="0" smtClean="0"/>
              <a:t> </a:t>
            </a:r>
            <a:r>
              <a:rPr lang="en-US" dirty="0" err="1" smtClean="0"/>
              <a:t>Libro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Libro</a:t>
            </a:r>
            <a:r>
              <a:rPr lang="en-US" dirty="0" smtClean="0"/>
              <a:t>, Vol. 1.</a:t>
            </a:r>
            <a:endParaRPr lang="en-US" dirty="0"/>
          </a:p>
        </p:txBody>
      </p:sp>
      <p:pic>
        <p:nvPicPr>
          <p:cNvPr id="1026" name="Picture 2" descr="http://cfdb.owmconsulting.netdna-cdn.com/wp-content/uploads/2010/11/Genesis-The-Creation-and-The-Flood-The-Bible-Collection-Christian-MovieFilm-DV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13144" r="9239" b="8650"/>
          <a:stretch/>
        </p:blipFill>
        <p:spPr bwMode="auto">
          <a:xfrm>
            <a:off x="0" y="186431"/>
            <a:ext cx="4022241" cy="545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343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idcsevilla.org/recursos/mapas/mapas1/Jerusalenat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" r="1133" b="1176"/>
          <a:stretch/>
        </p:blipFill>
        <p:spPr bwMode="auto">
          <a:xfrm>
            <a:off x="-30842" y="152400"/>
            <a:ext cx="9174842" cy="653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4366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137C-5EED-4E63-B64A-FE21F4A9F7D3}" type="slidenum">
              <a:rPr lang="es-PR" altLang="en-US"/>
              <a:pPr/>
              <a:t>21</a:t>
            </a:fld>
            <a:endParaRPr lang="es-PR" altLang="en-US"/>
          </a:p>
        </p:txBody>
      </p:sp>
      <p:pic>
        <p:nvPicPr>
          <p:cNvPr id="1430535" name="Picture 7" descr="abraham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8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0663" y="1903413"/>
            <a:ext cx="5113337" cy="3835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s-PR" altLang="en-US"/>
              <a:t>Abraham (</a:t>
            </a:r>
            <a:r>
              <a:rPr lang="es-PR" altLang="en-US">
                <a:solidFill>
                  <a:schemeClr val="hlink"/>
                </a:solidFill>
              </a:rPr>
              <a:t>Génesis 12.1-3</a:t>
            </a:r>
            <a:r>
              <a:rPr lang="es-PR" altLang="en-US"/>
              <a:t>)</a:t>
            </a:r>
          </a:p>
        </p:txBody>
      </p:sp>
      <p:sp>
        <p:nvSpPr>
          <p:cNvPr id="1430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2588" y="2089150"/>
            <a:ext cx="3810000" cy="4114800"/>
          </a:xfrm>
        </p:spPr>
        <p:txBody>
          <a:bodyPr/>
          <a:lstStyle/>
          <a:p>
            <a:r>
              <a:rPr lang="es-PR" altLang="en-US" sz="2800"/>
              <a:t>¿Con qué propósito salió Abram de Mesopotamia?</a:t>
            </a:r>
          </a:p>
          <a:p>
            <a:r>
              <a:rPr lang="es-PR" altLang="en-US" sz="2800"/>
              <a:t>¿Cuáles responsabilidades conllevaban las promesas que Dios le hizo?</a:t>
            </a:r>
          </a:p>
        </p:txBody>
      </p:sp>
    </p:spTree>
    <p:extLst>
      <p:ext uri="{BB962C8B-B14F-4D97-AF65-F5344CB8AC3E}">
        <p14:creationId xmlns:p14="http://schemas.microsoft.com/office/powerpoint/2010/main" val="8335604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66BC6-31D3-4EA4-9464-4D4371D900F0}" type="slidenum">
              <a:rPr lang="es-PR" altLang="en-US"/>
              <a:pPr/>
              <a:t>22</a:t>
            </a:fld>
            <a:endParaRPr lang="es-PR" altLang="en-US"/>
          </a:p>
        </p:txBody>
      </p:sp>
      <p:sp>
        <p:nvSpPr>
          <p:cNvPr id="142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s-PR" altLang="en-US"/>
              <a:t>Isaac (</a:t>
            </a:r>
            <a:r>
              <a:rPr lang="es-PR" altLang="en-US">
                <a:solidFill>
                  <a:schemeClr val="hlink"/>
                </a:solidFill>
              </a:rPr>
              <a:t>Génesis 26.1-3</a:t>
            </a:r>
            <a:r>
              <a:rPr lang="es-PR" altLang="en-US"/>
              <a:t>)</a:t>
            </a:r>
          </a:p>
        </p:txBody>
      </p:sp>
      <p:pic>
        <p:nvPicPr>
          <p:cNvPr id="29698" name="Picture 2" descr="http://2.bp.blogspot.com/-2nM3RXXUZXc/URU7KYjNvvI/AAAAAAAAArE/N-DIGhoxtLc/s1600/21.2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3962400" cy="452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05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359B-F345-47C6-88A2-CAC85D6FB542}" type="slidenum">
              <a:rPr lang="es-PR" altLang="en-US"/>
              <a:pPr/>
              <a:t>23</a:t>
            </a:fld>
            <a:endParaRPr lang="es-PR" altLang="en-US"/>
          </a:p>
        </p:txBody>
      </p:sp>
      <p:sp>
        <p:nvSpPr>
          <p:cNvPr id="143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s-PR" altLang="en-US"/>
              <a:t>Isaac (</a:t>
            </a:r>
            <a:r>
              <a:rPr lang="es-PR" altLang="en-US">
                <a:solidFill>
                  <a:schemeClr val="hlink"/>
                </a:solidFill>
              </a:rPr>
              <a:t>Génesis 26.1-3</a:t>
            </a:r>
            <a:r>
              <a:rPr lang="es-PR" altLang="en-US"/>
              <a:t>)</a:t>
            </a:r>
          </a:p>
        </p:txBody>
      </p:sp>
      <p:sp>
        <p:nvSpPr>
          <p:cNvPr id="143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PR" altLang="en-US" dirty="0"/>
              <a:t>¿Porqué hubo sequía en la tierra prometida, si Dios prometió bendiciones para Abram y su descendencia?</a:t>
            </a:r>
          </a:p>
          <a:p>
            <a:pPr>
              <a:lnSpc>
                <a:spcPct val="90000"/>
              </a:lnSpc>
            </a:pPr>
            <a:r>
              <a:rPr lang="es-PR" altLang="en-US" dirty="0"/>
              <a:t>¿Cómo se aplica esta situación a nuestra vida espiritual?</a:t>
            </a:r>
          </a:p>
          <a:p>
            <a:pPr>
              <a:lnSpc>
                <a:spcPct val="90000"/>
              </a:lnSpc>
            </a:pPr>
            <a:r>
              <a:rPr lang="es-PR" altLang="en-US" dirty="0" smtClean="0"/>
              <a:t>¿</a:t>
            </a:r>
            <a:r>
              <a:rPr lang="es-PR" altLang="en-US" dirty="0"/>
              <a:t>Cómo podemos asegurar que Dios continúa su plan de salvación en Isaac?</a:t>
            </a:r>
          </a:p>
        </p:txBody>
      </p:sp>
    </p:spTree>
    <p:extLst>
      <p:ext uri="{BB962C8B-B14F-4D97-AF65-F5344CB8AC3E}">
        <p14:creationId xmlns:p14="http://schemas.microsoft.com/office/powerpoint/2010/main" val="4302240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7EA9-D693-4A04-8CCA-8F837B84C952}" type="slidenum">
              <a:rPr lang="es-PR" altLang="en-US"/>
              <a:pPr/>
              <a:t>24</a:t>
            </a:fld>
            <a:endParaRPr lang="es-PR" altLang="en-US"/>
          </a:p>
        </p:txBody>
      </p:sp>
      <p:sp>
        <p:nvSpPr>
          <p:cNvPr id="142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s-PR" altLang="en-US"/>
              <a:t>Jacob (</a:t>
            </a:r>
            <a:r>
              <a:rPr lang="es-PR" altLang="en-US">
                <a:solidFill>
                  <a:schemeClr val="hlink"/>
                </a:solidFill>
              </a:rPr>
              <a:t>Génesis 32.24-30</a:t>
            </a:r>
            <a:r>
              <a:rPr lang="es-PR" altLang="en-US"/>
              <a:t>)</a:t>
            </a:r>
          </a:p>
        </p:txBody>
      </p:sp>
      <p:pic>
        <p:nvPicPr>
          <p:cNvPr id="25602" name="Picture 2" descr="https://gracethrufaith.com/assets/uploads/2014/08/wrestle-with-G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33638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4976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F2C94-ADE2-412C-B439-3AB216B5890F}" type="slidenum">
              <a:rPr lang="es-PR" altLang="en-US"/>
              <a:pPr/>
              <a:t>25</a:t>
            </a:fld>
            <a:endParaRPr lang="es-PR" altLang="en-US"/>
          </a:p>
        </p:txBody>
      </p:sp>
      <p:sp>
        <p:nvSpPr>
          <p:cNvPr id="143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s-PR" altLang="en-US"/>
              <a:t>Jacob (</a:t>
            </a:r>
            <a:r>
              <a:rPr lang="es-PR" altLang="en-US">
                <a:solidFill>
                  <a:schemeClr val="hlink"/>
                </a:solidFill>
              </a:rPr>
              <a:t>Génesis 32.24-30</a:t>
            </a:r>
            <a:r>
              <a:rPr lang="es-PR" altLang="en-US"/>
              <a:t>)</a:t>
            </a:r>
          </a:p>
        </p:txBody>
      </p:sp>
      <p:sp>
        <p:nvSpPr>
          <p:cNvPr id="14387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7772400" cy="4114800"/>
          </a:xfrm>
        </p:spPr>
        <p:txBody>
          <a:bodyPr/>
          <a:lstStyle/>
          <a:p>
            <a:r>
              <a:rPr lang="es-PR" altLang="en-US" dirty="0"/>
              <a:t>¿Cuáles fueron las razones por las que se dio la lucha entre Jacob y el ángel?</a:t>
            </a:r>
          </a:p>
          <a:p>
            <a:r>
              <a:rPr lang="es-PR" altLang="en-US" dirty="0"/>
              <a:t>¿Con qué experiencias personales podemos identificar estos hechos?</a:t>
            </a:r>
          </a:p>
          <a:p>
            <a:r>
              <a:rPr lang="es-PR" altLang="en-US" dirty="0"/>
              <a:t>¿Cuál es la importancia de la experiencia de la lucha y el cambio de nombre en el vida de Jacob?</a:t>
            </a:r>
          </a:p>
        </p:txBody>
      </p:sp>
    </p:spTree>
    <p:extLst>
      <p:ext uri="{BB962C8B-B14F-4D97-AF65-F5344CB8AC3E}">
        <p14:creationId xmlns:p14="http://schemas.microsoft.com/office/powerpoint/2010/main" val="17128706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749E-6C31-45B9-ACB4-A61CA9C0270D}" type="slidenum">
              <a:rPr lang="es-PR" altLang="en-US"/>
              <a:pPr/>
              <a:t>26</a:t>
            </a:fld>
            <a:endParaRPr lang="es-PR" altLang="en-US"/>
          </a:p>
        </p:txBody>
      </p:sp>
      <p:sp>
        <p:nvSpPr>
          <p:cNvPr id="142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s-PR" altLang="en-US"/>
              <a:t>José (</a:t>
            </a:r>
            <a:r>
              <a:rPr lang="es-PR" altLang="en-US">
                <a:solidFill>
                  <a:schemeClr val="hlink"/>
                </a:solidFill>
              </a:rPr>
              <a:t>Génesis 50.24-26</a:t>
            </a:r>
            <a:r>
              <a:rPr lang="es-PR" altLang="en-US"/>
              <a:t>)</a:t>
            </a:r>
          </a:p>
        </p:txBody>
      </p:sp>
      <p:pic>
        <p:nvPicPr>
          <p:cNvPr id="21506" name="Picture 2" descr="http://stepintothestory.ca/wp-content/uploads/2015/10/Joseph-Reassures-His-Brother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2" y="2146696"/>
            <a:ext cx="5773738" cy="433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238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28EE-B016-4979-AF06-691CDC2F46B3}" type="slidenum">
              <a:rPr lang="es-PR" altLang="en-US"/>
              <a:pPr/>
              <a:t>27</a:t>
            </a:fld>
            <a:endParaRPr lang="es-PR" altLang="en-US"/>
          </a:p>
        </p:txBody>
      </p:sp>
      <p:sp>
        <p:nvSpPr>
          <p:cNvPr id="144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s-PR" altLang="en-US"/>
              <a:t>José (</a:t>
            </a:r>
            <a:r>
              <a:rPr lang="es-PR" altLang="en-US">
                <a:solidFill>
                  <a:schemeClr val="hlink"/>
                </a:solidFill>
              </a:rPr>
              <a:t>Génesis 50.24-26</a:t>
            </a:r>
            <a:r>
              <a:rPr lang="es-PR" altLang="en-US"/>
              <a:t>)</a:t>
            </a:r>
          </a:p>
        </p:txBody>
      </p:sp>
      <p:sp>
        <p:nvSpPr>
          <p:cNvPr id="14438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7772400" cy="4114800"/>
          </a:xfrm>
        </p:spPr>
        <p:txBody>
          <a:bodyPr/>
          <a:lstStyle/>
          <a:p>
            <a:r>
              <a:rPr lang="es-PR" altLang="en-US" dirty="0"/>
              <a:t>¿Cuáles fueron las formas en las cuales Dios usó a José para bendecir a su familia?</a:t>
            </a:r>
          </a:p>
          <a:p>
            <a:r>
              <a:rPr lang="es-PR" altLang="en-US" dirty="0"/>
              <a:t>¿Cómo podemos colaborar en el plan de Dios a través de nuestra posición en la comunidad?</a:t>
            </a:r>
          </a:p>
        </p:txBody>
      </p:sp>
    </p:spTree>
    <p:extLst>
      <p:ext uri="{BB962C8B-B14F-4D97-AF65-F5344CB8AC3E}">
        <p14:creationId xmlns:p14="http://schemas.microsoft.com/office/powerpoint/2010/main" val="38598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E19D-6DEC-45C9-B5D4-FE9F6566E2C4}" type="slidenum">
              <a:rPr lang="es-PR" altLang="en-US"/>
              <a:pPr/>
              <a:t>28</a:t>
            </a:fld>
            <a:endParaRPr lang="es-PR" altLang="en-US"/>
          </a:p>
        </p:txBody>
      </p:sp>
      <p:sp>
        <p:nvSpPr>
          <p:cNvPr id="128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altLang="en-US"/>
              <a:t>Aplicaciones</a:t>
            </a:r>
          </a:p>
        </p:txBody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17713"/>
            <a:ext cx="8497888" cy="4154487"/>
          </a:xfrm>
        </p:spPr>
        <p:txBody>
          <a:bodyPr/>
          <a:lstStyle/>
          <a:p>
            <a:pPr marL="0" indent="0">
              <a:buSzPct val="85000"/>
              <a:buNone/>
            </a:pPr>
            <a:r>
              <a:rPr lang="es-PR" altLang="en-US" dirty="0" smtClean="0"/>
              <a:t>La </a:t>
            </a:r>
            <a:r>
              <a:rPr lang="es-PR" altLang="en-US" dirty="0"/>
              <a:t>solución para el pecado (</a:t>
            </a:r>
            <a:r>
              <a:rPr lang="es-PR" altLang="en-US" dirty="0" err="1" smtClean="0">
                <a:solidFill>
                  <a:schemeClr val="tx2"/>
                </a:solidFill>
              </a:rPr>
              <a:t>Gén</a:t>
            </a:r>
            <a:r>
              <a:rPr lang="es-PR" altLang="en-US" dirty="0" smtClean="0">
                <a:solidFill>
                  <a:schemeClr val="tx2"/>
                </a:solidFill>
              </a:rPr>
              <a:t>. 3.15-17</a:t>
            </a:r>
            <a:r>
              <a:rPr lang="es-PR" altLang="en-US" dirty="0"/>
              <a:t>)</a:t>
            </a:r>
          </a:p>
          <a:p>
            <a:pPr marL="590550" indent="-533400">
              <a:buSzPct val="85000"/>
            </a:pPr>
            <a:r>
              <a:rPr lang="es-PR" altLang="en-US" sz="2800" dirty="0"/>
              <a:t>Tan pronto el hombre pecó, Dios proveyó la salvación. Hoy día, el pecado sigue siendo el mayor problema del hombre y Dios en Cristo Jesús provee la salvación del pecado.</a:t>
            </a:r>
          </a:p>
        </p:txBody>
      </p:sp>
    </p:spTree>
    <p:extLst>
      <p:ext uri="{BB962C8B-B14F-4D97-AF65-F5344CB8AC3E}">
        <p14:creationId xmlns:p14="http://schemas.microsoft.com/office/powerpoint/2010/main" val="25227533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8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921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E6BC-53E8-4951-B76F-8B5EFC61F911}" type="datetime4">
              <a:rPr lang="es-PR" altLang="en-US"/>
              <a:pPr/>
              <a:t>08 de enero de 2016</a:t>
            </a:fld>
            <a:endParaRPr lang="es-P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R" altLang="en-US"/>
              <a:t>Iglesia Bíblica Bautista</a:t>
            </a:r>
          </a:p>
          <a:p>
            <a:r>
              <a:rPr lang="es-PR" altLang="en-US"/>
              <a:t>www.iglesiabiblicabautista.org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4071F-4068-4822-BFFA-79C33F886C84}" type="slidenum">
              <a:rPr lang="es-PR" altLang="en-US"/>
              <a:pPr/>
              <a:t>29</a:t>
            </a:fld>
            <a:endParaRPr lang="es-PR" altLang="en-US"/>
          </a:p>
        </p:txBody>
      </p:sp>
      <p:sp>
        <p:nvSpPr>
          <p:cNvPr id="141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altLang="en-US"/>
              <a:t>Aplicaciones</a:t>
            </a:r>
          </a:p>
        </p:txBody>
      </p:sp>
      <p:sp>
        <p:nvSpPr>
          <p:cNvPr id="141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17713"/>
            <a:ext cx="8497888" cy="4154487"/>
          </a:xfrm>
        </p:spPr>
        <p:txBody>
          <a:bodyPr/>
          <a:lstStyle/>
          <a:p>
            <a:pPr marL="0" indent="0">
              <a:lnSpc>
                <a:spcPct val="90000"/>
              </a:lnSpc>
              <a:buSzPct val="85000"/>
              <a:buNone/>
            </a:pPr>
            <a:r>
              <a:rPr lang="es-PR" altLang="en-US" dirty="0"/>
              <a:t>Dios busca personas obedientes (</a:t>
            </a:r>
            <a:r>
              <a:rPr lang="es-PR" altLang="en-US" dirty="0" smtClean="0">
                <a:solidFill>
                  <a:schemeClr val="tx2"/>
                </a:solidFill>
              </a:rPr>
              <a:t>Gén.12.1-3</a:t>
            </a:r>
            <a:r>
              <a:rPr lang="es-PR" altLang="en-US" dirty="0"/>
              <a:t>).</a:t>
            </a:r>
          </a:p>
          <a:p>
            <a:pPr marL="590550" lvl="1" indent="-533400">
              <a:lnSpc>
                <a:spcPct val="90000"/>
              </a:lnSpc>
              <a:buClr>
                <a:schemeClr val="folHlink"/>
              </a:buClr>
              <a:buSzPct val="85000"/>
            </a:pPr>
            <a:r>
              <a:rPr lang="es-PR" altLang="en-US" dirty="0" smtClean="0"/>
              <a:t>Cuando Dios llamó a Abraham, éste no era lo mejor humanamente hablando. </a:t>
            </a:r>
            <a:endParaRPr lang="es-PR" altLang="en-US" sz="2800" dirty="0" smtClean="0"/>
          </a:p>
          <a:p>
            <a:pPr marL="590550" indent="-533400">
              <a:lnSpc>
                <a:spcPct val="90000"/>
              </a:lnSpc>
              <a:buSzPct val="85000"/>
            </a:pPr>
            <a:r>
              <a:rPr lang="es-PR" altLang="en-US" sz="2800" dirty="0" smtClean="0"/>
              <a:t>Su </a:t>
            </a:r>
            <a:r>
              <a:rPr lang="es-PR" altLang="en-US" sz="2800" dirty="0"/>
              <a:t>esposa era estéril y ambos ya viejos.  </a:t>
            </a:r>
            <a:endParaRPr lang="es-PR" altLang="en-US" sz="2800" dirty="0" smtClean="0"/>
          </a:p>
          <a:p>
            <a:pPr marL="590550" indent="-533400">
              <a:lnSpc>
                <a:spcPct val="90000"/>
              </a:lnSpc>
              <a:buSzPct val="85000"/>
            </a:pPr>
            <a:r>
              <a:rPr lang="es-PR" altLang="en-US" sz="2800" dirty="0" smtClean="0"/>
              <a:t>Pero </a:t>
            </a:r>
            <a:r>
              <a:rPr lang="es-PR" altLang="en-US" sz="2800" dirty="0"/>
              <a:t>Abraham podía ofrecer a Dios su obediencia incondicional y esto era de más valor que todo el potencial humano.  </a:t>
            </a:r>
          </a:p>
          <a:p>
            <a:pPr marL="590550" indent="-533400">
              <a:lnSpc>
                <a:spcPct val="90000"/>
              </a:lnSpc>
              <a:buSzPct val="85000"/>
            </a:pPr>
            <a:r>
              <a:rPr lang="es-PR" altLang="en-US" sz="2800" dirty="0"/>
              <a:t>Más que nunca Dios necesita hombres y mujeres que sean obedientes a su Palabra.</a:t>
            </a:r>
          </a:p>
        </p:txBody>
      </p:sp>
    </p:spTree>
    <p:extLst>
      <p:ext uri="{BB962C8B-B14F-4D97-AF65-F5344CB8AC3E}">
        <p14:creationId xmlns:p14="http://schemas.microsoft.com/office/powerpoint/2010/main" val="24903653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1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1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1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1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1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00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38600" y="0"/>
            <a:ext cx="51054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5B1C-0384-499A-9270-D850812709E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91000" y="76200"/>
            <a:ext cx="4953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dirty="0" smtClean="0"/>
              <a:t>Unidad 4: Isaac y su familia</a:t>
            </a:r>
          </a:p>
          <a:p>
            <a:pPr>
              <a:tabLst>
                <a:tab pos="1082675" algn="l"/>
              </a:tabLst>
            </a:pPr>
            <a:endParaRPr lang="en-US" dirty="0"/>
          </a:p>
          <a:p>
            <a:pPr marL="625475" indent="-392113">
              <a:buFont typeface="+mj-lt"/>
              <a:buAutoNum type="arabicPeriod" startAt="14"/>
              <a:tabLst>
                <a:tab pos="1082675" algn="l"/>
              </a:tabLst>
            </a:pPr>
            <a:r>
              <a:rPr lang="es-PR" dirty="0" smtClean="0"/>
              <a:t>Isaac y sus hijos</a:t>
            </a:r>
          </a:p>
          <a:p>
            <a:pPr marL="625475" indent="-392113">
              <a:buAutoNum type="arabicPeriod" startAt="14"/>
              <a:tabLst>
                <a:tab pos="1082675" algn="l"/>
              </a:tabLst>
            </a:pPr>
            <a:r>
              <a:rPr lang="es-PR" dirty="0" smtClean="0"/>
              <a:t>Isaac engañado por Rebeca y Jacob</a:t>
            </a:r>
          </a:p>
          <a:p>
            <a:pPr>
              <a:tabLst>
                <a:tab pos="914400" algn="l"/>
              </a:tabLst>
            </a:pPr>
            <a:endParaRPr lang="es-PR" dirty="0" smtClean="0"/>
          </a:p>
          <a:p>
            <a:pPr algn="ctr"/>
            <a:r>
              <a:rPr lang="es-PR" dirty="0" smtClean="0"/>
              <a:t>Unidad 5: Jacob crece y madura</a:t>
            </a:r>
          </a:p>
          <a:p>
            <a:endParaRPr lang="es-PR" dirty="0" smtClean="0"/>
          </a:p>
          <a:p>
            <a:pPr marL="625475" indent="-392113">
              <a:buFont typeface="+mj-lt"/>
              <a:buAutoNum type="arabicPeriod" startAt="16"/>
              <a:tabLst>
                <a:tab pos="1082675" algn="l"/>
              </a:tabLst>
            </a:pPr>
            <a:r>
              <a:rPr lang="es-PR" dirty="0" smtClean="0"/>
              <a:t>Jacob se encuentra con Dios</a:t>
            </a:r>
          </a:p>
          <a:p>
            <a:pPr marL="625475" indent="-392113">
              <a:buFont typeface="+mj-lt"/>
              <a:buAutoNum type="arabicPeriod" startAt="16"/>
              <a:tabLst>
                <a:tab pos="1082675" algn="l"/>
              </a:tabLst>
            </a:pPr>
            <a:r>
              <a:rPr lang="es-PR" dirty="0" smtClean="0"/>
              <a:t>Jacob en Harán</a:t>
            </a:r>
          </a:p>
          <a:p>
            <a:pPr marL="625475" indent="-392113">
              <a:buFont typeface="+mj-lt"/>
              <a:buAutoNum type="arabicPeriod" startAt="16"/>
              <a:tabLst>
                <a:tab pos="1082675" algn="l"/>
              </a:tabLst>
            </a:pPr>
            <a:r>
              <a:rPr lang="es-PR" dirty="0" smtClean="0"/>
              <a:t>Jacob instado a volver a Canaán</a:t>
            </a:r>
          </a:p>
          <a:p>
            <a:pPr marL="625475" indent="-392113">
              <a:buFont typeface="+mj-lt"/>
              <a:buAutoNum type="arabicPeriod" startAt="16"/>
              <a:tabLst>
                <a:tab pos="1082675" algn="l"/>
              </a:tabLst>
            </a:pPr>
            <a:r>
              <a:rPr lang="es-PR" dirty="0" smtClean="0"/>
              <a:t>Jacob se encuentra con Dios y con Esaú</a:t>
            </a:r>
          </a:p>
          <a:p>
            <a:pPr marL="625475" indent="-392113">
              <a:buFont typeface="+mj-lt"/>
              <a:buAutoNum type="arabicPeriod" startAt="16"/>
              <a:tabLst>
                <a:tab pos="1082675" algn="l"/>
              </a:tabLst>
            </a:pPr>
            <a:r>
              <a:rPr lang="es-PR" dirty="0" smtClean="0"/>
              <a:t>Jacob regresa a </a:t>
            </a:r>
            <a:r>
              <a:rPr lang="es-PR" dirty="0" err="1" smtClean="0"/>
              <a:t>Betél</a:t>
            </a:r>
            <a:endParaRPr lang="es-PR" dirty="0" smtClean="0"/>
          </a:p>
          <a:p>
            <a:pPr>
              <a:tabLst>
                <a:tab pos="914400" algn="l"/>
              </a:tabLst>
            </a:pPr>
            <a:endParaRPr lang="es-PR" dirty="0" smtClean="0"/>
          </a:p>
          <a:p>
            <a:pPr algn="ctr"/>
            <a:r>
              <a:rPr lang="es-PR" dirty="0" smtClean="0"/>
              <a:t>Unidad 6: José, de necesitado a proveedor</a:t>
            </a:r>
          </a:p>
          <a:p>
            <a:endParaRPr lang="es-PR" dirty="0" smtClean="0"/>
          </a:p>
          <a:p>
            <a:pPr marL="625475" indent="-392113">
              <a:buFont typeface="+mj-lt"/>
              <a:buAutoNum type="arabicPeriod" startAt="21"/>
              <a:tabLst>
                <a:tab pos="1082675" algn="l"/>
              </a:tabLst>
            </a:pPr>
            <a:r>
              <a:rPr lang="es-PR" dirty="0" smtClean="0"/>
              <a:t>José es vendido y llevado a Egipto</a:t>
            </a:r>
          </a:p>
          <a:p>
            <a:pPr marL="625475" indent="-392113">
              <a:buFont typeface="+mj-lt"/>
              <a:buAutoNum type="arabicPeriod" startAt="21"/>
              <a:tabLst>
                <a:tab pos="1082675" algn="l"/>
              </a:tabLst>
            </a:pPr>
            <a:r>
              <a:rPr lang="es-PR" dirty="0" smtClean="0"/>
              <a:t>José prospera en la adversidad</a:t>
            </a:r>
          </a:p>
          <a:p>
            <a:pPr marL="625475" indent="-392113">
              <a:buFont typeface="+mj-lt"/>
              <a:buAutoNum type="arabicPeriod" startAt="21"/>
              <a:tabLst>
                <a:tab pos="1082675" algn="l"/>
              </a:tabLst>
            </a:pPr>
            <a:r>
              <a:rPr lang="es-PR" dirty="0" smtClean="0"/>
              <a:t>José es hecho se</a:t>
            </a:r>
            <a:r>
              <a:rPr lang="en-US" dirty="0" err="1" smtClean="0"/>
              <a:t>ñor</a:t>
            </a:r>
            <a:r>
              <a:rPr lang="en-US" dirty="0" smtClean="0"/>
              <a:t> de </a:t>
            </a:r>
            <a:r>
              <a:rPr lang="en-US" dirty="0" err="1" smtClean="0"/>
              <a:t>Egipto</a:t>
            </a:r>
            <a:endParaRPr lang="en-US" dirty="0" smtClean="0"/>
          </a:p>
          <a:p>
            <a:pPr marL="625475" indent="-392113">
              <a:buFont typeface="+mj-lt"/>
              <a:buAutoNum type="arabicPeriod" startAt="21"/>
              <a:tabLst>
                <a:tab pos="1082675" algn="l"/>
              </a:tabLst>
            </a:pPr>
            <a:r>
              <a:rPr lang="es-PR" dirty="0" smtClean="0"/>
              <a:t>José se da a conocer a sus hermanos</a:t>
            </a:r>
          </a:p>
          <a:p>
            <a:pPr marL="625475" indent="-392113">
              <a:buFont typeface="+mj-lt"/>
              <a:buAutoNum type="arabicPeriod" startAt="21"/>
              <a:tabLst>
                <a:tab pos="1082675" algn="l"/>
              </a:tabLst>
            </a:pPr>
            <a:endParaRPr lang="es-PR" dirty="0" smtClean="0"/>
          </a:p>
          <a:p>
            <a:pPr algn="ctr"/>
            <a:r>
              <a:rPr lang="es-PR" dirty="0" smtClean="0"/>
              <a:t>Unidad 7: José con su familia en Egipto</a:t>
            </a:r>
          </a:p>
          <a:p>
            <a:endParaRPr lang="es-PR" dirty="0" smtClean="0"/>
          </a:p>
          <a:p>
            <a:pPr marL="625475" indent="-392113">
              <a:buFont typeface="+mj-lt"/>
              <a:buAutoNum type="arabicPeriod" startAt="25"/>
              <a:tabLst>
                <a:tab pos="1082675" algn="l"/>
              </a:tabLst>
            </a:pPr>
            <a:r>
              <a:rPr lang="es-PR" dirty="0" smtClean="0"/>
              <a:t>José traslada a su familia a Egipto</a:t>
            </a:r>
          </a:p>
          <a:p>
            <a:pPr marL="625475" indent="-392113">
              <a:buFont typeface="+mj-lt"/>
              <a:buAutoNum type="arabicPeriod" startAt="25"/>
              <a:tabLst>
                <a:tab pos="1082675" algn="l"/>
              </a:tabLst>
            </a:pPr>
            <a:r>
              <a:rPr lang="es-PR" dirty="0" smtClean="0"/>
              <a:t>José conforta a sus hermanos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955" y="5715000"/>
            <a:ext cx="3824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EL Expositor </a:t>
            </a:r>
            <a:r>
              <a:rPr lang="en-US" dirty="0" err="1" smtClean="0"/>
              <a:t>Bíblico</a:t>
            </a:r>
            <a:r>
              <a:rPr lang="en-US" dirty="0" smtClean="0"/>
              <a:t>: La </a:t>
            </a:r>
            <a:r>
              <a:rPr lang="en-US" dirty="0" err="1" smtClean="0"/>
              <a:t>Biblia</a:t>
            </a:r>
            <a:r>
              <a:rPr lang="en-US" dirty="0" smtClean="0"/>
              <a:t> </a:t>
            </a:r>
            <a:r>
              <a:rPr lang="en-US" dirty="0" err="1" smtClean="0"/>
              <a:t>Libro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Libro</a:t>
            </a:r>
            <a:r>
              <a:rPr lang="en-US" dirty="0" smtClean="0"/>
              <a:t>, Vol. 1.</a:t>
            </a:r>
            <a:endParaRPr lang="en-US" dirty="0"/>
          </a:p>
        </p:txBody>
      </p:sp>
      <p:pic>
        <p:nvPicPr>
          <p:cNvPr id="1026" name="Picture 2" descr="http://cfdb.owmconsulting.netdna-cdn.com/wp-content/uploads/2010/11/Genesis-The-Creation-and-The-Flood-The-Bible-Collection-Christian-MovieFilm-DV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13144" r="9239" b="8650"/>
          <a:stretch/>
        </p:blipFill>
        <p:spPr bwMode="auto">
          <a:xfrm>
            <a:off x="0" y="186431"/>
            <a:ext cx="4022241" cy="545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856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218A1B8D-2211-4267-85EA-46D8260B611F}" type="slidenum">
              <a:rPr lang="en-US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PR" dirty="0" smtClean="0"/>
              <a:t>Bibliografía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2170113"/>
            <a:ext cx="8534400" cy="4459287"/>
          </a:xfrm>
        </p:spPr>
        <p:txBody>
          <a:bodyPr/>
          <a:lstStyle/>
          <a:p>
            <a:pPr marL="115888" indent="-115888">
              <a:lnSpc>
                <a:spcPct val="80000"/>
              </a:lnSpc>
              <a:buNone/>
            </a:pPr>
            <a:r>
              <a:rPr lang="es-PR" altLang="en-US" sz="2000" dirty="0" smtClean="0"/>
              <a:t>Carro</a:t>
            </a:r>
            <a:r>
              <a:rPr lang="es-PR" altLang="en-US" sz="2000" dirty="0"/>
              <a:t>, </a:t>
            </a:r>
            <a:r>
              <a:rPr lang="es-PR" altLang="en-US" sz="2000" dirty="0" smtClean="0"/>
              <a:t>Daniel et al. </a:t>
            </a:r>
            <a:r>
              <a:rPr lang="es-PR" altLang="en-US" sz="2000" i="1" dirty="0"/>
              <a:t>Comentario </a:t>
            </a:r>
            <a:r>
              <a:rPr lang="es-PR" altLang="en-US" sz="2000" i="1" dirty="0" err="1"/>
              <a:t>Bı́blico</a:t>
            </a:r>
            <a:r>
              <a:rPr lang="es-PR" altLang="en-US" sz="2000" i="1" dirty="0"/>
              <a:t> Mundo Hispano </a:t>
            </a:r>
            <a:r>
              <a:rPr lang="es-PR" altLang="en-US" sz="2000" i="1" dirty="0" err="1"/>
              <a:t>Genesis</a:t>
            </a:r>
            <a:r>
              <a:rPr lang="es-PR" altLang="en-US" sz="2000" dirty="0"/>
              <a:t>, 1. ed. </a:t>
            </a:r>
            <a:r>
              <a:rPr lang="es-PR" altLang="en-US" sz="2000" dirty="0" smtClean="0"/>
              <a:t>El </a:t>
            </a:r>
            <a:r>
              <a:rPr lang="es-PR" altLang="en-US" sz="2000" dirty="0"/>
              <a:t>Paso, TX: Editorial Mundo Hispano, </a:t>
            </a:r>
            <a:r>
              <a:rPr lang="es-PR" altLang="en-US" sz="2000" dirty="0" smtClean="0"/>
              <a:t>1993.</a:t>
            </a:r>
            <a:endParaRPr lang="es-PR" altLang="en-US" sz="2000" dirty="0"/>
          </a:p>
          <a:p>
            <a:pPr marL="115888" indent="-115888">
              <a:lnSpc>
                <a:spcPct val="80000"/>
              </a:lnSpc>
              <a:buNone/>
            </a:pPr>
            <a:r>
              <a:rPr lang="es-PR" altLang="en-US" sz="2000" dirty="0"/>
              <a:t>Henry Matthew. </a:t>
            </a:r>
            <a:r>
              <a:rPr lang="es-PR" altLang="en-US" sz="2000" i="1" dirty="0"/>
              <a:t>Comentario De La Biblia Matthew Henry En Un Tomo.</a:t>
            </a:r>
            <a:r>
              <a:rPr lang="es-PR" altLang="en-US" sz="2000" dirty="0"/>
              <a:t> Miami: Editorial </a:t>
            </a:r>
            <a:r>
              <a:rPr lang="es-PR" altLang="en-US" sz="2000" dirty="0" err="1"/>
              <a:t>Unilit</a:t>
            </a:r>
            <a:r>
              <a:rPr lang="es-PR" altLang="en-US" sz="2000" dirty="0"/>
              <a:t>, 2003.</a:t>
            </a:r>
          </a:p>
          <a:p>
            <a:pPr marL="115888" indent="-115888">
              <a:lnSpc>
                <a:spcPct val="80000"/>
              </a:lnSpc>
              <a:buNone/>
            </a:pPr>
            <a:r>
              <a:rPr lang="en-US" altLang="en-US" sz="2000" dirty="0" err="1" smtClean="0"/>
              <a:t>Martínez</a:t>
            </a:r>
            <a:r>
              <a:rPr lang="en-US" altLang="en-US" sz="2000" dirty="0"/>
              <a:t>, Mario y Jorge E. </a:t>
            </a:r>
            <a:r>
              <a:rPr lang="en-US" altLang="en-US" sz="2000" dirty="0" err="1"/>
              <a:t>Díaz</a:t>
            </a:r>
            <a:r>
              <a:rPr lang="en-US" altLang="en-US" sz="2000" dirty="0"/>
              <a:t>, eds. </a:t>
            </a:r>
            <a:r>
              <a:rPr lang="en-US" altLang="en-US" sz="2000" i="1" dirty="0"/>
              <a:t>El Expositor </a:t>
            </a:r>
            <a:r>
              <a:rPr lang="en-US" altLang="en-US" sz="2000" i="1" dirty="0" err="1"/>
              <a:t>Bíblico</a:t>
            </a:r>
            <a:r>
              <a:rPr lang="en-US" altLang="en-US" sz="2000" i="1" dirty="0"/>
              <a:t>: La </a:t>
            </a:r>
            <a:r>
              <a:rPr lang="en-US" altLang="en-US" sz="2000" i="1" dirty="0" err="1"/>
              <a:t>Biblia</a:t>
            </a:r>
            <a:r>
              <a:rPr lang="en-US" altLang="en-US" sz="2000" i="1" dirty="0"/>
              <a:t>, </a:t>
            </a:r>
            <a:r>
              <a:rPr lang="en-US" altLang="en-US" sz="2000" i="1" dirty="0" err="1"/>
              <a:t>Libro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por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Libro</a:t>
            </a:r>
            <a:r>
              <a:rPr lang="en-US" altLang="en-US" sz="2000" i="1" dirty="0"/>
              <a:t>, Maestros, </a:t>
            </a:r>
            <a:r>
              <a:rPr lang="en-US" altLang="en-US" sz="2000" dirty="0" err="1"/>
              <a:t>Volumen</a:t>
            </a:r>
            <a:r>
              <a:rPr lang="en-US" altLang="en-US" sz="2000" dirty="0"/>
              <a:t> 1</a:t>
            </a:r>
            <a:r>
              <a:rPr lang="en-US" altLang="en-US" sz="2000" i="1" dirty="0"/>
              <a:t>. </a:t>
            </a:r>
            <a:r>
              <a:rPr lang="en-US" altLang="en-US" sz="2000" dirty="0"/>
              <a:t>El Paso, TX: Casa Bautista de </a:t>
            </a:r>
            <a:r>
              <a:rPr lang="en-US" altLang="en-US" sz="2000" dirty="0" err="1"/>
              <a:t>Publicaciones</a:t>
            </a:r>
            <a:r>
              <a:rPr lang="en-US" altLang="en-US" sz="2000" dirty="0"/>
              <a:t>, 1992.</a:t>
            </a:r>
            <a:r>
              <a:rPr lang="en-US" altLang="en-US" sz="2000" i="1" dirty="0"/>
              <a:t> </a:t>
            </a:r>
          </a:p>
          <a:p>
            <a:pPr marL="115888" indent="-115888">
              <a:lnSpc>
                <a:spcPct val="80000"/>
              </a:lnSpc>
              <a:buNone/>
            </a:pPr>
            <a:r>
              <a:rPr lang="es-PR" altLang="en-US" sz="2000" dirty="0"/>
              <a:t>Nelson, </a:t>
            </a:r>
            <a:r>
              <a:rPr lang="es-PR" altLang="en-US" sz="2000" dirty="0" err="1"/>
              <a:t>Wilton</a:t>
            </a:r>
            <a:r>
              <a:rPr lang="es-PR" altLang="en-US" sz="2000" dirty="0"/>
              <a:t> M. y Juan Rojas Mayo, eds. </a:t>
            </a:r>
            <a:r>
              <a:rPr lang="es-PR" altLang="en-US" sz="2000" i="1" dirty="0"/>
              <a:t>Nelson Nuevo Diccionario Ilustrado De La Biblia</a:t>
            </a:r>
            <a:r>
              <a:rPr lang="es-PR" altLang="en-US" sz="2000" dirty="0"/>
              <a:t>, </a:t>
            </a:r>
            <a:r>
              <a:rPr lang="es-PR" altLang="en-US" sz="2000" dirty="0" err="1"/>
              <a:t>Electronic</a:t>
            </a:r>
            <a:r>
              <a:rPr lang="es-PR" altLang="en-US" sz="2000" dirty="0"/>
              <a:t> ed. Nashville: Editorial Caribe, 2000, c1998.</a:t>
            </a:r>
          </a:p>
          <a:p>
            <a:pPr marL="115888" indent="-115888">
              <a:lnSpc>
                <a:spcPct val="80000"/>
              </a:lnSpc>
              <a:buNone/>
            </a:pPr>
            <a:r>
              <a:rPr lang="es-PR" altLang="en-US" sz="2000" dirty="0"/>
              <a:t>Thompson </a:t>
            </a:r>
            <a:r>
              <a:rPr lang="es-PR" altLang="en-US" sz="2000" dirty="0" err="1"/>
              <a:t>Eade</a:t>
            </a:r>
            <a:r>
              <a:rPr lang="es-PR" altLang="en-US" sz="2000" dirty="0"/>
              <a:t>, Alfred. </a:t>
            </a:r>
            <a:r>
              <a:rPr lang="es-PR" altLang="en-US" sz="2000" i="1" dirty="0"/>
              <a:t>Panorama de la Biblia, Curso de Estudios Bíblicos</a:t>
            </a:r>
            <a:r>
              <a:rPr lang="es-PR" altLang="en-US" sz="2000" dirty="0"/>
              <a:t>. Editorial Mundo Hispano, El Paso, TX, 2002.</a:t>
            </a:r>
          </a:p>
          <a:p>
            <a:pPr marL="115888" indent="-115888">
              <a:lnSpc>
                <a:spcPct val="80000"/>
              </a:lnSpc>
              <a:buNone/>
            </a:pPr>
            <a:r>
              <a:rPr lang="es-PR" altLang="en-US" sz="2000" dirty="0" smtClean="0"/>
              <a:t>Vine</a:t>
            </a:r>
            <a:r>
              <a:rPr lang="es-PR" altLang="en-US" sz="2000" dirty="0"/>
              <a:t>, W.E. </a:t>
            </a:r>
            <a:r>
              <a:rPr lang="es-PR" altLang="en-US" sz="2000" i="1" dirty="0" smtClean="0"/>
              <a:t>Vine </a:t>
            </a:r>
            <a:r>
              <a:rPr lang="es-PR" altLang="en-US" sz="2000" i="1" dirty="0"/>
              <a:t>Diccionario Expositivo De Palabras Del Antiguo Y Del </a:t>
            </a:r>
            <a:r>
              <a:rPr lang="es-PR" altLang="en-US" sz="2000" i="1" dirty="0" err="1"/>
              <a:t>Neuvo</a:t>
            </a:r>
            <a:r>
              <a:rPr lang="es-PR" altLang="en-US" sz="2000" i="1" dirty="0"/>
              <a:t> Testamento Exhaustivo</a:t>
            </a:r>
            <a:r>
              <a:rPr lang="es-PR" altLang="en-US" sz="2000" dirty="0"/>
              <a:t>, </a:t>
            </a:r>
            <a:r>
              <a:rPr lang="es-PR" altLang="en-US" sz="2000" dirty="0" err="1" smtClean="0"/>
              <a:t>Electronic</a:t>
            </a:r>
            <a:r>
              <a:rPr lang="es-PR" altLang="en-US" sz="2000" dirty="0" smtClean="0"/>
              <a:t> </a:t>
            </a:r>
            <a:r>
              <a:rPr lang="es-PR" altLang="en-US" sz="2000" dirty="0"/>
              <a:t>ed. </a:t>
            </a:r>
            <a:r>
              <a:rPr lang="es-PR" altLang="en-US" sz="2000" dirty="0" smtClean="0"/>
              <a:t>Nashville</a:t>
            </a:r>
            <a:r>
              <a:rPr lang="es-PR" altLang="en-US" sz="2000" dirty="0"/>
              <a:t>: Editorial Caribe, 2000, </a:t>
            </a:r>
            <a:r>
              <a:rPr lang="es-PR" altLang="en-US" sz="2000" dirty="0" smtClean="0"/>
              <a:t>c1999. </a:t>
            </a:r>
            <a:endParaRPr lang="es-PR" altLang="en-US" sz="2000" dirty="0"/>
          </a:p>
          <a:p>
            <a:pPr>
              <a:lnSpc>
                <a:spcPct val="80000"/>
              </a:lnSpc>
              <a:spcAft>
                <a:spcPts val="600"/>
              </a:spcAft>
              <a:buNone/>
            </a:pPr>
            <a:r>
              <a:rPr lang="es-ES" sz="1200" dirty="0" smtClean="0">
                <a:latin typeface="+mj-lt"/>
                <a:hlinkClick r:id="rId3"/>
              </a:rPr>
              <a:t>http://www.dsmedia.org/resources/illustrations/sweet-publishing/</a:t>
            </a:r>
            <a:r>
              <a:rPr lang="es-ES" sz="1200" dirty="0" smtClean="0">
                <a:latin typeface="+mj-lt"/>
              </a:rPr>
              <a:t>  (imágenes).</a:t>
            </a:r>
          </a:p>
          <a:p>
            <a:pPr>
              <a:lnSpc>
                <a:spcPct val="80000"/>
              </a:lnSpc>
              <a:spcAft>
                <a:spcPts val="600"/>
              </a:spcAft>
              <a:buNone/>
            </a:pPr>
            <a:r>
              <a:rPr lang="en-US" sz="1200" dirty="0" smtClean="0">
                <a:hlinkClick r:id="rId4"/>
              </a:rPr>
              <a:t>http://st-takla.org/Gallery/Bible/Illustrations/Bible-Slides/OT/Hosea.html</a:t>
            </a:r>
            <a:endParaRPr lang="en-US" sz="1200" dirty="0" smtClean="0"/>
          </a:p>
        </p:txBody>
      </p:sp>
      <p:sp>
        <p:nvSpPr>
          <p:cNvPr id="260100" name="Slide Number Placeholder 3"/>
          <p:cNvSpPr txBox="1">
            <a:spLocks noGrp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3F4E463-F5E4-45E0-82AC-34CAC993DA12}" type="slidenum">
              <a:rPr lang="en-US" sz="1400">
                <a:solidFill>
                  <a:srgbClr val="000000"/>
                </a:solidFill>
              </a:rPr>
              <a:pPr algn="r"/>
              <a:t>30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6" descr="77-8_creation"/>
          <p:cNvPicPr>
            <a:picLocks noChangeAspect="1" noChangeArrowheads="1"/>
          </p:cNvPicPr>
          <p:nvPr/>
        </p:nvPicPr>
        <p:blipFill>
          <a:blip r:embed="rId3">
            <a:lum bright="14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235"/>
            <a:ext cx="9144000" cy="685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C845-AC6A-4CB1-AD25-7DB23307EAA9}" type="slidenum">
              <a:rPr lang="en-US"/>
              <a:pPr/>
              <a:t>31</a:t>
            </a:fld>
            <a:endParaRPr lang="en-US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914400"/>
          </a:xfrm>
          <a:solidFill>
            <a:schemeClr val="bg1">
              <a:lumMod val="95000"/>
              <a:lumOff val="5000"/>
              <a:alpha val="45000"/>
            </a:schemeClr>
          </a:solidFill>
          <a:ln/>
        </p:spPr>
        <p:txBody>
          <a:bodyPr anchor="ctr"/>
          <a:lstStyle/>
          <a:p>
            <a:pPr algn="ctr"/>
            <a:r>
              <a:rPr lang="es-PR" dirty="0"/>
              <a:t>Próximo </a:t>
            </a:r>
            <a:r>
              <a:rPr lang="es-PR" dirty="0" smtClean="0"/>
              <a:t>Estudio (Libro 1)</a:t>
            </a:r>
            <a:endParaRPr lang="es-PR" dirty="0"/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371600"/>
            <a:ext cx="7772400" cy="4495800"/>
          </a:xfrm>
          <a:solidFill>
            <a:schemeClr val="bg1">
              <a:lumMod val="95000"/>
              <a:lumOff val="5000"/>
              <a:alpha val="45000"/>
            </a:schemeClr>
          </a:solidFill>
          <a:ln/>
        </p:spPr>
        <p:txBody>
          <a:bodyPr anchor="ctr">
            <a:noAutofit/>
          </a:bodyPr>
          <a:lstStyle/>
          <a:p>
            <a:pPr marL="0" indent="0" algn="ctr">
              <a:spcAft>
                <a:spcPts val="600"/>
              </a:spcAft>
              <a:buFontTx/>
              <a:buNone/>
            </a:pPr>
            <a:r>
              <a:rPr lang="es-PR" sz="3600" dirty="0">
                <a:solidFill>
                  <a:schemeClr val="tx2"/>
                </a:solidFill>
                <a:latin typeface="Candara" pitchFamily="34" charset="0"/>
              </a:rPr>
              <a:t>Unidad </a:t>
            </a:r>
            <a:r>
              <a:rPr lang="es-PR" sz="3600" dirty="0" smtClean="0">
                <a:solidFill>
                  <a:schemeClr val="tx2"/>
                </a:solidFill>
                <a:latin typeface="Candara" pitchFamily="34" charset="0"/>
              </a:rPr>
              <a:t>1: El origen del universo</a:t>
            </a:r>
            <a:endParaRPr lang="es-P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Aft>
                <a:spcPts val="600"/>
              </a:spcAft>
              <a:buFontTx/>
              <a:buNone/>
            </a:pPr>
            <a:r>
              <a:rPr lang="es-P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 2:</a:t>
            </a:r>
          </a:p>
          <a:p>
            <a:pPr marL="0" indent="0" algn="ctr">
              <a:spcAft>
                <a:spcPts val="600"/>
              </a:spcAft>
              <a:buFontTx/>
              <a:buNone/>
            </a:pPr>
            <a:r>
              <a:rPr lang="es-P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“La primera semana”</a:t>
            </a:r>
          </a:p>
          <a:p>
            <a:pPr marL="0" indent="0" algn="ctr">
              <a:buFontTx/>
              <a:buNone/>
              <a:tabLst>
                <a:tab pos="457200" algn="l"/>
              </a:tabLst>
            </a:pPr>
            <a:r>
              <a:rPr lang="es-P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P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Génesis 1:1-2:3)</a:t>
            </a:r>
          </a:p>
          <a:p>
            <a:pPr marL="0" indent="0" algn="ctr">
              <a:buFontTx/>
              <a:buNone/>
              <a:tabLst>
                <a:tab pos="457200" algn="l"/>
              </a:tabLst>
            </a:pPr>
            <a:r>
              <a:rPr lang="es-P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de enero de 2015</a:t>
            </a:r>
            <a:endParaRPr lang="es-P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85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8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8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8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8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animBg="1"/>
      <p:bldP spid="238596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FDBB-2F4C-4AE3-B2A9-4BD49D4D7AFF}" type="slidenum">
              <a:rPr lang="en-US"/>
              <a:pPr/>
              <a:t>32</a:t>
            </a:fld>
            <a:endParaRPr lang="en-US"/>
          </a:p>
        </p:txBody>
      </p:sp>
      <p:pic>
        <p:nvPicPr>
          <p:cNvPr id="17410" name="Picture 2" descr="IBB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76400" y="990601"/>
            <a:ext cx="5791200" cy="48498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B40BEE61-78A7-4B3C-8981-FE4F09B794B2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38200"/>
            <a:ext cx="3649663" cy="838200"/>
          </a:xfrm>
        </p:spPr>
        <p:txBody>
          <a:bodyPr/>
          <a:lstStyle/>
          <a:p>
            <a:pPr eaLnBrk="1" hangingPunct="1"/>
            <a:r>
              <a:rPr lang="es-PR" dirty="0" smtClean="0"/>
              <a:t>Contexto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362200"/>
            <a:ext cx="4576558" cy="3581400"/>
          </a:xfrm>
        </p:spPr>
        <p:txBody>
          <a:bodyPr/>
          <a:lstStyle/>
          <a:p>
            <a:pPr eaLnBrk="1" hangingPunct="1"/>
            <a:r>
              <a:rPr lang="es-PR" dirty="0" smtClean="0"/>
              <a:t>Génesis</a:t>
            </a:r>
          </a:p>
          <a:p>
            <a:r>
              <a:rPr lang="es-PR" dirty="0" smtClean="0"/>
              <a:t>Texto básico:</a:t>
            </a:r>
          </a:p>
          <a:p>
            <a:r>
              <a:rPr lang="es-PR" altLang="en-US" dirty="0"/>
              <a:t>Génesis:</a:t>
            </a:r>
          </a:p>
          <a:p>
            <a:pPr lvl="1"/>
            <a:r>
              <a:rPr lang="es-PR" altLang="en-US" dirty="0" smtClean="0"/>
              <a:t>2.1-3; 3.15-17;</a:t>
            </a:r>
            <a:endParaRPr lang="es-PR" altLang="en-US" dirty="0"/>
          </a:p>
          <a:p>
            <a:pPr marL="457200" lvl="1" indent="0">
              <a:buNone/>
            </a:pPr>
            <a:r>
              <a:rPr lang="es-PR" altLang="en-US" dirty="0"/>
              <a:t> </a:t>
            </a:r>
            <a:r>
              <a:rPr lang="es-PR" altLang="en-US" dirty="0" smtClean="0"/>
              <a:t> 12.1-3; 26.1-3;</a:t>
            </a:r>
            <a:endParaRPr lang="es-PR" altLang="en-US" dirty="0"/>
          </a:p>
          <a:p>
            <a:pPr marL="457200" lvl="1" indent="0">
              <a:buNone/>
            </a:pPr>
            <a:r>
              <a:rPr lang="es-PR" altLang="en-US" dirty="0" smtClean="0"/>
              <a:t>  32.24-30; 50.24-26</a:t>
            </a:r>
            <a:endParaRPr lang="es-PR" altLang="en-US" dirty="0"/>
          </a:p>
        </p:txBody>
      </p:sp>
      <p:pic>
        <p:nvPicPr>
          <p:cNvPr id="110594" name="Picture 2" descr="http://f.tqn.com/y/christianity/1/W/X/S/Cre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200"/>
            <a:ext cx="3886200" cy="330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65FE-84D9-42F7-9D0D-493335406DF4}" type="datetime4">
              <a:rPr lang="es-PR" altLang="en-US"/>
              <a:pPr/>
              <a:t>08 de enero de 2016</a:t>
            </a:fld>
            <a:endParaRPr lang="es-PR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R" altLang="en-US"/>
              <a:t>Iglesia Bíblica Bautista</a:t>
            </a:r>
          </a:p>
          <a:p>
            <a:r>
              <a:rPr lang="es-PR" altLang="en-US"/>
              <a:t>www.iglesiabiblicabautista.org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3497-E7AB-43E3-9F04-5AFA22D47F77}" type="slidenum">
              <a:rPr lang="es-PR" altLang="en-US"/>
              <a:pPr/>
              <a:t>5</a:t>
            </a:fld>
            <a:endParaRPr lang="es-PR" altLang="en-US"/>
          </a:p>
        </p:txBody>
      </p:sp>
      <p:pic>
        <p:nvPicPr>
          <p:cNvPr id="29716" name="Picture 20" descr="rollo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10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R" altLang="en-US"/>
              <a:t>Versículo Clave:</a:t>
            </a:r>
          </a:p>
        </p:txBody>
      </p:sp>
      <p:sp>
        <p:nvSpPr>
          <p:cNvPr id="29720" name="Rectangle 24"/>
          <p:cNvSpPr>
            <a:spLocks noGrp="1" noChangeArrowheads="1"/>
          </p:cNvSpPr>
          <p:nvPr>
            <p:ph type="body" idx="1"/>
          </p:nvPr>
        </p:nvSpPr>
        <p:spPr>
          <a:xfrm>
            <a:off x="2286000" y="2017713"/>
            <a:ext cx="6669088" cy="4114800"/>
          </a:xfrm>
        </p:spPr>
        <p:txBody>
          <a:bodyPr/>
          <a:lstStyle/>
          <a:p>
            <a:r>
              <a:rPr lang="es-PR" altLang="en-US">
                <a:solidFill>
                  <a:srgbClr val="000000"/>
                </a:solidFill>
              </a:rPr>
              <a:t>(</a:t>
            </a:r>
            <a:r>
              <a:rPr lang="es-PR" altLang="en-US">
                <a:solidFill>
                  <a:schemeClr val="hlink"/>
                </a:solidFill>
              </a:rPr>
              <a:t>Génesis 1.27, RVR60)</a:t>
            </a:r>
          </a:p>
          <a:p>
            <a:pPr lvl="1"/>
            <a:r>
              <a:rPr lang="es-PR" altLang="en-US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"Y creó Dios al hombre a su imagen, a imagen de Dios lo creó; varón y hembra los creó."</a:t>
            </a:r>
          </a:p>
        </p:txBody>
      </p:sp>
    </p:spTree>
    <p:extLst>
      <p:ext uri="{BB962C8B-B14F-4D97-AF65-F5344CB8AC3E}">
        <p14:creationId xmlns:p14="http://schemas.microsoft.com/office/powerpoint/2010/main" val="14121003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807B-A573-4C41-9281-3EC20DB65F15}" type="slidenum">
              <a:rPr lang="es-PR" altLang="en-US"/>
              <a:pPr/>
              <a:t>6</a:t>
            </a:fld>
            <a:endParaRPr lang="es-PR" alt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altLang="en-US"/>
              <a:t>Verdad Central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8077200" cy="4114800"/>
          </a:xfrm>
        </p:spPr>
        <p:txBody>
          <a:bodyPr/>
          <a:lstStyle/>
          <a:p>
            <a:r>
              <a:rPr lang="es-PR" alt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El libro de Génesis nos presenta los comienzos de todo lo que Dios creó incluyendo al hombre con autoridad sobre todas las cosas.</a:t>
            </a:r>
          </a:p>
        </p:txBody>
      </p:sp>
    </p:spTree>
    <p:extLst>
      <p:ext uri="{BB962C8B-B14F-4D97-AF65-F5344CB8AC3E}">
        <p14:creationId xmlns:p14="http://schemas.microsoft.com/office/powerpoint/2010/main" val="6644891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742" name="Text Box 6"/>
          <p:cNvSpPr txBox="1">
            <a:spLocks noChangeArrowheads="1"/>
          </p:cNvSpPr>
          <p:nvPr/>
        </p:nvSpPr>
        <p:spPr bwMode="auto">
          <a:xfrm>
            <a:off x="6022975" y="6196012"/>
            <a:ext cx="294005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s-PR" altLang="en-US" dirty="0">
                <a:latin typeface="Tahoma" panose="020B0604030504040204" pitchFamily="34" charset="0"/>
              </a:rPr>
              <a:t>Autor: Moisés</a:t>
            </a:r>
          </a:p>
        </p:txBody>
      </p:sp>
      <p:pic>
        <p:nvPicPr>
          <p:cNvPr id="99332" name="Picture 4" descr="http://img12.deviantart.net/b615/i/2013/327/6/9/papyrus___personal_use_only_by_moonlight4ngel-d2xjn6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2362200"/>
            <a:ext cx="7315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13800" dirty="0" smtClean="0">
                <a:latin typeface="Papyrus" panose="03070502060502030205" pitchFamily="66" charset="0"/>
              </a:rPr>
              <a:t>Génesis</a:t>
            </a:r>
            <a:endParaRPr lang="es-PR" sz="13800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38659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altLang="en-US" dirty="0"/>
              <a:t>Tema Principal</a:t>
            </a:r>
          </a:p>
        </p:txBody>
      </p:sp>
      <p:sp>
        <p:nvSpPr>
          <p:cNvPr id="13998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3581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PR" altLang="en-US" sz="4000" dirty="0"/>
              <a:t>Dios es el único creador de los cielos, la tierra y el hombre.</a:t>
            </a:r>
          </a:p>
        </p:txBody>
      </p:sp>
      <p:pic>
        <p:nvPicPr>
          <p:cNvPr id="97282" name="Picture 2" descr="http://www.zastavki.com/pictures/originals/2013/Space_Journey_the_universe_042736_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25"/>
          <a:stretch/>
        </p:blipFill>
        <p:spPr bwMode="auto">
          <a:xfrm>
            <a:off x="4419600" y="2438400"/>
            <a:ext cx="434340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23496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altLang="en-US" dirty="0"/>
              <a:t>Propósito</a:t>
            </a:r>
          </a:p>
        </p:txBody>
      </p:sp>
      <p:sp>
        <p:nvSpPr>
          <p:cNvPr id="1401859" name="Rectangle 3"/>
          <p:cNvSpPr>
            <a:spLocks noGrp="1" noChangeArrowheads="1"/>
          </p:cNvSpPr>
          <p:nvPr>
            <p:ph idx="1"/>
          </p:nvPr>
        </p:nvSpPr>
        <p:spPr>
          <a:xfrm>
            <a:off x="438150" y="2362200"/>
            <a:ext cx="41148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PR" altLang="en-US" sz="3600" dirty="0"/>
              <a:t>Que conozcan el origen de todo, revisen sus valores personales y se encuentren con Dios para someterse a Él como su Creador.</a:t>
            </a:r>
          </a:p>
        </p:txBody>
      </p:sp>
      <p:pic>
        <p:nvPicPr>
          <p:cNvPr id="93186" name="Picture 2" descr="https://irishj18.files.wordpress.com/2014/05/jes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2363469"/>
            <a:ext cx="3905250" cy="411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08559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86873</TotalTime>
  <Words>1362</Words>
  <Application>Microsoft Office PowerPoint</Application>
  <PresentationFormat>On-screen Show (4:3)</PresentationFormat>
  <Paragraphs>219</Paragraphs>
  <Slides>32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Candara</vt:lpstr>
      <vt:lpstr>Papyrus</vt:lpstr>
      <vt:lpstr>Tahoma</vt:lpstr>
      <vt:lpstr>Wingdings</vt:lpstr>
      <vt:lpstr>Blends</vt:lpstr>
      <vt:lpstr>Office Theme</vt:lpstr>
      <vt:lpstr>PowerPoint Presentation</vt:lpstr>
      <vt:lpstr>PowerPoint Presentation</vt:lpstr>
      <vt:lpstr>PowerPoint Presentation</vt:lpstr>
      <vt:lpstr>Contexto</vt:lpstr>
      <vt:lpstr>Versículo Clave:</vt:lpstr>
      <vt:lpstr>Verdad Central</vt:lpstr>
      <vt:lpstr>PowerPoint Presentation</vt:lpstr>
      <vt:lpstr>Tema Principal</vt:lpstr>
      <vt:lpstr>Propósito</vt:lpstr>
      <vt:lpstr>Bosquejo</vt:lpstr>
      <vt:lpstr>Bosquejo</vt:lpstr>
      <vt:lpstr>Trasfondo Histórico</vt:lpstr>
      <vt:lpstr>Génesis: dos partes</vt:lpstr>
      <vt:lpstr>Génesis: dos partes</vt:lpstr>
      <vt:lpstr>Trasfondo Histórico</vt:lpstr>
      <vt:lpstr>El origen del mundo (Génesis 2.1-3)</vt:lpstr>
      <vt:lpstr>El origen del plan de salvación  (Génesis 3.15-17)</vt:lpstr>
      <vt:lpstr>El origen del pueblo de Dios</vt:lpstr>
      <vt:lpstr>Abraham (Génesis 12.1-3)</vt:lpstr>
      <vt:lpstr>PowerPoint Presentation</vt:lpstr>
      <vt:lpstr>Abraham (Génesis 12.1-3)</vt:lpstr>
      <vt:lpstr>Isaac (Génesis 26.1-3)</vt:lpstr>
      <vt:lpstr>Isaac (Génesis 26.1-3)</vt:lpstr>
      <vt:lpstr>Jacob (Génesis 32.24-30)</vt:lpstr>
      <vt:lpstr>Jacob (Génesis 32.24-30)</vt:lpstr>
      <vt:lpstr>José (Génesis 50.24-26)</vt:lpstr>
      <vt:lpstr>José (Génesis 50.24-26)</vt:lpstr>
      <vt:lpstr>Aplicaciones</vt:lpstr>
      <vt:lpstr>Aplicaciones</vt:lpstr>
      <vt:lpstr>Bibliografía</vt:lpstr>
      <vt:lpstr>Próximo Estudio (Libro 1)</vt:lpstr>
      <vt:lpstr>PowerPoint Presentation</vt:lpstr>
    </vt:vector>
  </TitlesOfParts>
  <Company>UIPR-Aguadilla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Génesis</dc:title>
  <dc:creator>JRIVERA</dc:creator>
  <cp:lastModifiedBy>Ortega, Tito (GSO Inks/Supplies SM)</cp:lastModifiedBy>
  <cp:revision>3211</cp:revision>
  <cp:lastPrinted>2013-09-24T20:44:31Z</cp:lastPrinted>
  <dcterms:created xsi:type="dcterms:W3CDTF">2007-01-24T21:53:34Z</dcterms:created>
  <dcterms:modified xsi:type="dcterms:W3CDTF">2016-01-08T13:32:06Z</dcterms:modified>
</cp:coreProperties>
</file>