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805" r:id="rId2"/>
    <p:sldMasterId id="2147483818" r:id="rId3"/>
  </p:sldMasterIdLst>
  <p:notesMasterIdLst>
    <p:notesMasterId r:id="rId52"/>
  </p:notesMasterIdLst>
  <p:sldIdLst>
    <p:sldId id="257" r:id="rId4"/>
    <p:sldId id="258" r:id="rId5"/>
    <p:sldId id="259" r:id="rId6"/>
    <p:sldId id="260" r:id="rId7"/>
    <p:sldId id="261" r:id="rId8"/>
    <p:sldId id="265" r:id="rId9"/>
    <p:sldId id="415" r:id="rId10"/>
    <p:sldId id="416" r:id="rId11"/>
    <p:sldId id="417" r:id="rId12"/>
    <p:sldId id="418" r:id="rId13"/>
    <p:sldId id="419" r:id="rId14"/>
    <p:sldId id="267" r:id="rId15"/>
    <p:sldId id="430" r:id="rId16"/>
    <p:sldId id="440" r:id="rId17"/>
    <p:sldId id="421" r:id="rId18"/>
    <p:sldId id="427" r:id="rId19"/>
    <p:sldId id="431" r:id="rId20"/>
    <p:sldId id="432" r:id="rId21"/>
    <p:sldId id="433" r:id="rId22"/>
    <p:sldId id="426" r:id="rId23"/>
    <p:sldId id="434" r:id="rId24"/>
    <p:sldId id="435" r:id="rId25"/>
    <p:sldId id="441" r:id="rId26"/>
    <p:sldId id="442" r:id="rId27"/>
    <p:sldId id="406" r:id="rId28"/>
    <p:sldId id="270" r:id="rId29"/>
    <p:sldId id="436" r:id="rId30"/>
    <p:sldId id="443" r:id="rId31"/>
    <p:sldId id="407" r:id="rId32"/>
    <p:sldId id="413" r:id="rId33"/>
    <p:sldId id="271" r:id="rId34"/>
    <p:sldId id="437" r:id="rId35"/>
    <p:sldId id="444" r:id="rId36"/>
    <p:sldId id="408" r:id="rId37"/>
    <p:sldId id="428" r:id="rId38"/>
    <p:sldId id="438" r:id="rId39"/>
    <p:sldId id="445" r:id="rId40"/>
    <p:sldId id="422" r:id="rId41"/>
    <p:sldId id="429" r:id="rId42"/>
    <p:sldId id="439" r:id="rId43"/>
    <p:sldId id="446" r:id="rId44"/>
    <p:sldId id="395" r:id="rId45"/>
    <p:sldId id="334" r:id="rId46"/>
    <p:sldId id="278" r:id="rId47"/>
    <p:sldId id="414" r:id="rId48"/>
    <p:sldId id="281" r:id="rId49"/>
    <p:sldId id="420" r:id="rId50"/>
    <p:sldId id="282" r:id="rId5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9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4595" autoAdjust="0"/>
  </p:normalViewPr>
  <p:slideViewPr>
    <p:cSldViewPr snapToGrid="0">
      <p:cViewPr varScale="1">
        <p:scale>
          <a:sx n="76" d="100"/>
          <a:sy n="76" d="100"/>
        </p:scale>
        <p:origin x="1152" y="90"/>
      </p:cViewPr>
      <p:guideLst>
        <p:guide orient="horz" pos="309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FAA6D51-2B5C-4D8D-B77C-8BE21BAC87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06379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2D3E25D-6C81-4672-81AE-1823D495F0DF}" type="slidenum">
              <a:rPr lang="en-US" altLang="en-US">
                <a:latin typeface="Arial" panose="020B0604020202020204" pitchFamily="34" charset="0"/>
              </a:rPr>
              <a:pPr eaLnBrk="1" hangingPunct="1"/>
              <a:t>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815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989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175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FCA22E-FE1E-430F-A65B-0852AC1BE64F}" type="slidenum">
              <a:rPr lang="en-US" altLang="en-US">
                <a:latin typeface="Arial" panose="020B0604020202020204" pitchFamily="34" charset="0"/>
              </a:rPr>
              <a:pPr eaLnBrk="1" hangingPunct="1"/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962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FCA22E-FE1E-430F-A65B-0852AC1BE64F}" type="slidenum">
              <a:rPr lang="en-US" altLang="en-US">
                <a:latin typeface="Arial" panose="020B0604020202020204" pitchFamily="34" charset="0"/>
              </a:rPr>
              <a:pPr eaLnBrk="1" hangingPunct="1"/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337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FCA22E-FE1E-430F-A65B-0852AC1BE64F}" type="slidenum">
              <a:rPr lang="en-US" altLang="en-US">
                <a:latin typeface="Arial" panose="020B0604020202020204" pitchFamily="34" charset="0"/>
              </a:rPr>
              <a:pPr eaLnBrk="1" hangingPunct="1"/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344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F76D618-A3D6-4E15-87DD-CF4DAAB6BC23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15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0591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FCA22E-FE1E-430F-A65B-0852AC1BE64F}" type="slidenum">
              <a:rPr lang="en-US" altLang="en-US">
                <a:latin typeface="Arial" panose="020B0604020202020204" pitchFamily="34" charset="0"/>
              </a:rPr>
              <a:pPr eaLnBrk="1" hangingPunct="1"/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834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FCA22E-FE1E-430F-A65B-0852AC1BE64F}" type="slidenum">
              <a:rPr lang="en-US" altLang="en-US">
                <a:latin typeface="Arial" panose="020B0604020202020204" pitchFamily="34" charset="0"/>
              </a:rPr>
              <a:pPr eaLnBrk="1" hangingPunct="1"/>
              <a:t>17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00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FCA22E-FE1E-430F-A65B-0852AC1BE64F}" type="slidenum">
              <a:rPr lang="en-US" altLang="en-US">
                <a:latin typeface="Arial" panose="020B0604020202020204" pitchFamily="34" charset="0"/>
              </a:rPr>
              <a:pPr eaLnBrk="1" hangingPunct="1"/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5594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FCA22E-FE1E-430F-A65B-0852AC1BE64F}" type="slidenum">
              <a:rPr lang="en-US" altLang="en-US">
                <a:latin typeface="Arial" panose="020B0604020202020204" pitchFamily="34" charset="0"/>
              </a:rPr>
              <a:pPr eaLnBrk="1" hangingPunct="1"/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686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A22F4AC-6698-4EF1-B4D3-62281D4F15DE}" type="slidenum">
              <a:rPr lang="en-US" altLang="en-US">
                <a:latin typeface="Arial" panose="020B0604020202020204" pitchFamily="34" charset="0"/>
              </a:rPr>
              <a:pPr eaLnBrk="1" hangingPunct="1"/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1924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FCA22E-FE1E-430F-A65B-0852AC1BE64F}" type="slidenum">
              <a:rPr lang="en-US" altLang="en-US">
                <a:latin typeface="Arial" panose="020B0604020202020204" pitchFamily="34" charset="0"/>
              </a:rPr>
              <a:pPr eaLnBrk="1" hangingPunct="1"/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7660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FCA22E-FE1E-430F-A65B-0852AC1BE64F}" type="slidenum">
              <a:rPr lang="en-US" altLang="en-US">
                <a:latin typeface="Arial" panose="020B0604020202020204" pitchFamily="34" charset="0"/>
              </a:rPr>
              <a:pPr eaLnBrk="1" hangingPunct="1"/>
              <a:t>21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6596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FCA22E-FE1E-430F-A65B-0852AC1BE64F}" type="slidenum">
              <a:rPr lang="en-US" altLang="en-US">
                <a:latin typeface="Arial" panose="020B0604020202020204" pitchFamily="34" charset="0"/>
              </a:rPr>
              <a:pPr eaLnBrk="1" hangingPunct="1"/>
              <a:t>22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9939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FCA22E-FE1E-430F-A65B-0852AC1BE64F}" type="slidenum">
              <a:rPr lang="en-US" altLang="en-US">
                <a:latin typeface="Arial" panose="020B0604020202020204" pitchFamily="34" charset="0"/>
              </a:rPr>
              <a:pPr eaLnBrk="1" hangingPunct="1"/>
              <a:t>23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9285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FCA22E-FE1E-430F-A65B-0852AC1BE64F}" type="slidenum">
              <a:rPr lang="en-US" altLang="en-US">
                <a:latin typeface="Arial" panose="020B0604020202020204" pitchFamily="34" charset="0"/>
              </a:rPr>
              <a:pPr eaLnBrk="1" hangingPunct="1"/>
              <a:t>24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9986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DD42137-A42A-4AD3-B630-DB847DFABDE4}" type="slidenum">
              <a:rPr lang="en-US" altLang="en-US">
                <a:latin typeface="Arial" panose="020B0604020202020204" pitchFamily="34" charset="0"/>
              </a:rPr>
              <a:pPr eaLnBrk="1" hangingPunct="1"/>
              <a:t>25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2742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74E4728-01FD-4DC3-8DAC-C82089FB0B42}" type="slidenum">
              <a:rPr lang="en-US" altLang="en-US">
                <a:latin typeface="Arial" panose="020B0604020202020204" pitchFamily="34" charset="0"/>
              </a:rPr>
              <a:pPr eaLnBrk="1" hangingPunct="1"/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7830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74E4728-01FD-4DC3-8DAC-C82089FB0B42}" type="slidenum">
              <a:rPr lang="en-US" altLang="en-US">
                <a:latin typeface="Arial" panose="020B0604020202020204" pitchFamily="34" charset="0"/>
              </a:rPr>
              <a:pPr eaLnBrk="1" hangingPunct="1"/>
              <a:t>27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4299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74E4728-01FD-4DC3-8DAC-C82089FB0B42}" type="slidenum">
              <a:rPr lang="en-US" altLang="en-US">
                <a:latin typeface="Arial" panose="020B0604020202020204" pitchFamily="34" charset="0"/>
              </a:rPr>
              <a:pPr eaLnBrk="1" hangingPunct="1"/>
              <a:t>28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3222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66C6C0-2BAF-4FAA-93A6-66FF2535A245}" type="slidenum">
              <a:rPr lang="en-US" altLang="en-US">
                <a:latin typeface="Arial" panose="020B0604020202020204" pitchFamily="34" charset="0"/>
              </a:rPr>
              <a:pPr eaLnBrk="1" hangingPunct="1"/>
              <a:t>29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358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9DB48BB-5F92-45C7-B9D3-2279AEACBC00}" type="slidenum">
              <a:rPr lang="en-US" altLang="en-US">
                <a:latin typeface="Arial" panose="020B0604020202020204" pitchFamily="34" charset="0"/>
              </a:rPr>
              <a:pPr eaLnBrk="1" hangingPunct="1"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3727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B881ECC-B34A-4A05-BA8F-A11EE559B3AB}" type="slidenum">
              <a:rPr lang="en-US" altLang="en-US">
                <a:latin typeface="Arial" panose="020B0604020202020204" pitchFamily="34" charset="0"/>
              </a:rPr>
              <a:pPr eaLnBrk="1" hangingPunct="1"/>
              <a:t>30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9407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17BE6A8-8C9C-4AED-AA3C-DF58941AAE57}" type="slidenum">
              <a:rPr lang="en-US" altLang="en-US">
                <a:latin typeface="Arial" panose="020B0604020202020204" pitchFamily="34" charset="0"/>
              </a:rPr>
              <a:pPr eaLnBrk="1" hangingPunct="1"/>
              <a:t>31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7237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17BE6A8-8C9C-4AED-AA3C-DF58941AAE57}" type="slidenum">
              <a:rPr lang="en-US" altLang="en-US">
                <a:latin typeface="Arial" panose="020B0604020202020204" pitchFamily="34" charset="0"/>
              </a:rPr>
              <a:pPr eaLnBrk="1" hangingPunct="1"/>
              <a:t>32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980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17BE6A8-8C9C-4AED-AA3C-DF58941AAE57}" type="slidenum">
              <a:rPr lang="en-US" altLang="en-US">
                <a:latin typeface="Arial" panose="020B0604020202020204" pitchFamily="34" charset="0"/>
              </a:rPr>
              <a:pPr eaLnBrk="1" hangingPunct="1"/>
              <a:t>33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2867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FB8BCF5-7AD9-4C52-AE81-5A6B6806DD09}" type="slidenum">
              <a:rPr lang="en-US" altLang="en-US">
                <a:latin typeface="Arial" panose="020B0604020202020204" pitchFamily="34" charset="0"/>
              </a:rPr>
              <a:pPr eaLnBrk="1" hangingPunct="1"/>
              <a:t>34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3361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FCA22E-FE1E-430F-A65B-0852AC1BE64F}" type="slidenum">
              <a:rPr lang="en-US" altLang="en-US">
                <a:latin typeface="Arial" panose="020B0604020202020204" pitchFamily="34" charset="0"/>
              </a:rPr>
              <a:pPr eaLnBrk="1" hangingPunct="1"/>
              <a:t>35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9722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FCA22E-FE1E-430F-A65B-0852AC1BE64F}" type="slidenum">
              <a:rPr lang="en-US" altLang="en-US">
                <a:latin typeface="Arial" panose="020B0604020202020204" pitchFamily="34" charset="0"/>
              </a:rPr>
              <a:pPr eaLnBrk="1" hangingPunct="1"/>
              <a:t>36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5658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FCA22E-FE1E-430F-A65B-0852AC1BE64F}" type="slidenum">
              <a:rPr lang="en-US" altLang="en-US">
                <a:latin typeface="Arial" panose="020B0604020202020204" pitchFamily="34" charset="0"/>
              </a:rPr>
              <a:pPr eaLnBrk="1" hangingPunct="1"/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3233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FCA22E-FE1E-430F-A65B-0852AC1BE64F}" type="slidenum">
              <a:rPr lang="en-US" altLang="en-US">
                <a:latin typeface="Arial" panose="020B0604020202020204" pitchFamily="34" charset="0"/>
              </a:rPr>
              <a:pPr eaLnBrk="1" hangingPunct="1"/>
              <a:t>39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572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FCA22E-FE1E-430F-A65B-0852AC1BE64F}" type="slidenum">
              <a:rPr lang="en-US" altLang="en-US">
                <a:latin typeface="Arial" panose="020B0604020202020204" pitchFamily="34" charset="0"/>
              </a:rPr>
              <a:pPr eaLnBrk="1" hangingPunct="1"/>
              <a:t>40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3146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E332D99-8895-4EB6-B164-24268EDEAC43}" type="slidenum">
              <a:rPr lang="en-US" altLang="en-US">
                <a:latin typeface="Arial" panose="020B0604020202020204" pitchFamily="34" charset="0"/>
              </a:rPr>
              <a:pPr eaLnBrk="1" hangingPunct="1"/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3387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9FCA22E-FE1E-430F-A65B-0852AC1BE64F}" type="slidenum">
              <a:rPr lang="en-US" altLang="en-US">
                <a:latin typeface="Arial" panose="020B0604020202020204" pitchFamily="34" charset="0"/>
              </a:rPr>
              <a:pPr eaLnBrk="1" hangingPunct="1"/>
              <a:t>41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7328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9EBF366-360F-4D93-8858-AE815A674029}" type="slidenum">
              <a:rPr lang="en-US" altLang="en-US">
                <a:latin typeface="Arial" panose="020B0604020202020204" pitchFamily="34" charset="0"/>
              </a:rPr>
              <a:pPr eaLnBrk="1" hangingPunct="1"/>
              <a:t>42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7554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5B1DFAA-7320-429A-82BB-B0891529B1E8}" type="slidenum">
              <a:rPr lang="en-US" altLang="en-US">
                <a:latin typeface="Arial" panose="020B0604020202020204" pitchFamily="34" charset="0"/>
              </a:rPr>
              <a:pPr eaLnBrk="1" hangingPunct="1"/>
              <a:t>43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5863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9DCD5D3-F699-4138-8356-DFF7FB075DC1}" type="slidenum">
              <a:rPr lang="en-US" altLang="en-US">
                <a:latin typeface="Arial" panose="020B0604020202020204" pitchFamily="34" charset="0"/>
              </a:rPr>
              <a:pPr eaLnBrk="1" hangingPunct="1"/>
              <a:t>44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83780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989B55D-425D-4DB1-8E7A-C62784150FC7}" type="slidenum">
              <a:rPr lang="en-US" altLang="en-US">
                <a:latin typeface="Arial" panose="020B0604020202020204" pitchFamily="34" charset="0"/>
              </a:rPr>
              <a:pPr eaLnBrk="1" hangingPunct="1"/>
              <a:t>45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99919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1FC0BE6-6F95-42D9-8FFC-E8BF265EDA4B}" type="slidenum">
              <a:rPr lang="en-US" altLang="en-US">
                <a:latin typeface="Arial" panose="020B0604020202020204" pitchFamily="34" charset="0"/>
              </a:rPr>
              <a:pPr eaLnBrk="1" hangingPunct="1"/>
              <a:t>46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00152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4F79702-FA6F-47A2-96A4-33D7A8B4FAD7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/>
              <a:t>47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1147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A38B4CF-3CAA-48FC-813C-1C4C32D6C8E0}" type="slidenum">
              <a:rPr lang="en-US" altLang="en-US">
                <a:latin typeface="Arial" panose="020B0604020202020204" pitchFamily="34" charset="0"/>
              </a:rPr>
              <a:pPr eaLnBrk="1" hangingPunct="1"/>
              <a:t>48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328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FF7DC62-9F72-4126-ADCF-C1E551417F68}" type="slidenum">
              <a:rPr lang="en-US" altLang="en-US">
                <a:latin typeface="Arial" panose="020B0604020202020204" pitchFamily="34" charset="0"/>
              </a:rPr>
              <a:pPr eaLnBrk="1" hangingPunct="1"/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439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229410-7CB7-4B3B-8715-9FA417A8BA40}" type="slidenum">
              <a:rPr lang="en-US" altLang="en-US">
                <a:latin typeface="Arial" panose="020B0604020202020204" pitchFamily="34" charset="0"/>
              </a:rPr>
              <a:pPr eaLnBrk="1" hangingPunct="1"/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PR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109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346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531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956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PR">
                  <a:cs typeface="Arial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PR">
                  <a:cs typeface="Arial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PR">
                  <a:cs typeface="Arial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PR">
                  <a:cs typeface="Arial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PR">
                <a:cs typeface="Arial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PR">
                <a:cs typeface="Arial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PR">
                <a:cs typeface="Arial" charset="0"/>
              </a:endParaRPr>
            </a:p>
          </p:txBody>
        </p:sp>
      </p:grpSp>
      <p:sp>
        <p:nvSpPr>
          <p:cNvPr id="5940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40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0E90F3D-C410-4C7B-9449-C2017EDFA3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9556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E747F6-877A-4754-85DA-A228F0C5C9D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/>
              <a:t>Iglesia Bíblica Bautista</a:t>
            </a:r>
          </a:p>
          <a:p>
            <a:pPr>
              <a:defRPr/>
            </a:pPr>
            <a:r>
              <a:rPr lang="es-PR"/>
              <a:t>www.iglesiabiblicabautista.org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797401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D646FD-5813-4A53-9706-66E812F1909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/>
              <a:t>Iglesia Bíblica Bautista</a:t>
            </a:r>
          </a:p>
          <a:p>
            <a:pPr>
              <a:defRPr/>
            </a:pPr>
            <a:r>
              <a:rPr lang="es-PR"/>
              <a:t>www.iglesiabiblicabautista.org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029836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BFD671-8C01-49FE-AA18-BBA9794741C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/>
              <a:t>Iglesia Bíblica Bautista</a:t>
            </a:r>
          </a:p>
          <a:p>
            <a:pPr>
              <a:defRPr/>
            </a:pPr>
            <a:r>
              <a:rPr lang="es-PR"/>
              <a:t>www.iglesiabiblicabautista.org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859744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PR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PR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PR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PR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P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P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PR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5940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40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72D118D-EC4C-45F6-AB37-277F6D100B77}" type="slidenum">
              <a:rPr lang="en-US" altLang="en-US">
                <a:solidFill>
                  <a:srgbClr val="1C1C1C"/>
                </a:solidFill>
              </a:rPr>
              <a:pPr/>
              <a:t>‹#›</a:t>
            </a:fld>
            <a:endParaRPr lang="en-US" alt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042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ECF450-26D2-4233-89D8-386C5D681DC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Iglesia Bíblica Bautista</a:t>
            </a:r>
          </a:p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www.iglesiabiblicabautista.org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445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EB45FE-6E1D-45B2-8198-8B5BE43644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Iglesia Bíblica Bautista</a:t>
            </a:r>
          </a:p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www.iglesiabiblicabautista.org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134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3B418B-B747-4CCF-B2CD-E2AE4DDC82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Iglesia Bíblica Bautista</a:t>
            </a:r>
          </a:p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www.iglesiabiblicabautista.org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683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D7F869-73FE-451D-8FD8-638FFE867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Iglesia Bíblica Bautista</a:t>
            </a:r>
          </a:p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www.iglesiabiblicabautista.org</a:t>
            </a:r>
          </a:p>
        </p:txBody>
      </p:sp>
      <p:sp>
        <p:nvSpPr>
          <p:cNvPr id="9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350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AB7759-CECE-4D8C-9E5A-EB217DA9129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Iglesia Bíblica Bautista</a:t>
            </a:r>
          </a:p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www.iglesiabiblicabautista.org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84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B8D98-A886-41DF-92EC-3C7C471552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Iglesia Bíblica Bautista</a:t>
            </a:r>
          </a:p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www.iglesiabiblicabautista.org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218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94A465-49F3-4BF2-B624-2F9FB0DA4DC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/>
              <a:t>Iglesia Bíblica Bautista</a:t>
            </a:r>
          </a:p>
          <a:p>
            <a:pPr>
              <a:defRPr/>
            </a:pPr>
            <a:r>
              <a:rPr lang="es-PR"/>
              <a:t>www.iglesiabiblicabautista.org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6148688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FB362F-286C-4EDD-B2D1-7521113870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Iglesia Bíblica Bautista</a:t>
            </a:r>
          </a:p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www.iglesiabiblicabautista.org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3224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P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C1A875-BAB4-4090-9B9B-F83EF17F3E1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Iglesia Bíblica Bautista</a:t>
            </a:r>
          </a:p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www.iglesiabiblicabautista.org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096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1E21C2-9087-4B97-95E4-7CB003ED7F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Iglesia Bíblica Bautista</a:t>
            </a:r>
          </a:p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www.iglesiabiblicabautista.org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6047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E04965-099F-44C9-BDA4-22D81A2EF8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Iglesia Bíblica Bautista</a:t>
            </a:r>
          </a:p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www.iglesiabiblicabautista.org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726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5F6AA1-C6FF-45E6-BE55-602AE8842FB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Iglesia Bíblica Bautista</a:t>
            </a:r>
          </a:p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www.iglesiabiblicabautista.org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009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85" y="1604"/>
              <a:ext cx="449" cy="299"/>
              <a:chOff x="720" y="336"/>
              <a:chExt cx="624" cy="432"/>
            </a:xfrm>
          </p:grpSpPr>
          <p:sp>
            <p:nvSpPr>
              <p:cNvPr id="12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PR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3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PR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grpSp>
          <p:nvGrpSpPr>
            <p:cNvPr id="6" name="Group 6"/>
            <p:cNvGrpSpPr>
              <a:grpSpLocks/>
            </p:cNvGrpSpPr>
            <p:nvPr/>
          </p:nvGrpSpPr>
          <p:grpSpPr bwMode="auto">
            <a:xfrm>
              <a:off x="263" y="1870"/>
              <a:ext cx="466" cy="299"/>
              <a:chOff x="912" y="2640"/>
              <a:chExt cx="672" cy="432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PR">
                  <a:solidFill>
                    <a:srgbClr val="000000"/>
                  </a:solidFill>
                  <a:cs typeface="Arial" charset="0"/>
                </a:endParaRP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PR">
                  <a:solidFill>
                    <a:srgbClr val="000000"/>
                  </a:solidFill>
                  <a:cs typeface="Arial" charset="0"/>
                </a:endParaRPr>
              </a:p>
            </p:txBody>
          </p:sp>
        </p:grpSp>
        <p:sp>
          <p:nvSpPr>
            <p:cNvPr id="7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P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PR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s-PR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59404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9405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1C1C1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72D118D-EC4C-45F6-AB37-277F6D100B77}" type="slidenum">
              <a:rPr lang="en-US" altLang="en-US">
                <a:solidFill>
                  <a:srgbClr val="1C1C1C"/>
                </a:solidFill>
              </a:rPr>
              <a:pPr/>
              <a:t>‹#›</a:t>
            </a:fld>
            <a:endParaRPr lang="en-US" altLang="en-US">
              <a:solidFill>
                <a:srgbClr val="1C1C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274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ECF450-26D2-4233-89D8-386C5D681DC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Iglesia Bíblica Bautista</a:t>
            </a:r>
          </a:p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www.iglesiabiblicabautista.org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8014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EB45FE-6E1D-45B2-8198-8B5BE43644C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Iglesia Bíblica Bautista</a:t>
            </a:r>
          </a:p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www.iglesiabiblicabautista.org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4498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3B418B-B747-4CCF-B2CD-E2AE4DDC82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Iglesia Bíblica Bautista</a:t>
            </a:r>
          </a:p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www.iglesiabiblicabautista.org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329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D7F869-73FE-451D-8FD8-638FFE867F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Iglesia Bíblica Bautista</a:t>
            </a:r>
          </a:p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www.iglesiabiblicabautista.org</a:t>
            </a:r>
          </a:p>
        </p:txBody>
      </p:sp>
      <p:sp>
        <p:nvSpPr>
          <p:cNvPr id="9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349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56D9E0-A9FD-423C-8B1C-D3151E7C69F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/>
              <a:t>Iglesia Bíblica Bautista</a:t>
            </a:r>
          </a:p>
          <a:p>
            <a:pPr>
              <a:defRPr/>
            </a:pPr>
            <a:r>
              <a:rPr lang="es-PR"/>
              <a:t>www.iglesiabiblicabautista.org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2159960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AB7759-CECE-4D8C-9E5A-EB217DA9129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Iglesia Bíblica Bautista</a:t>
            </a:r>
          </a:p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www.iglesiabiblicabautista.org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0159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B8D98-A886-41DF-92EC-3C7C471552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Iglesia Bíblica Bautista</a:t>
            </a:r>
          </a:p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www.iglesiabiblicabautista.org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9426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FB362F-286C-4EDD-B2D1-7521113870E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Iglesia Bíblica Bautista</a:t>
            </a:r>
          </a:p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www.iglesiabiblicabautista.org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7653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P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C1A875-BAB4-4090-9B9B-F83EF17F3E1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Iglesia Bíblica Bautista</a:t>
            </a:r>
          </a:p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www.iglesiabiblicabautista.org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76204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1E21C2-9087-4B97-95E4-7CB003ED7F9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Iglesia Bíblica Bautista</a:t>
            </a:r>
          </a:p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www.iglesiabiblicabautista.org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5236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E04965-099F-44C9-BDA4-22D81A2EF8B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Iglesia Bíblica Bautista</a:t>
            </a:r>
          </a:p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www.iglesiabiblicabautista.org</a:t>
            </a: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8695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5F6AA1-C6FF-45E6-BE55-602AE8842FB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Iglesia Bíblica Bautista</a:t>
            </a:r>
          </a:p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www.iglesiabiblicabautista.org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138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82438D-0DD1-4A78-A9C7-6A2E06884CB0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/>
              <a:t>Iglesia Bíblica Bautista</a:t>
            </a:r>
          </a:p>
          <a:p>
            <a:pPr>
              <a:defRPr/>
            </a:pPr>
            <a:r>
              <a:rPr lang="es-PR"/>
              <a:t>www.iglesiabiblicabautista.org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903764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C7ECAA-939F-4C8E-8B32-E12610BB41FD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/>
              <a:t>Iglesia Bíblica Bautista</a:t>
            </a:r>
          </a:p>
          <a:p>
            <a:pPr>
              <a:defRPr/>
            </a:pPr>
            <a:r>
              <a:rPr lang="es-PR"/>
              <a:t>www.iglesiabiblicabautista.org</a:t>
            </a:r>
          </a:p>
        </p:txBody>
      </p:sp>
      <p:sp>
        <p:nvSpPr>
          <p:cNvPr id="9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016901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FB21B4-86C3-409B-BC2F-CC822AE23071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/>
              <a:t>Iglesia Bíblica Bautista</a:t>
            </a:r>
          </a:p>
          <a:p>
            <a:pPr>
              <a:defRPr/>
            </a:pPr>
            <a:r>
              <a:rPr lang="es-PR"/>
              <a:t>www.iglesiabiblicabautista.org</a:t>
            </a: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157365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CDB06D-2B0D-4925-8974-923D3E5DCC23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/>
              <a:t>Iglesia Bíblica Bautista</a:t>
            </a:r>
          </a:p>
          <a:p>
            <a:pPr>
              <a:defRPr/>
            </a:pPr>
            <a:r>
              <a:rPr lang="es-PR"/>
              <a:t>www.iglesiabiblicabautista.org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42465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P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2A18CD-3F6E-4E43-A86C-14E3A27CA79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/>
              <a:t>Iglesia Bíblica Bautista</a:t>
            </a:r>
          </a:p>
          <a:p>
            <a:pPr>
              <a:defRPr/>
            </a:pPr>
            <a:r>
              <a:rPr lang="es-PR"/>
              <a:t>www.iglesiabiblicabautista.org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582796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P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P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CAD468-B590-45E2-B182-4A2509DA06F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s-PR"/>
              <a:t>Iglesia Bíblica Bautista</a:t>
            </a:r>
          </a:p>
          <a:p>
            <a:pPr>
              <a:defRPr/>
            </a:pPr>
            <a:r>
              <a:rPr lang="es-PR"/>
              <a:t>www.iglesiabiblicabautista.org</a:t>
            </a: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854987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s-PR" sz="2400">
              <a:cs typeface="Arial" charset="0"/>
            </a:endParaRP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s-PR" sz="2400">
              <a:cs typeface="Arial" charset="0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s-PR" sz="2400">
              <a:cs typeface="Arial" charset="0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s-PR" sz="2400">
              <a:cs typeface="Arial" charset="0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s-PR" sz="2400">
              <a:cs typeface="Arial" charset="0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s-PR" sz="2400">
              <a:cs typeface="Arial" charset="0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s-PR" sz="2400">
              <a:cs typeface="Arial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83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FE3AA93-A89A-4ABC-BEEA-DAA5305E67CE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838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>
              <a:defRPr/>
            </a:pPr>
            <a:r>
              <a:rPr lang="es-PR"/>
              <a:t>Iglesia Bíblica Bautista</a:t>
            </a:r>
          </a:p>
          <a:p>
            <a:pPr>
              <a:defRPr/>
            </a:pPr>
            <a:r>
              <a:rPr lang="es-PR"/>
              <a:t>www.iglesiabiblicabautista.org</a:t>
            </a:r>
          </a:p>
        </p:txBody>
      </p:sp>
      <p:sp>
        <p:nvSpPr>
          <p:cNvPr id="58383" name="Rectangle 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s-P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P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s-PR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s-PR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s-PR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s-PR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s-PR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s-PR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s-PR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83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2FE6A4E-0199-48B1-A180-0EA3D355F0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38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Iglesia Bíblica Bautista</a:t>
            </a:r>
          </a:p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www.iglesiabiblicabautista.org</a:t>
            </a:r>
          </a:p>
        </p:txBody>
      </p:sp>
      <p:sp>
        <p:nvSpPr>
          <p:cNvPr id="58383" name="Rectangle 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s-P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95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P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s-PR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s-PR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s-PR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s-PR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s-PR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s-PR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es-PR" sz="24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8381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2FE6A4E-0199-48B1-A180-0EA3D355F0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838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cs typeface="Arial" charset="0"/>
              </a:defRPr>
            </a:lvl1pPr>
          </a:lstStyle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Iglesia Bíblica Bautista</a:t>
            </a:r>
          </a:p>
          <a:p>
            <a:pPr>
              <a:defRPr/>
            </a:pPr>
            <a:r>
              <a:rPr lang="es-PR">
                <a:solidFill>
                  <a:srgbClr val="000000"/>
                </a:solidFill>
              </a:rPr>
              <a:t>www.iglesiabiblicabautista.org</a:t>
            </a:r>
          </a:p>
        </p:txBody>
      </p:sp>
      <p:sp>
        <p:nvSpPr>
          <p:cNvPr id="58383" name="Rectangle 1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es-P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045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P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iglesiabiblicabautista.org/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5" r="10452"/>
          <a:stretch/>
        </p:blipFill>
        <p:spPr>
          <a:xfrm>
            <a:off x="-13063" y="0"/>
            <a:ext cx="9157063" cy="6851650"/>
          </a:xfrm>
          <a:prstGeom prst="rect">
            <a:avLst/>
          </a:prstGeom>
        </p:spPr>
      </p:pic>
      <p:sp>
        <p:nvSpPr>
          <p:cNvPr id="3075" name="Rectangle 1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BA4BB19-3543-4967-8ED0-21CB01528AF8}" type="slidenum">
              <a:rPr lang="en-US" altLang="en-US">
                <a:solidFill>
                  <a:schemeClr val="bg2"/>
                </a:solidFill>
              </a:rPr>
              <a:pPr eaLnBrk="1" hangingPunct="1"/>
              <a:t>1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598488" y="0"/>
            <a:ext cx="7959725" cy="1309688"/>
          </a:xfrm>
          <a:solidFill>
            <a:schemeClr val="tx1">
              <a:alpha val="49001"/>
            </a:schemeClr>
          </a:solidFill>
        </p:spPr>
        <p:txBody>
          <a:bodyPr/>
          <a:lstStyle/>
          <a:p>
            <a:pPr algn="ctr" eaLnBrk="1" hangingPunct="1">
              <a:defRPr/>
            </a:pPr>
            <a:r>
              <a:rPr lang="es-P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</a:rPr>
              <a:t>Unidad 5: </a:t>
            </a:r>
            <a:br>
              <a:rPr lang="es-P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</a:rPr>
            </a:br>
            <a:r>
              <a:rPr lang="es-PR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</a:rPr>
              <a:t>Jacob crece y madura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85813" y="4038600"/>
            <a:ext cx="7570787" cy="1766888"/>
          </a:xfrm>
          <a:solidFill>
            <a:schemeClr val="tx1">
              <a:alpha val="49001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s-P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</a:rPr>
              <a:t>Estudio 20: Jacob regresa a Betel</a:t>
            </a:r>
          </a:p>
          <a:p>
            <a:pPr eaLnBrk="1" hangingPunct="1">
              <a:defRPr/>
            </a:pPr>
            <a:r>
              <a:rPr lang="es-P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</a:rPr>
              <a:t>Génesis 34.1 a 36.43</a:t>
            </a:r>
          </a:p>
          <a:p>
            <a:pPr eaLnBrk="1" hangingPunct="1">
              <a:defRPr/>
            </a:pPr>
            <a:r>
              <a:rPr lang="es-P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</a:rPr>
              <a:t>24 de Mayo de 2016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0" y="6210300"/>
            <a:ext cx="2895600" cy="641350"/>
          </a:xfrm>
          <a:prstGeom prst="rect">
            <a:avLst/>
          </a:prstGeom>
          <a:solidFill>
            <a:schemeClr val="tx1"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s-PR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  <a:latin typeface="Arial" charset="0"/>
                <a:cs typeface="Arial" charset="0"/>
              </a:rPr>
              <a:t>Iglesia Bíblica Bautista de Aguadilla</a:t>
            </a:r>
          </a:p>
        </p:txBody>
      </p:sp>
      <p:pic>
        <p:nvPicPr>
          <p:cNvPr id="3078" name="Picture 6" descr="jesus_fish_lg_clr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515100"/>
            <a:ext cx="6858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5791200" y="6491288"/>
            <a:ext cx="3352800" cy="366712"/>
          </a:xfrm>
          <a:prstGeom prst="rect">
            <a:avLst/>
          </a:prstGeom>
          <a:solidFill>
            <a:schemeClr val="tx1">
              <a:alpha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PR" i="1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  <a:latin typeface="Arial" charset="0"/>
                <a:cs typeface="Arial" charset="0"/>
              </a:rPr>
              <a:t>La Biblia Libro por Libro, CBP</a:t>
            </a:r>
            <a:r>
              <a:rPr lang="en-US" i="1" baseline="3000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  <a:latin typeface="Arial" charset="0"/>
                <a:cs typeface="Arial" charset="0"/>
              </a:rPr>
              <a:t>®</a:t>
            </a:r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1C1C1C"/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utoUpdateAnimBg="0"/>
      <p:bldP spid="3076" grpId="0" build="p" animBg="1" autoUpdateAnimBg="0" advAuto="0"/>
      <p:bldP spid="3077" grpId="0" animBg="1" autoUpdateAnimBg="0"/>
      <p:bldP spid="3079" grpId="0" animBg="1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Pregunta</a:t>
            </a:r>
            <a:endParaRPr lang="es-PR" altLang="en-US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¿Cuál será la actitud correcta para acercarnos a adorar a Dios según este pasaje?</a:t>
            </a:r>
          </a:p>
          <a:p>
            <a:r>
              <a:rPr lang="en-US" altLang="en-US" smtClean="0">
                <a:solidFill>
                  <a:srgbClr val="FF0000"/>
                </a:solidFill>
              </a:rPr>
              <a:t>2da Crónicas 7.14</a:t>
            </a:r>
            <a:endParaRPr lang="es-PR" altLang="en-US" smtClean="0">
              <a:solidFill>
                <a:srgbClr val="FF0000"/>
              </a:solidFill>
            </a:endParaRP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36F7731-2868-4C4D-AFA5-7332CA582156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  <p:sp>
        <p:nvSpPr>
          <p:cNvPr id="1229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R" altLang="en-US" smtClean="0"/>
              <a:t>Iglesia Bíblica Bautista</a:t>
            </a:r>
          </a:p>
          <a:p>
            <a:pPr eaLnBrk="1" hangingPunct="1"/>
            <a:r>
              <a:rPr lang="es-PR" altLang="en-US" smtClean="0"/>
              <a:t>www.iglesiabiblicabautista.org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Pregunta</a:t>
            </a:r>
            <a:endParaRPr lang="es-PR" altLang="en-US" smtClean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¿</a:t>
            </a:r>
            <a:r>
              <a:rPr lang="en-US" altLang="en-US" dirty="0" err="1" smtClean="0"/>
              <a:t>Cuál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será</a:t>
            </a:r>
            <a:r>
              <a:rPr lang="en-US" altLang="en-US" dirty="0" smtClean="0"/>
              <a:t> la </a:t>
            </a:r>
            <a:r>
              <a:rPr lang="en-US" altLang="en-US" dirty="0" err="1" smtClean="0"/>
              <a:t>actitud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correcta</a:t>
            </a:r>
            <a:r>
              <a:rPr lang="en-US" altLang="en-US" dirty="0" smtClean="0"/>
              <a:t> para </a:t>
            </a:r>
            <a:r>
              <a:rPr lang="en-US" altLang="en-US" dirty="0" err="1" smtClean="0"/>
              <a:t>acercarnos</a:t>
            </a:r>
            <a:r>
              <a:rPr lang="en-US" altLang="en-US" dirty="0" smtClean="0"/>
              <a:t> a </a:t>
            </a:r>
            <a:r>
              <a:rPr lang="en-US" altLang="en-US" dirty="0" err="1" smtClean="0"/>
              <a:t>adorar</a:t>
            </a:r>
            <a:r>
              <a:rPr lang="en-US" altLang="en-US" dirty="0" smtClean="0"/>
              <a:t> a Dios </a:t>
            </a:r>
            <a:r>
              <a:rPr lang="en-US" altLang="en-US" dirty="0" err="1" smtClean="0"/>
              <a:t>según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este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pasaje</a:t>
            </a:r>
            <a:r>
              <a:rPr lang="en-US" altLang="en-US" dirty="0" smtClean="0"/>
              <a:t>?</a:t>
            </a:r>
          </a:p>
          <a:p>
            <a:r>
              <a:rPr lang="en-US" altLang="en-US" dirty="0" smtClean="0">
                <a:solidFill>
                  <a:srgbClr val="FF0000"/>
                </a:solidFill>
              </a:rPr>
              <a:t>Lucas 21.1-4</a:t>
            </a:r>
            <a:endParaRPr lang="es-PR" altLang="en-US" dirty="0" smtClean="0">
              <a:solidFill>
                <a:srgbClr val="FF0000"/>
              </a:solidFill>
            </a:endParaRPr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55403B5-92DD-4A8D-85DE-F119F6DAD5C2}" type="slidenum">
              <a:rPr lang="en-US" altLang="en-US"/>
              <a:pPr eaLnBrk="1" hangingPunct="1"/>
              <a:t>11</a:t>
            </a:fld>
            <a:endParaRPr lang="en-US" altLang="en-US"/>
          </a:p>
        </p:txBody>
      </p:sp>
      <p:sp>
        <p:nvSpPr>
          <p:cNvPr id="1331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R" altLang="en-US" smtClean="0"/>
              <a:t>Iglesia Bíblica Bautista</a:t>
            </a:r>
          </a:p>
          <a:p>
            <a:pPr eaLnBrk="1" hangingPunct="1"/>
            <a:r>
              <a:rPr lang="es-PR" altLang="en-US" smtClean="0"/>
              <a:t>www.iglesiabiblicabautista.org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1. Jacob se establece en </a:t>
            </a:r>
            <a:r>
              <a:rPr lang="es-PR" altLang="en-US" dirty="0" err="1" smtClean="0"/>
              <a:t>Siquem</a:t>
            </a:r>
            <a:r>
              <a:rPr lang="es-PR" altLang="en-US" dirty="0" smtClean="0"/>
              <a:t>  </a:t>
            </a:r>
            <a:r>
              <a:rPr lang="es-PR" altLang="en-US" dirty="0" smtClean="0">
                <a:solidFill>
                  <a:srgbClr val="FF0000"/>
                </a:solidFill>
              </a:rPr>
              <a:t>(Génesis 33.18-20)</a:t>
            </a:r>
          </a:p>
        </p:txBody>
      </p:sp>
      <p:sp>
        <p:nvSpPr>
          <p:cNvPr id="2048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52AA4F54-3CE6-46E2-8244-F5C289A3F5C7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2048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s-PR" altLang="en-US" smtClean="0"/>
              <a:t>Iglesia Bíblica Bautista</a:t>
            </a:r>
          </a:p>
          <a:p>
            <a:r>
              <a:rPr lang="es-PR" altLang="en-US" smtClean="0"/>
              <a:t>www.iglesiabiblicabautista.org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3340" b="10593"/>
          <a:stretch/>
        </p:blipFill>
        <p:spPr>
          <a:xfrm>
            <a:off x="0" y="1752600"/>
            <a:ext cx="9144000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1. Jacob se establece en </a:t>
            </a:r>
            <a:r>
              <a:rPr lang="es-PR" altLang="en-US" dirty="0" err="1" smtClean="0"/>
              <a:t>Siquem</a:t>
            </a:r>
            <a:r>
              <a:rPr lang="es-PR" altLang="en-US" dirty="0" smtClean="0"/>
              <a:t>  </a:t>
            </a:r>
            <a:r>
              <a:rPr lang="es-PR" altLang="en-US" dirty="0" smtClean="0">
                <a:solidFill>
                  <a:srgbClr val="FF0000"/>
                </a:solidFill>
              </a:rPr>
              <a:t>(Génesis 33.18-20)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15636" y="2017713"/>
            <a:ext cx="8539452" cy="4114800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“</a:t>
            </a:r>
            <a:r>
              <a:rPr lang="es-ES" i="1" dirty="0"/>
              <a:t>Después Jacob llegó sano y salvo a la ciudad de </a:t>
            </a:r>
            <a:r>
              <a:rPr lang="es-ES" i="1" dirty="0" err="1"/>
              <a:t>Siquem</a:t>
            </a:r>
            <a:r>
              <a:rPr lang="es-ES" i="1" dirty="0"/>
              <a:t>, que está en la tierra de Canaán, cuando venía de </a:t>
            </a:r>
            <a:r>
              <a:rPr lang="es-ES" i="1" dirty="0" err="1"/>
              <a:t>Padan-aram</a:t>
            </a:r>
            <a:r>
              <a:rPr lang="es-ES" i="1" dirty="0"/>
              <a:t>; y acampó delante de la ciudad. Y compró una parte del campo, donde plantó su tienda, de mano de los hijos de </a:t>
            </a:r>
            <a:r>
              <a:rPr lang="es-ES" i="1" dirty="0" err="1"/>
              <a:t>Hamor</a:t>
            </a:r>
            <a:r>
              <a:rPr lang="es-ES" i="1" dirty="0"/>
              <a:t> padre de </a:t>
            </a:r>
            <a:r>
              <a:rPr lang="es-ES" i="1" dirty="0" err="1"/>
              <a:t>Siquem</a:t>
            </a:r>
            <a:r>
              <a:rPr lang="es-ES" i="1" dirty="0"/>
              <a:t>, por cien monedas. Y erigió allí un altar, y lo llamó El-</a:t>
            </a:r>
            <a:r>
              <a:rPr lang="es-ES" i="1" dirty="0" err="1"/>
              <a:t>Elohe</a:t>
            </a:r>
            <a:r>
              <a:rPr lang="es-ES" i="1" dirty="0"/>
              <a:t>-Israel.</a:t>
            </a:r>
            <a:r>
              <a:rPr lang="es-ES" dirty="0"/>
              <a:t>” </a:t>
            </a:r>
            <a:endParaRPr lang="es-ES" dirty="0" smtClean="0"/>
          </a:p>
          <a:p>
            <a:pPr marL="0" indent="0">
              <a:buNone/>
            </a:pPr>
            <a:r>
              <a:rPr lang="es-ES" dirty="0"/>
              <a:t>	</a:t>
            </a:r>
            <a:r>
              <a:rPr lang="es-ES" dirty="0" smtClean="0">
                <a:solidFill>
                  <a:srgbClr val="FF0000"/>
                </a:solidFill>
              </a:rPr>
              <a:t>(</a:t>
            </a:r>
            <a:r>
              <a:rPr lang="es-ES" dirty="0">
                <a:solidFill>
                  <a:srgbClr val="FF0000"/>
                </a:solidFill>
              </a:rPr>
              <a:t>Génesis 33.18–20, RVR60) </a:t>
            </a:r>
          </a:p>
          <a:p>
            <a:endParaRPr lang="en-US" dirty="0"/>
          </a:p>
        </p:txBody>
      </p:sp>
      <p:sp>
        <p:nvSpPr>
          <p:cNvPr id="2048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52AA4F54-3CE6-46E2-8244-F5C289A3F5C7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2048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s-PR" altLang="en-US" smtClean="0"/>
              <a:t>Iglesia Bíblica Bautista</a:t>
            </a:r>
          </a:p>
          <a:p>
            <a:r>
              <a:rPr lang="es-PR" altLang="en-US" smtClean="0"/>
              <a:t>www.iglesiabiblicabautista.org</a:t>
            </a:r>
          </a:p>
        </p:txBody>
      </p:sp>
    </p:spTree>
    <p:extLst>
      <p:ext uri="{BB962C8B-B14F-4D97-AF65-F5344CB8AC3E}">
        <p14:creationId xmlns:p14="http://schemas.microsoft.com/office/powerpoint/2010/main" val="188690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1. Jacob se establece en </a:t>
            </a:r>
            <a:r>
              <a:rPr lang="es-PR" altLang="en-US" dirty="0" err="1" smtClean="0"/>
              <a:t>Siquem</a:t>
            </a:r>
            <a:r>
              <a:rPr lang="es-PR" altLang="en-US" dirty="0" smtClean="0"/>
              <a:t>  </a:t>
            </a:r>
            <a:r>
              <a:rPr lang="es-PR" altLang="en-US" dirty="0" smtClean="0">
                <a:solidFill>
                  <a:srgbClr val="FF0000"/>
                </a:solidFill>
              </a:rPr>
              <a:t>(Génesis 33.18-20)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15636" y="2017713"/>
            <a:ext cx="8539452" cy="4114800"/>
          </a:xfrm>
        </p:spPr>
        <p:txBody>
          <a:bodyPr>
            <a:normAutofit fontScale="85000" lnSpcReduction="20000"/>
          </a:bodyPr>
          <a:lstStyle/>
          <a:p>
            <a:r>
              <a:rPr lang="es-ES" b="1" i="1" dirty="0" smtClean="0"/>
              <a:t>Su testimonio </a:t>
            </a:r>
            <a:r>
              <a:rPr lang="es-ES" b="1" i="1" dirty="0" smtClean="0">
                <a:solidFill>
                  <a:srgbClr val="FF0000"/>
                </a:solidFill>
              </a:rPr>
              <a:t>(33.12–17).</a:t>
            </a:r>
          </a:p>
          <a:p>
            <a:pPr lvl="1"/>
            <a:r>
              <a:rPr lang="es-ES" b="0" i="0" dirty="0" smtClean="0"/>
              <a:t>Jacob mintió a Esaú acerca de sus rebaños y viajó en dirección opuesta. Los dos nunca más volvieron a encontrarse hasta que sepultaron a su padre (</a:t>
            </a:r>
            <a:r>
              <a:rPr lang="es-ES" b="0" i="0" dirty="0" smtClean="0">
                <a:solidFill>
                  <a:srgbClr val="FF0000"/>
                </a:solidFill>
              </a:rPr>
              <a:t>35.29</a:t>
            </a:r>
            <a:r>
              <a:rPr lang="es-ES" b="0" i="0" dirty="0" smtClean="0"/>
              <a:t>). Sin duda en esa reunión Esaú le preguntó a Jacob lo que le ocurrió después que se separaron.</a:t>
            </a:r>
          </a:p>
          <a:p>
            <a:r>
              <a:rPr lang="es-ES" b="1" i="1" dirty="0" smtClean="0"/>
              <a:t>Su tienda </a:t>
            </a:r>
            <a:r>
              <a:rPr lang="es-ES" b="1" i="1" dirty="0" smtClean="0">
                <a:solidFill>
                  <a:srgbClr val="FF0000"/>
                </a:solidFill>
              </a:rPr>
              <a:t>(33.17).</a:t>
            </a:r>
          </a:p>
          <a:p>
            <a:pPr lvl="1"/>
            <a:r>
              <a:rPr lang="es-ES" b="0" i="0" dirty="0" smtClean="0"/>
              <a:t>Jacob construyó una casa y se estableció en </a:t>
            </a:r>
            <a:r>
              <a:rPr lang="es-ES" b="0" i="0" dirty="0" err="1" smtClean="0"/>
              <a:t>sucot</a:t>
            </a:r>
            <a:r>
              <a:rPr lang="es-ES" b="0" i="0" dirty="0" smtClean="0"/>
              <a:t>.</a:t>
            </a:r>
          </a:p>
          <a:p>
            <a:r>
              <a:rPr lang="es-ES" b="1" i="1" dirty="0" smtClean="0"/>
              <a:t>Su visión </a:t>
            </a:r>
            <a:r>
              <a:rPr lang="es-ES" b="1" i="1" dirty="0" smtClean="0">
                <a:solidFill>
                  <a:srgbClr val="FF0000"/>
                </a:solidFill>
              </a:rPr>
              <a:t>(33.19).</a:t>
            </a:r>
          </a:p>
          <a:p>
            <a:pPr lvl="1"/>
            <a:r>
              <a:rPr lang="es-ES" b="0" i="0" dirty="0" smtClean="0"/>
              <a:t>Se mudó de nuevo y levantó su tienda hacia la ciudad de </a:t>
            </a:r>
            <a:r>
              <a:rPr lang="es-ES" b="0" i="0" dirty="0" err="1" smtClean="0"/>
              <a:t>Siquem</a:t>
            </a:r>
            <a:r>
              <a:rPr lang="es-ES" b="0" i="0" dirty="0" smtClean="0"/>
              <a:t>, no muy diferente de Lot (</a:t>
            </a:r>
            <a:r>
              <a:rPr lang="es-ES" b="0" i="0" dirty="0" smtClean="0">
                <a:solidFill>
                  <a:srgbClr val="FF0000"/>
                </a:solidFill>
              </a:rPr>
              <a:t>13.12</a:t>
            </a:r>
            <a:r>
              <a:rPr lang="es-ES" b="0" i="0" dirty="0" smtClean="0"/>
              <a:t>). Perdió la visión de la ciudad de Dios (Hebreos </a:t>
            </a:r>
            <a:r>
              <a:rPr lang="es-ES" b="0" i="0" dirty="0" smtClean="0">
                <a:solidFill>
                  <a:srgbClr val="FF0000"/>
                </a:solidFill>
              </a:rPr>
              <a:t>11.13–16</a:t>
            </a:r>
            <a:r>
              <a:rPr lang="es-ES" b="0" i="0" dirty="0" smtClean="0"/>
              <a:t>).</a:t>
            </a:r>
          </a:p>
        </p:txBody>
      </p:sp>
      <p:sp>
        <p:nvSpPr>
          <p:cNvPr id="2048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52AA4F54-3CE6-46E2-8244-F5C289A3F5C7}" type="slidenum">
              <a:rPr lang="en-US" altLang="en-US" smtClean="0"/>
              <a:pPr/>
              <a:t>14</a:t>
            </a:fld>
            <a:endParaRPr lang="en-US" altLang="en-US"/>
          </a:p>
        </p:txBody>
      </p:sp>
      <p:sp>
        <p:nvSpPr>
          <p:cNvPr id="2048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s-PR" altLang="en-US" smtClean="0"/>
              <a:t>Iglesia Bíblica Bautista</a:t>
            </a:r>
          </a:p>
          <a:p>
            <a:r>
              <a:rPr lang="es-PR" altLang="en-US" smtClean="0"/>
              <a:t>www.iglesiabiblicabautista.org</a:t>
            </a:r>
          </a:p>
        </p:txBody>
      </p:sp>
    </p:spTree>
    <p:extLst>
      <p:ext uri="{BB962C8B-B14F-4D97-AF65-F5344CB8AC3E}">
        <p14:creationId xmlns:p14="http://schemas.microsoft.com/office/powerpoint/2010/main" val="9348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gradFill flip="none" rotWithShape="1">
          <a:gsLst>
            <a:gs pos="0">
              <a:schemeClr val="accent4">
                <a:lumMod val="89000"/>
              </a:schemeClr>
            </a:gs>
            <a:gs pos="23000">
              <a:schemeClr val="accent4">
                <a:lumMod val="89000"/>
              </a:schemeClr>
            </a:gs>
            <a:gs pos="69000">
              <a:schemeClr val="accent4">
                <a:lumMod val="75000"/>
              </a:schemeClr>
            </a:gs>
            <a:gs pos="97000">
              <a:schemeClr val="accent4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049486" y="1553029"/>
            <a:ext cx="2160336" cy="6463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 prstMaterial="metal">
            <a:bevelT w="165100" prst="coolSlant"/>
            <a:extrusionClr>
              <a:srgbClr val="FFC000"/>
            </a:extrusionClr>
          </a:sp3d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 err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Padan</a:t>
            </a:r>
            <a:r>
              <a:rPr lang="en-US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-Aram </a:t>
            </a:r>
          </a:p>
          <a:p>
            <a:pPr algn="ctr">
              <a:defRPr/>
            </a:pPr>
            <a:r>
              <a:rPr lang="en-US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(“</a:t>
            </a:r>
            <a:r>
              <a:rPr lang="en-US" dirty="0" err="1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llanura</a:t>
            </a:r>
            <a:r>
              <a:rPr lang="en-US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rial" charset="0"/>
              </a:rPr>
              <a:t> de Aram”)</a:t>
            </a:r>
            <a:endParaRPr lang="es-PR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285" y="0"/>
            <a:ext cx="3512560" cy="68508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8172" y="1621205"/>
            <a:ext cx="173704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</a:rPr>
              <a:t>Lugares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donde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vivió</a:t>
            </a:r>
            <a:r>
              <a:rPr lang="en-US" sz="2800" dirty="0" smtClean="0">
                <a:solidFill>
                  <a:schemeClr val="bg1"/>
                </a:solidFill>
              </a:rPr>
              <a:t> Jacob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63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2. La deshonra de Dina</a:t>
            </a:r>
            <a:br>
              <a:rPr lang="es-PR" altLang="en-US" dirty="0" smtClean="0"/>
            </a:br>
            <a:r>
              <a:rPr lang="es-PR" altLang="en-US" dirty="0" smtClean="0">
                <a:solidFill>
                  <a:srgbClr val="FF0000"/>
                </a:solidFill>
              </a:rPr>
              <a:t>(Génesis 34)</a:t>
            </a:r>
          </a:p>
        </p:txBody>
      </p:sp>
      <p:sp>
        <p:nvSpPr>
          <p:cNvPr id="2048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52AA4F54-3CE6-46E2-8244-F5C289A3F5C7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2048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s-PR" altLang="en-US" smtClean="0"/>
              <a:t>Iglesia Bíblica Bautista</a:t>
            </a:r>
          </a:p>
          <a:p>
            <a:r>
              <a:rPr lang="es-PR" altLang="en-US" smtClean="0"/>
              <a:t>www.iglesiabiblicabautista.org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4799"/>
          <a:stretch/>
        </p:blipFill>
        <p:spPr>
          <a:xfrm>
            <a:off x="0" y="1733551"/>
            <a:ext cx="9144000" cy="512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2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2. La deshonra de Dina</a:t>
            </a:r>
            <a:br>
              <a:rPr lang="es-PR" altLang="en-US" dirty="0" smtClean="0"/>
            </a:br>
            <a:r>
              <a:rPr lang="es-PR" altLang="en-US" dirty="0" smtClean="0">
                <a:solidFill>
                  <a:srgbClr val="FF0000"/>
                </a:solidFill>
              </a:rPr>
              <a:t>(Génesis 34)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4855" y="2017713"/>
            <a:ext cx="5444835" cy="4114800"/>
          </a:xfrm>
        </p:spPr>
        <p:txBody>
          <a:bodyPr/>
          <a:lstStyle/>
          <a:p>
            <a:r>
              <a:rPr lang="es-ES" sz="2800" b="0" i="0" dirty="0" smtClean="0"/>
              <a:t>Como Lot, Jacob puso a su familia en el lugar de la tentación y, cuando su hija inspeccionó la ciudad, la violaron. </a:t>
            </a:r>
          </a:p>
          <a:p>
            <a:r>
              <a:rPr lang="es-ES" sz="2800" b="0" i="0" dirty="0" smtClean="0"/>
              <a:t>Triste como suena, los hijos de Jacob eran mentirosos como su padre. </a:t>
            </a:r>
          </a:p>
        </p:txBody>
      </p:sp>
      <p:sp>
        <p:nvSpPr>
          <p:cNvPr id="2048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52AA4F54-3CE6-46E2-8244-F5C289A3F5C7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63302"/>
          <a:stretch/>
        </p:blipFill>
        <p:spPr>
          <a:xfrm>
            <a:off x="5839691" y="1809750"/>
            <a:ext cx="3304309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10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2. La deshonra de Dina</a:t>
            </a:r>
            <a:br>
              <a:rPr lang="es-PR" altLang="en-US" dirty="0" smtClean="0"/>
            </a:br>
            <a:r>
              <a:rPr lang="es-PR" altLang="en-US" dirty="0" smtClean="0">
                <a:solidFill>
                  <a:srgbClr val="FF0000"/>
                </a:solidFill>
              </a:rPr>
              <a:t>(Génesis 34)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4855" y="2017713"/>
            <a:ext cx="5444835" cy="4114800"/>
          </a:xfrm>
        </p:spPr>
        <p:txBody>
          <a:bodyPr/>
          <a:lstStyle/>
          <a:p>
            <a:r>
              <a:rPr lang="es-ES" sz="2800" b="0" i="0" dirty="0" smtClean="0"/>
              <a:t>Es más, usaron el sagrado rito de la circuncisión para lograr su treta malvada. </a:t>
            </a:r>
          </a:p>
          <a:p>
            <a:r>
              <a:rPr lang="es-ES" sz="2800" b="0" i="0" dirty="0" smtClean="0"/>
              <a:t>Los </a:t>
            </a:r>
            <a:r>
              <a:rPr lang="es-ES" sz="2800" b="0" i="0" dirty="0" smtClean="0">
                <a:solidFill>
                  <a:srgbClr val="FF0000"/>
                </a:solidFill>
              </a:rPr>
              <a:t>versículos 30–31 </a:t>
            </a:r>
            <a:r>
              <a:rPr lang="es-ES" sz="2800" b="0" i="0" dirty="0" smtClean="0"/>
              <a:t>sugieren que Jacob estaba egoístamente más preocupado por su seguridad y bienestar que por los pecados de su familia.</a:t>
            </a:r>
            <a:endParaRPr lang="es-ES" sz="2800" dirty="0" smtClean="0"/>
          </a:p>
        </p:txBody>
      </p:sp>
      <p:sp>
        <p:nvSpPr>
          <p:cNvPr id="2048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52AA4F54-3CE6-46E2-8244-F5C289A3F5C7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2048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s-PR" altLang="en-US" smtClean="0"/>
              <a:t>Iglesia Bíblica Bautista</a:t>
            </a:r>
          </a:p>
          <a:p>
            <a:r>
              <a:rPr lang="es-PR" altLang="en-US" smtClean="0"/>
              <a:t>www.iglesiabiblicabautista.org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63302"/>
          <a:stretch/>
        </p:blipFill>
        <p:spPr>
          <a:xfrm>
            <a:off x="5839691" y="1809750"/>
            <a:ext cx="3304309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1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2. La deshonra de Dina</a:t>
            </a:r>
            <a:br>
              <a:rPr lang="es-PR" altLang="en-US" dirty="0" smtClean="0"/>
            </a:br>
            <a:r>
              <a:rPr lang="es-PR" altLang="en-US" dirty="0" smtClean="0">
                <a:solidFill>
                  <a:srgbClr val="FF0000"/>
                </a:solidFill>
              </a:rPr>
              <a:t>(Génesis 34)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4855" y="2017713"/>
            <a:ext cx="5444835" cy="4114800"/>
          </a:xfrm>
        </p:spPr>
        <p:txBody>
          <a:bodyPr/>
          <a:lstStyle/>
          <a:p>
            <a:r>
              <a:rPr lang="es-ES" sz="2800" dirty="0" smtClean="0"/>
              <a:t>¿Cuándo empezó todo esto? Cuando Jacob no vivió de acuerdo a su nueva posición con Dios. </a:t>
            </a:r>
          </a:p>
          <a:p>
            <a:r>
              <a:rPr lang="es-ES" sz="2800" dirty="0" smtClean="0"/>
              <a:t>¿Por qué hoy los cristianos del NT hacen tretas, pecan y fallan? </a:t>
            </a:r>
          </a:p>
          <a:p>
            <a:r>
              <a:rPr lang="es-ES" sz="2800" dirty="0" smtClean="0"/>
              <a:t>Porque no viven de acuerdo a su posición celestial en Cristo (</a:t>
            </a:r>
            <a:r>
              <a:rPr lang="es-ES" sz="2800" dirty="0" smtClean="0">
                <a:solidFill>
                  <a:srgbClr val="FF0000"/>
                </a:solidFill>
              </a:rPr>
              <a:t>Efesios 4.1ss</a:t>
            </a:r>
            <a:r>
              <a:rPr lang="es-ES" sz="2800" dirty="0" smtClean="0"/>
              <a:t>).</a:t>
            </a:r>
          </a:p>
        </p:txBody>
      </p:sp>
      <p:sp>
        <p:nvSpPr>
          <p:cNvPr id="2048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52AA4F54-3CE6-46E2-8244-F5C289A3F5C7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2048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s-PR" altLang="en-US" smtClean="0"/>
              <a:t>Iglesia Bíblica Bautista</a:t>
            </a:r>
          </a:p>
          <a:p>
            <a:r>
              <a:rPr lang="es-PR" altLang="en-US" smtClean="0"/>
              <a:t>www.iglesiabiblicabautista.org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r="63302"/>
          <a:stretch/>
        </p:blipFill>
        <p:spPr>
          <a:xfrm>
            <a:off x="5839691" y="1809750"/>
            <a:ext cx="3304309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A426B4E-4C98-4CE4-B1CC-3CFFB7D2F671}" type="slidenum">
              <a:rPr lang="en-US" altLang="en-US"/>
              <a:pPr eaLnBrk="1" hangingPunct="1"/>
              <a:t>2</a:t>
            </a:fld>
            <a:endParaRPr lang="en-US" altLang="en-US"/>
          </a:p>
        </p:txBody>
      </p:sp>
      <p:sp>
        <p:nvSpPr>
          <p:cNvPr id="409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85825" y="6210482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R" altLang="en-US" dirty="0" smtClean="0"/>
              <a:t>Iglesia Bíblica Bautista</a:t>
            </a:r>
          </a:p>
          <a:p>
            <a:pPr eaLnBrk="1" hangingPunct="1"/>
            <a:r>
              <a:rPr lang="es-PR" altLang="en-US" dirty="0" smtClean="0"/>
              <a:t>www.iglesiabiblicabautista.org</a:t>
            </a: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1350963" y="185738"/>
            <a:ext cx="7793037" cy="1462087"/>
          </a:xfrm>
        </p:spPr>
        <p:txBody>
          <a:bodyPr/>
          <a:lstStyle/>
          <a:p>
            <a:pPr eaLnBrk="1" hangingPunct="1"/>
            <a:r>
              <a:rPr lang="es-PR" altLang="en-US" smtClean="0"/>
              <a:t>Texto Básico</a:t>
            </a:r>
          </a:p>
        </p:txBody>
      </p:sp>
      <p:sp>
        <p:nvSpPr>
          <p:cNvPr id="410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85826" y="2017713"/>
            <a:ext cx="2327638" cy="4114800"/>
          </a:xfrm>
        </p:spPr>
        <p:txBody>
          <a:bodyPr/>
          <a:lstStyle/>
          <a:p>
            <a:pPr eaLnBrk="1" hangingPunct="1"/>
            <a:r>
              <a:rPr lang="es-PR" altLang="en-US" dirty="0" smtClean="0"/>
              <a:t>Génesis:</a:t>
            </a:r>
          </a:p>
          <a:p>
            <a:pPr lvl="1" eaLnBrk="1" hangingPunct="1"/>
            <a:r>
              <a:rPr lang="es-PR" altLang="en-US" dirty="0" smtClean="0"/>
              <a:t>35.1-7, 10-13, 16-18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425" y="2409599"/>
            <a:ext cx="4967431" cy="37229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3. Jacob regresa a Betel</a:t>
            </a:r>
            <a:br>
              <a:rPr lang="es-PR" altLang="en-US" dirty="0" smtClean="0"/>
            </a:br>
            <a:r>
              <a:rPr lang="es-PR" altLang="en-US" dirty="0" smtClean="0">
                <a:solidFill>
                  <a:srgbClr val="FF0000"/>
                </a:solidFill>
              </a:rPr>
              <a:t>(Génesis 35.1-7)</a:t>
            </a:r>
          </a:p>
        </p:txBody>
      </p:sp>
      <p:sp>
        <p:nvSpPr>
          <p:cNvPr id="2048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52AA4F54-3CE6-46E2-8244-F5C289A3F5C7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2048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s-PR" altLang="en-US" smtClean="0"/>
              <a:t>Iglesia Bíblica Bautista</a:t>
            </a:r>
          </a:p>
          <a:p>
            <a:r>
              <a:rPr lang="es-PR" altLang="en-US" smtClean="0"/>
              <a:t>www.iglesiabiblicabautista.org</a:t>
            </a:r>
          </a:p>
        </p:txBody>
      </p:sp>
      <p:pic>
        <p:nvPicPr>
          <p:cNvPr id="12" name="Picture 2" descr="http://distantshores.org/images/rg/01/01_Ge_35_01_R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31"/>
          <a:stretch/>
        </p:blipFill>
        <p:spPr bwMode="auto">
          <a:xfrm>
            <a:off x="0" y="1676400"/>
            <a:ext cx="9129694" cy="518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68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3. Jacob regresa a Betel</a:t>
            </a:r>
            <a:br>
              <a:rPr lang="es-PR" altLang="en-US" dirty="0" smtClean="0"/>
            </a:br>
            <a:r>
              <a:rPr lang="es-PR" altLang="en-US" dirty="0" smtClean="0">
                <a:solidFill>
                  <a:srgbClr val="FF0000"/>
                </a:solidFill>
              </a:rPr>
              <a:t>(Génesis 35.1-7)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017713"/>
            <a:ext cx="8497888" cy="4114800"/>
          </a:xfrm>
        </p:spPr>
        <p:txBody>
          <a:bodyPr/>
          <a:lstStyle/>
          <a:p>
            <a:r>
              <a:rPr lang="es-ES" sz="2800" dirty="0"/>
              <a:t>“</a:t>
            </a:r>
            <a:r>
              <a:rPr lang="es-ES" sz="2800" i="1" dirty="0"/>
              <a:t>Dijo Dios a Jacob: Levántate y sube a </a:t>
            </a:r>
            <a:r>
              <a:rPr lang="es-ES" sz="2800" i="1" dirty="0" err="1"/>
              <a:t>Bet</a:t>
            </a:r>
            <a:r>
              <a:rPr lang="es-ES" sz="2800" i="1" dirty="0"/>
              <a:t>-el, y quédate allí; y haz allí un altar al Dios que te apareció cuando huías de tu hermano Esaú</a:t>
            </a:r>
            <a:r>
              <a:rPr lang="es-ES" sz="2800" i="1" dirty="0" smtClean="0"/>
              <a:t>. Entonces </a:t>
            </a:r>
            <a:r>
              <a:rPr lang="es-ES" sz="2800" i="1" dirty="0"/>
              <a:t>Jacob dijo a su familia y a todos los que con él estaban: Quitad los dioses ajenos que hay entre vosotros, y limpiaos, y mudad vuestros vestidos</a:t>
            </a:r>
            <a:r>
              <a:rPr lang="es-ES" sz="2800" i="1" dirty="0" smtClean="0"/>
              <a:t>. Y </a:t>
            </a:r>
            <a:r>
              <a:rPr lang="es-ES" sz="2800" i="1" dirty="0"/>
              <a:t>levantémonos, y subamos a </a:t>
            </a:r>
            <a:r>
              <a:rPr lang="es-ES" sz="2800" i="1" dirty="0" err="1"/>
              <a:t>Bet</a:t>
            </a:r>
            <a:r>
              <a:rPr lang="es-ES" sz="2800" i="1" dirty="0"/>
              <a:t>-el; y haré allí altar al Dios que me respondió en el día de mi angustia, y ha estado conmigo en el camino que he </a:t>
            </a:r>
            <a:r>
              <a:rPr lang="es-ES" sz="2800" i="1" dirty="0" smtClean="0"/>
              <a:t>andado…”</a:t>
            </a:r>
            <a:endParaRPr lang="es-ES" sz="2800" dirty="0">
              <a:solidFill>
                <a:srgbClr val="FF0000"/>
              </a:solidFill>
            </a:endParaRPr>
          </a:p>
        </p:txBody>
      </p:sp>
      <p:sp>
        <p:nvSpPr>
          <p:cNvPr id="2048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52AA4F54-3CE6-46E2-8244-F5C289A3F5C7}" type="slidenum">
              <a:rPr lang="en-US" altLang="en-US" smtClean="0"/>
              <a:pPr/>
              <a:t>21</a:t>
            </a:fld>
            <a:endParaRPr lang="en-US" altLang="en-US"/>
          </a:p>
        </p:txBody>
      </p:sp>
      <p:sp>
        <p:nvSpPr>
          <p:cNvPr id="2048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s-PR" altLang="en-US" dirty="0" smtClean="0"/>
              <a:t>Iglesia Bíblica Bautista</a:t>
            </a:r>
          </a:p>
          <a:p>
            <a:r>
              <a:rPr lang="es-PR" altLang="en-US" dirty="0" smtClean="0"/>
              <a:t>www.iglesiabiblicabautista.org</a:t>
            </a:r>
          </a:p>
        </p:txBody>
      </p:sp>
    </p:spTree>
    <p:extLst>
      <p:ext uri="{BB962C8B-B14F-4D97-AF65-F5344CB8AC3E}">
        <p14:creationId xmlns:p14="http://schemas.microsoft.com/office/powerpoint/2010/main" val="230853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3. Jacob regresa a Betel</a:t>
            </a:r>
            <a:br>
              <a:rPr lang="es-PR" altLang="en-US" dirty="0" smtClean="0"/>
            </a:br>
            <a:r>
              <a:rPr lang="es-PR" altLang="en-US" dirty="0" smtClean="0">
                <a:solidFill>
                  <a:srgbClr val="FF0000"/>
                </a:solidFill>
              </a:rPr>
              <a:t>(Génesis 35.1-7)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017713"/>
            <a:ext cx="8497888" cy="4114800"/>
          </a:xfrm>
        </p:spPr>
        <p:txBody>
          <a:bodyPr/>
          <a:lstStyle/>
          <a:p>
            <a:r>
              <a:rPr lang="es-ES" sz="2600" dirty="0" smtClean="0"/>
              <a:t>“</a:t>
            </a:r>
            <a:r>
              <a:rPr lang="es-ES" sz="2600" i="1" dirty="0" smtClean="0"/>
              <a:t>…Así </a:t>
            </a:r>
            <a:r>
              <a:rPr lang="es-ES" sz="2600" i="1" dirty="0"/>
              <a:t>dieron a Jacob todos los dioses ajenos que había en poder de ellos, y los zarcillos que estaban en sus orejas; y Jacob los escondió debajo de una encina que estaba junto a </a:t>
            </a:r>
            <a:r>
              <a:rPr lang="es-ES" sz="2600" i="1" dirty="0" err="1"/>
              <a:t>Siquem</a:t>
            </a:r>
            <a:r>
              <a:rPr lang="es-ES" sz="2600" i="1" dirty="0"/>
              <a:t>. Y salieron, y el terror de Dios estuvo sobre las ciudades que había en sus alrededores, y no persiguieron a los hijos de Jacob. Y llegó Jacob a Luz, que está en tierra de Canaán (esta es </a:t>
            </a:r>
            <a:r>
              <a:rPr lang="es-ES" sz="2600" i="1" dirty="0" err="1"/>
              <a:t>Bet</a:t>
            </a:r>
            <a:r>
              <a:rPr lang="es-ES" sz="2600" i="1" dirty="0"/>
              <a:t>-el), él y todo el pueblo que con él estaba. Y edificó allí un altar, y llamó al lugar El-</a:t>
            </a:r>
            <a:r>
              <a:rPr lang="es-ES" sz="2600" i="1" dirty="0" err="1"/>
              <a:t>bet</a:t>
            </a:r>
            <a:r>
              <a:rPr lang="es-ES" sz="2600" i="1" dirty="0"/>
              <a:t>-el, porque allí le había aparecido Dios, cuando huía de su hermano.</a:t>
            </a:r>
            <a:r>
              <a:rPr lang="es-ES" sz="2600" dirty="0"/>
              <a:t>” </a:t>
            </a:r>
            <a:r>
              <a:rPr lang="es-ES" sz="2600" dirty="0">
                <a:solidFill>
                  <a:srgbClr val="FF0000"/>
                </a:solidFill>
              </a:rPr>
              <a:t>(Génesis 35.1–7, RVR60) </a:t>
            </a:r>
          </a:p>
        </p:txBody>
      </p:sp>
      <p:sp>
        <p:nvSpPr>
          <p:cNvPr id="2048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52AA4F54-3CE6-46E2-8244-F5C289A3F5C7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961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3. Jacob regresa a Betel</a:t>
            </a:r>
            <a:br>
              <a:rPr lang="es-PR" altLang="en-US" dirty="0" smtClean="0"/>
            </a:br>
            <a:r>
              <a:rPr lang="es-PR" altLang="en-US" dirty="0" smtClean="0">
                <a:solidFill>
                  <a:srgbClr val="FF0000"/>
                </a:solidFill>
              </a:rPr>
              <a:t>(Génesis 35.1-7)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017713"/>
            <a:ext cx="4999220" cy="4473028"/>
          </a:xfrm>
        </p:spPr>
        <p:txBody>
          <a:bodyPr>
            <a:normAutofit fontScale="70000" lnSpcReduction="20000"/>
          </a:bodyPr>
          <a:lstStyle/>
          <a:p>
            <a:r>
              <a:rPr lang="es-ES" b="0" dirty="0" smtClean="0"/>
              <a:t>Nótese cuán a menudo Jacob «salió» en estos capítulos (</a:t>
            </a:r>
            <a:r>
              <a:rPr lang="es-ES" b="0" dirty="0" smtClean="0">
                <a:solidFill>
                  <a:srgbClr val="FF0000"/>
                </a:solidFill>
              </a:rPr>
              <a:t>35.5, 16, 21</a:t>
            </a:r>
            <a:r>
              <a:rPr lang="es-ES" b="0" dirty="0" smtClean="0"/>
              <a:t>). </a:t>
            </a:r>
          </a:p>
          <a:p>
            <a:r>
              <a:rPr lang="es-ES" b="0" dirty="0" smtClean="0"/>
              <a:t>Dios le había llamado a que volviera «a </a:t>
            </a:r>
            <a:r>
              <a:rPr lang="es-ES" b="0" dirty="0" err="1" smtClean="0"/>
              <a:t>Bet</a:t>
            </a:r>
            <a:r>
              <a:rPr lang="es-ES" b="0" dirty="0" smtClean="0"/>
              <a:t>-el» (</a:t>
            </a:r>
            <a:r>
              <a:rPr lang="es-ES" b="0" dirty="0" smtClean="0">
                <a:solidFill>
                  <a:srgbClr val="FF0000"/>
                </a:solidFill>
              </a:rPr>
              <a:t>v. 1</a:t>
            </a:r>
            <a:r>
              <a:rPr lang="es-ES" b="0" dirty="0" smtClean="0"/>
              <a:t>), de nuevo al lugar de la visión y del voto. Cuando una persona reincide (como Jacob), no hay nada que hacer sino regresar al lugar de la dedicación y renovación de sus votos. </a:t>
            </a:r>
          </a:p>
          <a:p>
            <a:r>
              <a:rPr lang="es-ES" b="0" dirty="0" smtClean="0"/>
              <a:t>Antes de poder llevar a su gente de nuevo al altar, sin embargo, Jacob tenía que «limpiar su casa», los dioses ajenos y enterrar las joyas asociadas con la adoración pagana. </a:t>
            </a:r>
          </a:p>
        </p:txBody>
      </p:sp>
      <p:sp>
        <p:nvSpPr>
          <p:cNvPr id="2048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52AA4F54-3CE6-46E2-8244-F5C289A3F5C7}" type="slidenum">
              <a:rPr lang="en-US" altLang="en-US" smtClean="0"/>
              <a:pPr/>
              <a:t>23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29395"/>
          <a:stretch/>
        </p:blipFill>
        <p:spPr>
          <a:xfrm>
            <a:off x="5600700" y="1847850"/>
            <a:ext cx="354330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8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3. Jacob regresa a Betel</a:t>
            </a:r>
            <a:br>
              <a:rPr lang="es-PR" altLang="en-US" dirty="0" smtClean="0"/>
            </a:br>
            <a:r>
              <a:rPr lang="es-PR" altLang="en-US" dirty="0" smtClean="0">
                <a:solidFill>
                  <a:srgbClr val="FF0000"/>
                </a:solidFill>
              </a:rPr>
              <a:t>(Génesis 35.1-7)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017713"/>
            <a:ext cx="4842164" cy="4114800"/>
          </a:xfrm>
        </p:spPr>
        <p:txBody>
          <a:bodyPr>
            <a:normAutofit fontScale="70000" lnSpcReduction="20000"/>
          </a:bodyPr>
          <a:lstStyle/>
          <a:p>
            <a:r>
              <a:rPr lang="es-ES" b="0" dirty="0" smtClean="0"/>
              <a:t>El único lugar para el pecado es la tumba. </a:t>
            </a:r>
          </a:p>
          <a:p>
            <a:r>
              <a:rPr lang="es-ES" b="0" dirty="0" smtClean="0"/>
              <a:t>Es más, hay cuatro tumbas en este capítulo: la tumba de los ídolos (</a:t>
            </a:r>
            <a:r>
              <a:rPr lang="es-ES" b="0" dirty="0" smtClean="0">
                <a:solidFill>
                  <a:srgbClr val="FF0000"/>
                </a:solidFill>
              </a:rPr>
              <a:t>v. 4</a:t>
            </a:r>
            <a:r>
              <a:rPr lang="es-ES" b="0" dirty="0" smtClean="0"/>
              <a:t>), la tumba de Débora (</a:t>
            </a:r>
            <a:r>
              <a:rPr lang="es-ES" b="0" dirty="0" smtClean="0">
                <a:solidFill>
                  <a:srgbClr val="FF0000"/>
                </a:solidFill>
              </a:rPr>
              <a:t>v. 8</a:t>
            </a:r>
            <a:r>
              <a:rPr lang="es-ES" b="0" dirty="0" smtClean="0"/>
              <a:t>), el sepulcro de Raquel (</a:t>
            </a:r>
            <a:r>
              <a:rPr lang="es-ES" b="0" dirty="0" smtClean="0">
                <a:solidFill>
                  <a:srgbClr val="FF0000"/>
                </a:solidFill>
              </a:rPr>
              <a:t>v. 19</a:t>
            </a:r>
            <a:r>
              <a:rPr lang="es-ES" b="0" dirty="0" smtClean="0"/>
              <a:t>) y la tumba de Isaac (</a:t>
            </a:r>
            <a:r>
              <a:rPr lang="es-ES" b="0" dirty="0" smtClean="0">
                <a:solidFill>
                  <a:srgbClr val="FF0000"/>
                </a:solidFill>
              </a:rPr>
              <a:t>v. 29</a:t>
            </a:r>
            <a:r>
              <a:rPr lang="es-ES" b="0" dirty="0" smtClean="0"/>
              <a:t>).</a:t>
            </a:r>
          </a:p>
          <a:p>
            <a:r>
              <a:rPr lang="es-ES" dirty="0" smtClean="0"/>
              <a:t>Jacob regresó a </a:t>
            </a:r>
            <a:r>
              <a:rPr lang="es-ES" dirty="0" err="1" smtClean="0"/>
              <a:t>Bet</a:t>
            </a:r>
            <a:r>
              <a:rPr lang="es-ES" dirty="0" smtClean="0"/>
              <a:t>-el y edificó un altar. </a:t>
            </a:r>
          </a:p>
          <a:p>
            <a:r>
              <a:rPr lang="es-ES" dirty="0" smtClean="0"/>
              <a:t>Dios le encontró en una nueva manera y le recordó su nuevo nombre, Israel.</a:t>
            </a:r>
          </a:p>
        </p:txBody>
      </p:sp>
      <p:sp>
        <p:nvSpPr>
          <p:cNvPr id="2048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52AA4F54-3CE6-46E2-8244-F5C289A3F5C7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29395"/>
          <a:stretch/>
        </p:blipFill>
        <p:spPr>
          <a:xfrm>
            <a:off x="5600700" y="1847850"/>
            <a:ext cx="354330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4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DB0B57A-CF8B-4B6A-B256-3358EEFB38D6}" type="slidenum">
              <a:rPr lang="en-US" altLang="en-US"/>
              <a:pPr eaLnBrk="1" hangingPunct="1"/>
              <a:t>25</a:t>
            </a:fld>
            <a:endParaRPr lang="en-US" altLang="en-US"/>
          </a:p>
        </p:txBody>
      </p:sp>
      <p:sp>
        <p:nvSpPr>
          <p:cNvPr id="2150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R" altLang="en-US" smtClean="0"/>
              <a:t>Iglesia Bíblica Bautista</a:t>
            </a:r>
          </a:p>
          <a:p>
            <a:pPr eaLnBrk="1" hangingPunct="1"/>
            <a:r>
              <a:rPr lang="es-PR" altLang="en-US" smtClean="0"/>
              <a:t>www.iglesiabiblicabautista.org</a:t>
            </a:r>
          </a:p>
        </p:txBody>
      </p:sp>
      <p:sp>
        <p:nvSpPr>
          <p:cNvPr id="2150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0" y="241300"/>
            <a:ext cx="5557838" cy="1462088"/>
          </a:xfrm>
        </p:spPr>
        <p:txBody>
          <a:bodyPr/>
          <a:lstStyle/>
          <a:p>
            <a:pPr marL="609600" indent="-609600" eaLnBrk="1" hangingPunct="1"/>
            <a:r>
              <a:rPr lang="es-PR" altLang="en-US" sz="4800" smtClean="0"/>
              <a:t>Preguntas</a:t>
            </a:r>
          </a:p>
        </p:txBody>
      </p:sp>
      <p:sp>
        <p:nvSpPr>
          <p:cNvPr id="1946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63538" y="2009775"/>
            <a:ext cx="8461375" cy="4114800"/>
          </a:xfrm>
        </p:spPr>
        <p:txBody>
          <a:bodyPr/>
          <a:lstStyle/>
          <a:p>
            <a:r>
              <a:rPr lang="es-PR" altLang="en-US" i="1" smtClean="0"/>
              <a:t>¿En qué medida tenemos nosotros dioses ajenos?</a:t>
            </a:r>
          </a:p>
          <a:p>
            <a:r>
              <a:rPr lang="es-PR" altLang="en-US" i="1" smtClean="0"/>
              <a:t>¿Qué significado tiene para nosotros la palabra “purificaos”?</a:t>
            </a:r>
          </a:p>
          <a:p>
            <a:r>
              <a:rPr lang="es-PR" altLang="en-US" i="1" smtClean="0"/>
              <a:t>¿Cuáles son los “vestidos” que tenemos que cambiarnos?</a:t>
            </a:r>
            <a:endParaRPr lang="es-PR" altLang="en-US" sz="3600" i="1" smtClean="0"/>
          </a:p>
        </p:txBody>
      </p:sp>
      <p:pic>
        <p:nvPicPr>
          <p:cNvPr id="21512" name="Picture 9" descr="http://asv.vatican.va/immagini/visit/1p_2s/1p_2sala_ovest_5.jpg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6" b="7458"/>
          <a:stretch>
            <a:fillRect/>
          </a:stretch>
        </p:blipFill>
        <p:spPr bwMode="auto">
          <a:xfrm>
            <a:off x="6656388" y="0"/>
            <a:ext cx="2487612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194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500"/>
                                        <p:tgtEl>
                                          <p:spTgt spid="194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194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4. Jehová ratifica su pacto con Jacob </a:t>
            </a:r>
            <a:r>
              <a:rPr lang="es-PR" altLang="en-US" dirty="0" smtClean="0">
                <a:solidFill>
                  <a:srgbClr val="FF0000"/>
                </a:solidFill>
              </a:rPr>
              <a:t>(Génesis 35.10-13)</a:t>
            </a:r>
          </a:p>
        </p:txBody>
      </p:sp>
      <p:sp>
        <p:nvSpPr>
          <p:cNvPr id="2355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6B3699BA-07E2-4B0D-B9C3-EFCFCBF075E3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2355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s-PR" altLang="en-US" smtClean="0"/>
              <a:t>Iglesia Bíblica Bautista</a:t>
            </a:r>
          </a:p>
          <a:p>
            <a:r>
              <a:rPr lang="es-PR" altLang="en-US" smtClean="0"/>
              <a:t>www.iglesiabiblicabautista.org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6822"/>
          <a:stretch/>
        </p:blipFill>
        <p:spPr>
          <a:xfrm>
            <a:off x="-1" y="1733550"/>
            <a:ext cx="9144001" cy="51559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4. Jehová ratifica su pacto con Jacob </a:t>
            </a:r>
            <a:r>
              <a:rPr lang="es-PR" altLang="en-US" dirty="0" smtClean="0">
                <a:solidFill>
                  <a:srgbClr val="FF0000"/>
                </a:solidFill>
              </a:rPr>
              <a:t>(Génesis 35.10-13)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4073" y="2017712"/>
            <a:ext cx="8581015" cy="4225925"/>
          </a:xfrm>
        </p:spPr>
        <p:txBody>
          <a:bodyPr>
            <a:normAutofit fontScale="92500" lnSpcReduction="20000"/>
          </a:bodyPr>
          <a:lstStyle/>
          <a:p>
            <a:r>
              <a:rPr lang="es-ES" dirty="0"/>
              <a:t>“</a:t>
            </a:r>
            <a:r>
              <a:rPr lang="es-ES" i="1" dirty="0"/>
              <a:t>Y le dijo Dios: Tu nombre es Jacob; no se llamará más tu nombre Jacob, sino Israel será tu nombre; y llamó su nombre Israel. También le dijo Dios: Yo soy el Dios omnipotente: crece y multiplícate; una nación y conjunto de naciones procederán de ti, y reyes saldrán de tus lomos. La tierra que he dado a Abraham y a Isaac, la daré a ti, y a tu descendencia después de ti daré la tierra. Y se fue de él Dios, del lugar en donde había hablado con él.</a:t>
            </a:r>
            <a:r>
              <a:rPr lang="es-ES" dirty="0"/>
              <a:t>” </a:t>
            </a:r>
            <a:endParaRPr lang="es-ES" dirty="0" smtClean="0"/>
          </a:p>
          <a:p>
            <a:pPr marL="0" indent="0">
              <a:buNone/>
            </a:pPr>
            <a:r>
              <a:rPr lang="es-ES" dirty="0" smtClean="0">
                <a:solidFill>
                  <a:srgbClr val="FF0000"/>
                </a:solidFill>
              </a:rPr>
              <a:t>   (</a:t>
            </a:r>
            <a:r>
              <a:rPr lang="es-ES" dirty="0">
                <a:solidFill>
                  <a:srgbClr val="FF0000"/>
                </a:solidFill>
              </a:rPr>
              <a:t>Génesis 35.10–13, RVR60) </a:t>
            </a:r>
          </a:p>
        </p:txBody>
      </p:sp>
      <p:sp>
        <p:nvSpPr>
          <p:cNvPr id="2355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6B3699BA-07E2-4B0D-B9C3-EFCFCBF075E3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2355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s-PR" altLang="en-US" smtClean="0"/>
              <a:t>Iglesia Bíblica Bautista</a:t>
            </a:r>
          </a:p>
          <a:p>
            <a:r>
              <a:rPr lang="es-PR" altLang="en-US" smtClean="0"/>
              <a:t>www.iglesiabiblicabautista.org</a:t>
            </a:r>
          </a:p>
        </p:txBody>
      </p:sp>
    </p:spTree>
    <p:extLst>
      <p:ext uri="{BB962C8B-B14F-4D97-AF65-F5344CB8AC3E}">
        <p14:creationId xmlns:p14="http://schemas.microsoft.com/office/powerpoint/2010/main" val="243298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4. Jehová ratifica su pacto con Jacob </a:t>
            </a:r>
            <a:r>
              <a:rPr lang="es-PR" altLang="en-US" dirty="0" smtClean="0">
                <a:solidFill>
                  <a:srgbClr val="FF0000"/>
                </a:solidFill>
              </a:rPr>
              <a:t>(Génesis 35.10-13)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4073" y="2017712"/>
            <a:ext cx="4932445" cy="4225925"/>
          </a:xfrm>
        </p:spPr>
        <p:txBody>
          <a:bodyPr>
            <a:normAutofit fontScale="77500" lnSpcReduction="20000"/>
          </a:bodyPr>
          <a:lstStyle/>
          <a:p>
            <a:r>
              <a:rPr lang="es-ES" dirty="0" smtClean="0"/>
              <a:t>Dios reafirmó las promesas que le dio a Abraham y a Isaac, y Jacob respondió levantando un nuevo monumento y ungiéndolo como lo había hecho años antes. </a:t>
            </a:r>
          </a:p>
          <a:p>
            <a:r>
              <a:rPr lang="es-ES" dirty="0" smtClean="0"/>
              <a:t>Un creyente que reincide no necesita una nueva experiencia para arreglar cuentas con Dios. </a:t>
            </a:r>
          </a:p>
          <a:p>
            <a:r>
              <a:rPr lang="es-ES" dirty="0" smtClean="0"/>
              <a:t>Sólo necesita reafirmar la vieja experiencia de una nueva manera.</a:t>
            </a:r>
          </a:p>
        </p:txBody>
      </p:sp>
      <p:sp>
        <p:nvSpPr>
          <p:cNvPr id="2355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6B3699BA-07E2-4B0D-B9C3-EFCFCBF075E3}" type="slidenum">
              <a:rPr lang="en-US" altLang="en-US" smtClean="0"/>
              <a:pPr/>
              <a:t>28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6352"/>
          <a:stretch/>
        </p:blipFill>
        <p:spPr>
          <a:xfrm>
            <a:off x="5257800" y="1812471"/>
            <a:ext cx="3886200" cy="50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57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BB8974A-6E22-4C8F-8C31-EFB8A09DFE1A}" type="slidenum">
              <a:rPr lang="en-US" altLang="en-US"/>
              <a:pPr eaLnBrk="1" hangingPunct="1"/>
              <a:t>29</a:t>
            </a:fld>
            <a:endParaRPr lang="en-US" altLang="en-US"/>
          </a:p>
        </p:txBody>
      </p:sp>
      <p:sp>
        <p:nvSpPr>
          <p:cNvPr id="24579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R" altLang="en-US" smtClean="0"/>
              <a:t>Iglesia Bíblica Bautista</a:t>
            </a:r>
          </a:p>
          <a:p>
            <a:pPr eaLnBrk="1" hangingPunct="1"/>
            <a:r>
              <a:rPr lang="es-PR" altLang="en-US" smtClean="0"/>
              <a:t>www.iglesiabiblicabautista.org</a:t>
            </a:r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1252538" y="279400"/>
            <a:ext cx="6091237" cy="1462088"/>
          </a:xfrm>
        </p:spPr>
        <p:txBody>
          <a:bodyPr/>
          <a:lstStyle/>
          <a:p>
            <a:pPr marL="609600" indent="-609600" eaLnBrk="1" hangingPunct="1"/>
            <a:r>
              <a:rPr lang="es-PR" altLang="en-US" sz="4800" smtClean="0"/>
              <a:t>Preguntas</a:t>
            </a:r>
          </a:p>
        </p:txBody>
      </p:sp>
      <p:sp>
        <p:nvSpPr>
          <p:cNvPr id="2150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3713" y="2133600"/>
            <a:ext cx="8404225" cy="4114800"/>
          </a:xfrm>
        </p:spPr>
        <p:txBody>
          <a:bodyPr/>
          <a:lstStyle/>
          <a:p>
            <a:r>
              <a:rPr lang="es-PR" altLang="en-US" sz="2800" i="1" smtClean="0"/>
              <a:t>¿Cuándo es que Dios ratifica sus promesas del nuevo pacto en nuestras vidas?</a:t>
            </a:r>
          </a:p>
          <a:p>
            <a:r>
              <a:rPr lang="es-PR" altLang="en-US" sz="2800" i="1" smtClean="0"/>
              <a:t>¿Cuándo se produce en nuestra existencia algo similar al cambio de nombre dado a Jacob?</a:t>
            </a:r>
          </a:p>
          <a:p>
            <a:endParaRPr lang="es-PR" altLang="en-US" sz="2800" i="1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B60F9BB-267F-427E-A728-A404FC73CDD8}" type="slidenum">
              <a:rPr lang="en-US" altLang="en-US"/>
              <a:pPr eaLnBrk="1" hangingPunct="1"/>
              <a:t>3</a:t>
            </a:fld>
            <a:endParaRPr lang="en-US" altLang="en-US"/>
          </a:p>
        </p:txBody>
      </p:sp>
      <p:sp>
        <p:nvSpPr>
          <p:cNvPr id="512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R" altLang="en-US" smtClean="0"/>
              <a:t>Iglesia Bíblica Bautista</a:t>
            </a:r>
          </a:p>
          <a:p>
            <a:pPr eaLnBrk="1" hangingPunct="1"/>
            <a:r>
              <a:rPr lang="es-PR" altLang="en-US" smtClean="0"/>
              <a:t>www.iglesiabiblicabautista.org</a:t>
            </a:r>
          </a:p>
        </p:txBody>
      </p:sp>
      <p:pic>
        <p:nvPicPr>
          <p:cNvPr id="5124" name="Picture 2" descr="rollos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lum bright="10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12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s-PR" altLang="en-US" smtClean="0"/>
              <a:t>Versículo Clave:</a:t>
            </a:r>
          </a:p>
        </p:txBody>
      </p:sp>
      <p:sp>
        <p:nvSpPr>
          <p:cNvPr id="512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185988" y="2217738"/>
            <a:ext cx="6669087" cy="4114800"/>
          </a:xfrm>
        </p:spPr>
        <p:txBody>
          <a:bodyPr/>
          <a:lstStyle/>
          <a:p>
            <a:pPr eaLnBrk="1" hangingPunct="1"/>
            <a:r>
              <a:rPr lang="es-PR" altLang="en-US" smtClean="0">
                <a:solidFill>
                  <a:srgbClr val="000000"/>
                </a:solidFill>
              </a:rPr>
              <a:t>(</a:t>
            </a:r>
            <a:r>
              <a:rPr lang="es-PR" altLang="en-US" smtClean="0">
                <a:solidFill>
                  <a:schemeClr val="hlink"/>
                </a:solidFill>
              </a:rPr>
              <a:t>Génesis 35.3 RVR60)</a:t>
            </a:r>
          </a:p>
          <a:p>
            <a:r>
              <a:rPr lang="es-ES" altLang="en-US" i="1" smtClean="0"/>
              <a:t>"Y levantémonos, y subamos a Bet-el; y haré allí altar al Dios que me respondió en el día de mi angustia, y ha estado conmigo en el camino que he andado."</a:t>
            </a:r>
            <a:endParaRPr lang="es-PR" altLang="en-US" sz="2600" i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948B11E-F591-44B0-A3A4-3B10319FD132}" type="slidenum">
              <a:rPr lang="en-US" altLang="en-US"/>
              <a:pPr eaLnBrk="1" hangingPunct="1"/>
              <a:t>30</a:t>
            </a:fld>
            <a:endParaRPr lang="en-US" altLang="en-US"/>
          </a:p>
        </p:txBody>
      </p:sp>
      <p:sp>
        <p:nvSpPr>
          <p:cNvPr id="25603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R" altLang="en-US" smtClean="0"/>
              <a:t>Iglesia Bíblica Bautista</a:t>
            </a:r>
          </a:p>
          <a:p>
            <a:pPr eaLnBrk="1" hangingPunct="1"/>
            <a:r>
              <a:rPr lang="es-PR" altLang="en-US" smtClean="0"/>
              <a:t>www.iglesiabiblicabautista.org</a:t>
            </a: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2538" y="279400"/>
            <a:ext cx="6091237" cy="1462088"/>
          </a:xfrm>
        </p:spPr>
        <p:txBody>
          <a:bodyPr/>
          <a:lstStyle/>
          <a:p>
            <a:pPr marL="609600" indent="-609600" eaLnBrk="1" hangingPunct="1"/>
            <a:r>
              <a:rPr lang="es-PR" altLang="en-US" sz="4800" smtClean="0"/>
              <a:t>Un nombre nuevo</a:t>
            </a:r>
          </a:p>
        </p:txBody>
      </p:sp>
      <p:sp>
        <p:nvSpPr>
          <p:cNvPr id="2150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3713" y="2133600"/>
            <a:ext cx="8404225" cy="4114800"/>
          </a:xfrm>
        </p:spPr>
        <p:txBody>
          <a:bodyPr/>
          <a:lstStyle/>
          <a:p>
            <a:r>
              <a:rPr lang="es-PR" altLang="en-US" i="1" smtClean="0"/>
              <a:t>"Ahora, así dice Jehová, Creador tuyo, oh Jacob, y Formador tuyo, oh Israel: No temas, porque yo te redimí; te puse nombre, mío eres tú." </a:t>
            </a:r>
          </a:p>
          <a:p>
            <a:pPr>
              <a:buFont typeface="Wingdings" panose="05000000000000000000" pitchFamily="2" charset="2"/>
              <a:buNone/>
            </a:pPr>
            <a:r>
              <a:rPr lang="es-PR" altLang="en-US" sz="2800" smtClean="0"/>
              <a:t>	(</a:t>
            </a:r>
            <a:r>
              <a:rPr lang="es-PR" altLang="en-US" sz="2800" smtClean="0">
                <a:solidFill>
                  <a:schemeClr val="hlink"/>
                </a:solidFill>
              </a:rPr>
              <a:t>Isaías 43.1, RVR60</a:t>
            </a:r>
            <a:r>
              <a:rPr lang="es-PR" altLang="en-US" sz="2800" smtClean="0"/>
              <a:t>)</a:t>
            </a:r>
            <a:endParaRPr lang="es-PR" altLang="en-US" sz="2800" i="1" smtClean="0"/>
          </a:p>
          <a:p>
            <a:endParaRPr lang="es-PR" altLang="en-US" sz="2800" i="1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5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5. Raquel muere al nacer Benjamín </a:t>
            </a:r>
            <a:r>
              <a:rPr lang="es-PR" altLang="en-US" dirty="0" smtClean="0">
                <a:solidFill>
                  <a:srgbClr val="FF0000"/>
                </a:solidFill>
              </a:rPr>
              <a:t>(Génesis 35.16-18)</a:t>
            </a:r>
            <a:endParaRPr lang="en-US" altLang="en-US" dirty="0" smtClean="0">
              <a:solidFill>
                <a:srgbClr val="FF0000"/>
              </a:solidFill>
            </a:endParaRPr>
          </a:p>
        </p:txBody>
      </p:sp>
      <p:sp>
        <p:nvSpPr>
          <p:cNvPr id="2662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02C359E9-0E49-48C3-865C-85BF845F8DA9}" type="slidenum">
              <a:rPr lang="en-US" altLang="en-US" smtClean="0"/>
              <a:pPr/>
              <a:t>31</a:t>
            </a:fld>
            <a:endParaRPr lang="en-US" altLang="en-US"/>
          </a:p>
        </p:txBody>
      </p:sp>
      <p:sp>
        <p:nvSpPr>
          <p:cNvPr id="2662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s-PR" altLang="en-US" smtClean="0"/>
              <a:t>Iglesia Bíblica Bautista</a:t>
            </a:r>
          </a:p>
          <a:p>
            <a:r>
              <a:rPr lang="es-PR" altLang="en-US" smtClean="0"/>
              <a:t>www.iglesiabiblicabautista.org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b="21907"/>
          <a:stretch/>
        </p:blipFill>
        <p:spPr>
          <a:xfrm>
            <a:off x="0" y="1710267"/>
            <a:ext cx="9169760" cy="513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5. Raquel muere al nacer Benjamín </a:t>
            </a:r>
            <a:r>
              <a:rPr lang="es-PR" altLang="en-US" dirty="0" smtClean="0">
                <a:solidFill>
                  <a:srgbClr val="FF0000"/>
                </a:solidFill>
              </a:rPr>
              <a:t>(Génesis 35.16-18)</a:t>
            </a:r>
            <a:endParaRPr lang="en-US" altLang="en-US" dirty="0" smtClean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0945" y="2017712"/>
            <a:ext cx="8664143" cy="4225925"/>
          </a:xfrm>
        </p:spPr>
        <p:txBody>
          <a:bodyPr>
            <a:normAutofit fontScale="92500"/>
          </a:bodyPr>
          <a:lstStyle/>
          <a:p>
            <a:r>
              <a:rPr lang="es-ES" dirty="0"/>
              <a:t>“</a:t>
            </a:r>
            <a:r>
              <a:rPr lang="es-ES" i="1" dirty="0"/>
              <a:t>Después partieron de </a:t>
            </a:r>
            <a:r>
              <a:rPr lang="es-ES" i="1" dirty="0" err="1"/>
              <a:t>Bet</a:t>
            </a:r>
            <a:r>
              <a:rPr lang="es-ES" i="1" dirty="0"/>
              <a:t>-el; y había aún como media legua de tierra para llegar a </a:t>
            </a:r>
            <a:r>
              <a:rPr lang="es-ES" i="1" dirty="0" err="1"/>
              <a:t>Efrata</a:t>
            </a:r>
            <a:r>
              <a:rPr lang="es-ES" i="1" dirty="0"/>
              <a:t>, cuando dio a luz Raquel, y hubo trabajo en su parto</a:t>
            </a:r>
            <a:r>
              <a:rPr lang="es-ES" i="1" dirty="0" smtClean="0"/>
              <a:t>. Y </a:t>
            </a:r>
            <a:r>
              <a:rPr lang="es-ES" i="1" dirty="0"/>
              <a:t>aconteció, como había trabajo en su parto, que le dijo la partera: No temas, que también tendrás este hijo</a:t>
            </a:r>
            <a:r>
              <a:rPr lang="es-ES" i="1" dirty="0" smtClean="0"/>
              <a:t>. Y </a:t>
            </a:r>
            <a:r>
              <a:rPr lang="es-ES" i="1" dirty="0"/>
              <a:t>aconteció que al salírsele el alma (pues murió), llamó su nombre </a:t>
            </a:r>
            <a:r>
              <a:rPr lang="es-ES" i="1" dirty="0" err="1"/>
              <a:t>Benoni</a:t>
            </a:r>
            <a:r>
              <a:rPr lang="es-ES" i="1" dirty="0"/>
              <a:t>; mas su padre lo llamó Benjamín.</a:t>
            </a:r>
            <a:r>
              <a:rPr lang="es-ES" dirty="0"/>
              <a:t>” </a:t>
            </a:r>
            <a:r>
              <a:rPr lang="es-ES" dirty="0">
                <a:solidFill>
                  <a:srgbClr val="FF0000"/>
                </a:solidFill>
              </a:rPr>
              <a:t>(Génesis 35.16–18, RVR60</a:t>
            </a:r>
            <a:r>
              <a:rPr lang="es-ES" dirty="0" smtClean="0">
                <a:solidFill>
                  <a:srgbClr val="FF0000"/>
                </a:solidFill>
              </a:rPr>
              <a:t>)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2662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02C359E9-0E49-48C3-865C-85BF845F8DA9}" type="slidenum">
              <a:rPr lang="en-US" altLang="en-US" smtClean="0"/>
              <a:pPr/>
              <a:t>32</a:t>
            </a:fld>
            <a:endParaRPr lang="en-US" altLang="en-US"/>
          </a:p>
        </p:txBody>
      </p:sp>
      <p:sp>
        <p:nvSpPr>
          <p:cNvPr id="2662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s-PR" altLang="en-US" smtClean="0"/>
              <a:t>Iglesia Bíblica Bautista</a:t>
            </a:r>
          </a:p>
          <a:p>
            <a:r>
              <a:rPr lang="es-PR" altLang="en-US" smtClean="0"/>
              <a:t>www.iglesiabiblicabautista.org</a:t>
            </a:r>
          </a:p>
        </p:txBody>
      </p:sp>
    </p:spTree>
    <p:extLst>
      <p:ext uri="{BB962C8B-B14F-4D97-AF65-F5344CB8AC3E}">
        <p14:creationId xmlns:p14="http://schemas.microsoft.com/office/powerpoint/2010/main" val="247579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5. Raquel muere al nacer Benjamín </a:t>
            </a:r>
            <a:r>
              <a:rPr lang="es-PR" altLang="en-US" dirty="0" smtClean="0">
                <a:solidFill>
                  <a:srgbClr val="FF0000"/>
                </a:solidFill>
              </a:rPr>
              <a:t>(Génesis 35.16-18)</a:t>
            </a:r>
            <a:endParaRPr lang="en-US" altLang="en-US" dirty="0" smtClean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0946" y="2017712"/>
            <a:ext cx="5585198" cy="4225925"/>
          </a:xfrm>
        </p:spPr>
        <p:txBody>
          <a:bodyPr>
            <a:normAutofit fontScale="77500" lnSpcReduction="20000"/>
          </a:bodyPr>
          <a:lstStyle/>
          <a:p>
            <a:r>
              <a:rPr lang="es-ES" dirty="0" smtClean="0"/>
              <a:t>Qué extraño que Raquel muriera poco después que Jacob fue restaurado a la comunión con Dios. </a:t>
            </a:r>
          </a:p>
          <a:p>
            <a:r>
              <a:rPr lang="es-ES" dirty="0" smtClean="0"/>
              <a:t>Las grandes experiencias espirituales no son un seguro contra las aflicciones y pruebas de la vida. Y sin duda Jacob estaba más capacitado para soportar su aflicción ahora que antes de construir ese altar. </a:t>
            </a:r>
          </a:p>
          <a:p>
            <a:r>
              <a:rPr lang="es-ES" dirty="0" smtClean="0"/>
              <a:t>Todo lo que Jacob perdió lo recuperó debido a que encontró a Dios en el altar.</a:t>
            </a:r>
          </a:p>
        </p:txBody>
      </p:sp>
      <p:sp>
        <p:nvSpPr>
          <p:cNvPr id="2662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02C359E9-0E49-48C3-865C-85BF845F8DA9}" type="slidenum">
              <a:rPr lang="en-US" altLang="en-US" smtClean="0"/>
              <a:pPr/>
              <a:t>33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49451"/>
          <a:stretch/>
        </p:blipFill>
        <p:spPr>
          <a:xfrm>
            <a:off x="5701771" y="1820333"/>
            <a:ext cx="3476096" cy="503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FF56CE-8316-4544-BAA1-F1F0FEFD46F6}" type="slidenum">
              <a:rPr lang="en-US" altLang="en-US"/>
              <a:pPr eaLnBrk="1" hangingPunct="1"/>
              <a:t>34</a:t>
            </a:fld>
            <a:endParaRPr lang="en-US" altLang="en-US"/>
          </a:p>
        </p:txBody>
      </p:sp>
      <p:sp>
        <p:nvSpPr>
          <p:cNvPr id="27651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R" altLang="en-US" smtClean="0"/>
              <a:t>Iglesia Bíblica Bautista</a:t>
            </a:r>
          </a:p>
          <a:p>
            <a:pPr eaLnBrk="1" hangingPunct="1"/>
            <a:r>
              <a:rPr lang="es-PR" altLang="en-US" smtClean="0"/>
              <a:t>www.iglesiabiblicabautista.org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xfrm>
            <a:off x="1271588" y="246063"/>
            <a:ext cx="5041900" cy="1462087"/>
          </a:xfrm>
        </p:spPr>
        <p:txBody>
          <a:bodyPr/>
          <a:lstStyle/>
          <a:p>
            <a:pPr marL="609600" indent="-609600" eaLnBrk="1" hangingPunct="1"/>
            <a:r>
              <a:rPr lang="es-PR" altLang="en-US" sz="4800" smtClean="0"/>
              <a:t>Preguntas</a:t>
            </a:r>
            <a:endParaRPr lang="es-PR" altLang="en-US" smtClean="0"/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325438" y="1873250"/>
            <a:ext cx="8639175" cy="4114800"/>
          </a:xfrm>
        </p:spPr>
        <p:txBody>
          <a:bodyPr/>
          <a:lstStyle/>
          <a:p>
            <a:r>
              <a:rPr lang="es-PR" altLang="en-US" i="1" smtClean="0"/>
              <a:t>¿Nos dice la experiencia de Jacob que los hijos de Dios están exentos de pruebas y experiencias dolorosas?</a:t>
            </a:r>
          </a:p>
          <a:p>
            <a:r>
              <a:rPr lang="es-PR" altLang="en-US" i="1" smtClean="0"/>
              <a:t>¿Qué propósitos tienen esas pruebas?</a:t>
            </a:r>
          </a:p>
        </p:txBody>
      </p:sp>
      <p:pic>
        <p:nvPicPr>
          <p:cNvPr id="27654" name="Picture 6" descr="http://judaica-art.com/images/uploads/Kever_Rachel.JPG"/>
          <p:cNvPicPr>
            <a:picLocks noChangeAspect="1" noChangeArrowheads="1"/>
          </p:cNvPicPr>
          <p:nvPr/>
        </p:nvPicPr>
        <p:blipFill>
          <a:blip r:embed="rId3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0"/>
            <a:ext cx="2511425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4593" b="25459"/>
          <a:stretch/>
        </p:blipFill>
        <p:spPr>
          <a:xfrm>
            <a:off x="-1" y="1727199"/>
            <a:ext cx="9144001" cy="5130800"/>
          </a:xfrm>
          <a:prstGeom prst="rect">
            <a:avLst/>
          </a:prstGeom>
        </p:spPr>
      </p:pic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6. La muerte de Isaac </a:t>
            </a:r>
            <a:br>
              <a:rPr lang="es-PR" altLang="en-US" dirty="0" smtClean="0"/>
            </a:br>
            <a:r>
              <a:rPr lang="es-PR" altLang="en-US" dirty="0" smtClean="0">
                <a:solidFill>
                  <a:srgbClr val="FF0000"/>
                </a:solidFill>
              </a:rPr>
              <a:t>(Génesis 35.27-29)</a:t>
            </a:r>
            <a:endParaRPr lang="es-PR" altLang="en-US" dirty="0">
              <a:solidFill>
                <a:srgbClr val="FF0000"/>
              </a:solidFill>
            </a:endParaRPr>
          </a:p>
        </p:txBody>
      </p:sp>
      <p:sp>
        <p:nvSpPr>
          <p:cNvPr id="2048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52AA4F54-3CE6-46E2-8244-F5C289A3F5C7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959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6. La muerte de Isaac </a:t>
            </a:r>
            <a:br>
              <a:rPr lang="es-PR" altLang="en-US" dirty="0" smtClean="0"/>
            </a:br>
            <a:r>
              <a:rPr lang="es-PR" altLang="en-US" dirty="0" smtClean="0">
                <a:solidFill>
                  <a:srgbClr val="FF0000"/>
                </a:solidFill>
              </a:rPr>
              <a:t>(Génesis 35.27-29)</a:t>
            </a:r>
            <a:endParaRPr lang="es-PR" altLang="en-US" dirty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2673" y="2017713"/>
            <a:ext cx="8352415" cy="4114800"/>
          </a:xfrm>
        </p:spPr>
        <p:txBody>
          <a:bodyPr/>
          <a:lstStyle/>
          <a:p>
            <a:r>
              <a:rPr lang="es-ES" dirty="0"/>
              <a:t>“</a:t>
            </a:r>
            <a:r>
              <a:rPr lang="es-ES" i="1" dirty="0"/>
              <a:t>Después vino Jacob a Isaac su padre a </a:t>
            </a:r>
            <a:r>
              <a:rPr lang="es-ES" i="1" dirty="0" err="1"/>
              <a:t>Mamre</a:t>
            </a:r>
            <a:r>
              <a:rPr lang="es-ES" i="1" dirty="0"/>
              <a:t>, a la ciudad de Arba, que es Hebrón, donde habitaron Abraham e Isaac</a:t>
            </a:r>
            <a:r>
              <a:rPr lang="es-ES" i="1" dirty="0" smtClean="0"/>
              <a:t>. Y </a:t>
            </a:r>
            <a:r>
              <a:rPr lang="es-ES" i="1" dirty="0"/>
              <a:t>fueron los días de Isaac ciento ochenta años</a:t>
            </a:r>
            <a:r>
              <a:rPr lang="es-ES" i="1" dirty="0" smtClean="0"/>
              <a:t>. Y </a:t>
            </a:r>
            <a:r>
              <a:rPr lang="es-ES" i="1" dirty="0"/>
              <a:t>exhaló Isaac el espíritu, y murió, y fue recogido a su pueblo, viejo y lleno de días; y lo sepultaron Esaú y Jacob sus hijos.</a:t>
            </a:r>
            <a:r>
              <a:rPr lang="es-ES" dirty="0"/>
              <a:t>” </a:t>
            </a:r>
            <a:r>
              <a:rPr lang="es-ES" dirty="0">
                <a:solidFill>
                  <a:srgbClr val="FF0000"/>
                </a:solidFill>
              </a:rPr>
              <a:t>(Génesis 35.27–29, RVR60) </a:t>
            </a:r>
          </a:p>
          <a:p>
            <a:endParaRPr lang="en-US" dirty="0"/>
          </a:p>
        </p:txBody>
      </p:sp>
      <p:sp>
        <p:nvSpPr>
          <p:cNvPr id="2048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52AA4F54-3CE6-46E2-8244-F5C289A3F5C7}" type="slidenum">
              <a:rPr lang="en-US" altLang="en-US" smtClean="0"/>
              <a:pPr/>
              <a:t>36</a:t>
            </a:fld>
            <a:endParaRPr lang="en-US" altLang="en-US"/>
          </a:p>
        </p:txBody>
      </p:sp>
      <p:sp>
        <p:nvSpPr>
          <p:cNvPr id="2048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s-PR" altLang="en-US" smtClean="0"/>
              <a:t>Iglesia Bíblica Bautista</a:t>
            </a:r>
          </a:p>
          <a:p>
            <a:r>
              <a:rPr lang="es-PR" altLang="en-US" smtClean="0"/>
              <a:t>www.iglesiabiblicabautista.org</a:t>
            </a:r>
          </a:p>
        </p:txBody>
      </p:sp>
    </p:spTree>
    <p:extLst>
      <p:ext uri="{BB962C8B-B14F-4D97-AF65-F5344CB8AC3E}">
        <p14:creationId xmlns:p14="http://schemas.microsoft.com/office/powerpoint/2010/main" val="255051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6. La muerte de Isaac </a:t>
            </a:r>
            <a:br>
              <a:rPr lang="es-PR" altLang="en-US" dirty="0" smtClean="0"/>
            </a:br>
            <a:r>
              <a:rPr lang="es-PR" altLang="en-US" dirty="0" smtClean="0">
                <a:solidFill>
                  <a:srgbClr val="FF0000"/>
                </a:solidFill>
              </a:rPr>
              <a:t>(Génesis 35.27-29)</a:t>
            </a:r>
            <a:endParaRPr lang="es-PR" altLang="en-US" dirty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7841" y="2128838"/>
            <a:ext cx="8301483" cy="4114800"/>
          </a:xfrm>
        </p:spPr>
        <p:txBody>
          <a:bodyPr>
            <a:normAutofit fontScale="70000" lnSpcReduction="20000"/>
          </a:bodyPr>
          <a:lstStyle/>
          <a:p>
            <a:r>
              <a:rPr lang="es-ES" dirty="0" smtClean="0"/>
              <a:t>Brevemente se relata la muerte de Isaac y su sepultura. </a:t>
            </a:r>
          </a:p>
          <a:p>
            <a:r>
              <a:rPr lang="es-ES" dirty="0" smtClean="0"/>
              <a:t>El relato es importante por la confirmación de la continuación del pacto a pesar de la muerte de Isaac. </a:t>
            </a:r>
          </a:p>
          <a:p>
            <a:r>
              <a:rPr lang="es-ES" dirty="0" smtClean="0"/>
              <a:t>Se indica que éste estaba residiendo en Hebrón hasta donde llega Jacob. </a:t>
            </a:r>
          </a:p>
          <a:p>
            <a:r>
              <a:rPr lang="es-ES" dirty="0" smtClean="0"/>
              <a:t>La edad, bastante avanzada, y el epitafio común a los patriarcas señalan una vida completa, importante y con el límite natural: la muerte. </a:t>
            </a:r>
          </a:p>
          <a:p>
            <a:r>
              <a:rPr lang="es-ES" dirty="0" smtClean="0"/>
              <a:t>Los dos hijos, Jacob y Esaú, lo sepultan en el sepulcro familiar de </a:t>
            </a:r>
            <a:r>
              <a:rPr lang="es-ES" dirty="0" err="1" smtClean="0"/>
              <a:t>Macpela</a:t>
            </a:r>
            <a:r>
              <a:rPr lang="es-ES" dirty="0" smtClean="0"/>
              <a:t>. </a:t>
            </a:r>
          </a:p>
          <a:p>
            <a:r>
              <a:rPr lang="es-ES" dirty="0" smtClean="0"/>
              <a:t>Este hecho demuestra una completa y continua reconciliación entre Esaú y Jacob, que se extiende al arreglo de herencia que se hace después de la muerte de Isaac.</a:t>
            </a:r>
            <a:endParaRPr lang="es-ES" b="0" i="0" u="none" strike="noStrike" baseline="0" dirty="0" smtClean="0"/>
          </a:p>
        </p:txBody>
      </p:sp>
      <p:sp>
        <p:nvSpPr>
          <p:cNvPr id="2048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52AA4F54-3CE6-46E2-8244-F5C289A3F5C7}" type="slidenum">
              <a:rPr lang="en-US" altLang="en-US" smtClean="0"/>
              <a:pPr/>
              <a:t>37</a:t>
            </a:fld>
            <a:endParaRPr lang="en-US" altLang="en-US"/>
          </a:p>
        </p:txBody>
      </p:sp>
      <p:sp>
        <p:nvSpPr>
          <p:cNvPr id="2048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s-PR" altLang="en-US" smtClean="0"/>
              <a:t>Iglesia Bíblica Bautista</a:t>
            </a:r>
          </a:p>
          <a:p>
            <a:r>
              <a:rPr lang="es-PR" altLang="en-US" smtClean="0"/>
              <a:t>www.iglesiabiblicabautista.org</a:t>
            </a:r>
          </a:p>
        </p:txBody>
      </p:sp>
    </p:spTree>
    <p:extLst>
      <p:ext uri="{BB962C8B-B14F-4D97-AF65-F5344CB8AC3E}">
        <p14:creationId xmlns:p14="http://schemas.microsoft.com/office/powerpoint/2010/main" val="1535587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DB06D-2B0D-4925-8974-923D3E5DCC23}" type="slidenum">
              <a:rPr lang="en-US" altLang="en-US" smtClean="0"/>
              <a:pPr/>
              <a:t>38</a:t>
            </a:fld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s-PR" smtClean="0"/>
              <a:t>Iglesia Bíblica Bautista</a:t>
            </a:r>
          </a:p>
          <a:p>
            <a:pPr>
              <a:defRPr/>
            </a:pPr>
            <a:r>
              <a:rPr lang="es-PR" smtClean="0"/>
              <a:t>www.iglesiabiblicabautista.org</a:t>
            </a:r>
            <a:endParaRPr lang="es-PR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37093"/>
          <a:stretch/>
        </p:blipFill>
        <p:spPr>
          <a:xfrm>
            <a:off x="0" y="354787"/>
            <a:ext cx="9144000" cy="386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211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7. Los descendientes de Esaú</a:t>
            </a:r>
            <a:br>
              <a:rPr lang="es-PR" altLang="en-US" dirty="0" smtClean="0"/>
            </a:br>
            <a:r>
              <a:rPr lang="es-PR" altLang="en-US" dirty="0" smtClean="0">
                <a:solidFill>
                  <a:srgbClr val="FF0000"/>
                </a:solidFill>
              </a:rPr>
              <a:t>(Génesis 36)</a:t>
            </a:r>
            <a:endParaRPr lang="es-PR" altLang="en-US" dirty="0">
              <a:solidFill>
                <a:srgbClr val="FF0000"/>
              </a:solidFill>
            </a:endParaRPr>
          </a:p>
        </p:txBody>
      </p:sp>
      <p:sp>
        <p:nvSpPr>
          <p:cNvPr id="2048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52AA4F54-3CE6-46E2-8244-F5C289A3F5C7}" type="slidenum">
              <a:rPr lang="en-US" altLang="en-US" smtClean="0"/>
              <a:pPr/>
              <a:t>39</a:t>
            </a:fld>
            <a:endParaRPr lang="en-US" altLang="en-US"/>
          </a:p>
        </p:txBody>
      </p:sp>
      <p:sp>
        <p:nvSpPr>
          <p:cNvPr id="2048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s-PR" altLang="en-US" smtClean="0"/>
              <a:t>Iglesia Bíblica Bautista</a:t>
            </a:r>
          </a:p>
          <a:p>
            <a:r>
              <a:rPr lang="es-PR" altLang="en-US" smtClean="0"/>
              <a:t>www.iglesiabiblicabautista.org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16307"/>
          <a:stretch/>
        </p:blipFill>
        <p:spPr>
          <a:xfrm>
            <a:off x="0" y="1726407"/>
            <a:ext cx="9144000" cy="511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62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A8F4076-913A-4F79-874F-B1EEA53FF000}" type="slidenum">
              <a:rPr lang="en-US" altLang="en-US"/>
              <a:pPr eaLnBrk="1" hangingPunct="1"/>
              <a:t>4</a:t>
            </a:fld>
            <a:endParaRPr lang="en-US" altLang="en-US"/>
          </a:p>
        </p:txBody>
      </p:sp>
      <p:sp>
        <p:nvSpPr>
          <p:cNvPr id="614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R" altLang="en-US" smtClean="0"/>
              <a:t>Iglesia Bíblica Bautista</a:t>
            </a:r>
          </a:p>
          <a:p>
            <a:pPr eaLnBrk="1" hangingPunct="1"/>
            <a:r>
              <a:rPr lang="es-PR" altLang="en-US" smtClean="0"/>
              <a:t>www.iglesiabiblicabautista.org</a:t>
            </a:r>
          </a:p>
        </p:txBody>
      </p:sp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R" altLang="en-US" smtClean="0"/>
              <a:t>Verdad Central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981200"/>
            <a:ext cx="8077200" cy="4114800"/>
          </a:xfrm>
        </p:spPr>
        <p:txBody>
          <a:bodyPr/>
          <a:lstStyle/>
          <a:p>
            <a:pPr eaLnBrk="1" hangingPunct="1">
              <a:defRPr/>
            </a:pPr>
            <a:r>
              <a:rPr lang="es-PR" sz="3600" dirty="0" smtClean="0"/>
              <a:t>El relato del regreso de Jacob a Betel señala la actitud con la cual debemos acercarnos para adorar a Dios.</a:t>
            </a:r>
          </a:p>
          <a:p>
            <a:pPr eaLnBrk="1" hangingPunct="1">
              <a:defRPr/>
            </a:pPr>
            <a:r>
              <a:rPr lang="es-PR" sz="3600" dirty="0" smtClean="0"/>
              <a:t>Nuestras acciones están dictadas por nuestra conciencia, y tenemos que asumir las consecuencias.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7. Los descendientes de Esaú</a:t>
            </a:r>
            <a:br>
              <a:rPr lang="es-PR" altLang="en-US" dirty="0" smtClean="0"/>
            </a:br>
            <a:r>
              <a:rPr lang="es-PR" altLang="en-US" dirty="0" smtClean="0">
                <a:solidFill>
                  <a:srgbClr val="FF0000"/>
                </a:solidFill>
              </a:rPr>
              <a:t>(Génesis 36)</a:t>
            </a:r>
            <a:endParaRPr lang="es-PR" altLang="en-US" dirty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2900" y="2017712"/>
            <a:ext cx="5010150" cy="4683126"/>
          </a:xfrm>
        </p:spPr>
        <p:txBody>
          <a:bodyPr>
            <a:normAutofit fontScale="70000" lnSpcReduction="20000"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36:1–30</a:t>
            </a:r>
            <a:r>
              <a:rPr lang="es-ES" dirty="0" smtClean="0"/>
              <a:t> El </a:t>
            </a:r>
            <a:r>
              <a:rPr lang="es-ES" dirty="0" smtClean="0">
                <a:solidFill>
                  <a:srgbClr val="FF0000"/>
                </a:solidFill>
              </a:rPr>
              <a:t>capítulo 36 </a:t>
            </a:r>
            <a:r>
              <a:rPr lang="es-ES" dirty="0" smtClean="0"/>
              <a:t>se dedica a los descendientes de Esaú, quienes vivieron en la tierra de </a:t>
            </a:r>
            <a:r>
              <a:rPr lang="es-ES" dirty="0" err="1" smtClean="0"/>
              <a:t>Edom</a:t>
            </a:r>
            <a:r>
              <a:rPr lang="es-ES" dirty="0" smtClean="0"/>
              <a:t>, al sudeste del mar Muerto. </a:t>
            </a:r>
          </a:p>
          <a:p>
            <a:r>
              <a:rPr lang="es-ES" dirty="0" smtClean="0"/>
              <a:t>Las generaciones representan el cumplimiento de la promesa que Esaú sería la cabeza de una nación (</a:t>
            </a:r>
            <a:r>
              <a:rPr lang="es-ES" dirty="0" smtClean="0">
                <a:solidFill>
                  <a:srgbClr val="FF0000"/>
                </a:solidFill>
              </a:rPr>
              <a:t>25:23</a:t>
            </a:r>
            <a:r>
              <a:rPr lang="es-ES" dirty="0" smtClean="0"/>
              <a:t>). </a:t>
            </a:r>
          </a:p>
          <a:p>
            <a:r>
              <a:rPr lang="es-ES" dirty="0" smtClean="0"/>
              <a:t>Esaú tuvo tres o posiblemente cuatro mujeres, dependiendo de si algunas de las mujeres tuvieron dos nombres (compare con </a:t>
            </a:r>
            <a:r>
              <a:rPr lang="es-ES" dirty="0" smtClean="0">
                <a:solidFill>
                  <a:srgbClr val="FF0000"/>
                </a:solidFill>
              </a:rPr>
              <a:t>26:34; 28:9; 36:2–3</a:t>
            </a:r>
            <a:r>
              <a:rPr lang="es-ES" dirty="0" smtClean="0"/>
              <a:t>). </a:t>
            </a:r>
          </a:p>
          <a:p>
            <a:r>
              <a:rPr lang="es-ES" dirty="0" smtClean="0"/>
              <a:t>En el </a:t>
            </a:r>
            <a:r>
              <a:rPr lang="es-ES" dirty="0" smtClean="0">
                <a:solidFill>
                  <a:srgbClr val="FF0000"/>
                </a:solidFill>
              </a:rPr>
              <a:t>versículo 24 </a:t>
            </a:r>
            <a:r>
              <a:rPr lang="es-ES" dirty="0" err="1" smtClean="0"/>
              <a:t>Aná</a:t>
            </a:r>
            <a:r>
              <a:rPr lang="es-ES" dirty="0" smtClean="0"/>
              <a:t> encontró manantiales.</a:t>
            </a:r>
          </a:p>
        </p:txBody>
      </p:sp>
      <p:sp>
        <p:nvSpPr>
          <p:cNvPr id="2048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52AA4F54-3CE6-46E2-8244-F5C289A3F5C7}" type="slidenum">
              <a:rPr lang="en-US" altLang="en-US" smtClean="0"/>
              <a:pPr/>
              <a:t>40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497" r="32995"/>
          <a:stretch/>
        </p:blipFill>
        <p:spPr>
          <a:xfrm>
            <a:off x="5372100" y="1837521"/>
            <a:ext cx="3790950" cy="502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1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PR" altLang="en-US" dirty="0" smtClean="0"/>
              <a:t>7. Los descendientes de Esaú</a:t>
            </a:r>
            <a:br>
              <a:rPr lang="es-PR" altLang="en-US" dirty="0" smtClean="0"/>
            </a:br>
            <a:r>
              <a:rPr lang="es-PR" altLang="en-US" dirty="0" smtClean="0">
                <a:solidFill>
                  <a:srgbClr val="FF0000"/>
                </a:solidFill>
              </a:rPr>
              <a:t>(Génesis 36)</a:t>
            </a:r>
            <a:endParaRPr lang="es-PR" altLang="en-US" dirty="0">
              <a:solidFill>
                <a:srgbClr val="FF000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2900" y="2017712"/>
            <a:ext cx="5257800" cy="4683125"/>
          </a:xfrm>
        </p:spPr>
        <p:txBody>
          <a:bodyPr>
            <a:normAutofit fontScale="62500" lnSpcReduction="20000"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36:31–43</a:t>
            </a:r>
            <a:r>
              <a:rPr lang="es-ES" dirty="0" smtClean="0"/>
              <a:t> Moisés, el autor de Génesis, supo por revelación divina (ver </a:t>
            </a:r>
            <a:r>
              <a:rPr lang="es-ES" dirty="0" smtClean="0">
                <a:solidFill>
                  <a:srgbClr val="FF0000"/>
                </a:solidFill>
              </a:rPr>
              <a:t>35:11</a:t>
            </a:r>
            <a:r>
              <a:rPr lang="es-ES" dirty="0" smtClean="0"/>
              <a:t>) que Israel tendría reyes un día. </a:t>
            </a:r>
          </a:p>
          <a:p>
            <a:r>
              <a:rPr lang="es-ES" dirty="0" smtClean="0"/>
              <a:t>Así como se dieron siete generaciones del linaje impío de Caín en el </a:t>
            </a:r>
            <a:r>
              <a:rPr lang="es-ES" dirty="0" smtClean="0">
                <a:solidFill>
                  <a:srgbClr val="FF0000"/>
                </a:solidFill>
              </a:rPr>
              <a:t>capítulo 4</a:t>
            </a:r>
            <a:r>
              <a:rPr lang="es-ES" dirty="0" smtClean="0"/>
              <a:t>, aquí se dan siete gene- raciones de reyes del linaje impío de Esaú en los </a:t>
            </a:r>
            <a:r>
              <a:rPr lang="es-ES" dirty="0" smtClean="0">
                <a:solidFill>
                  <a:srgbClr val="FF0000"/>
                </a:solidFill>
              </a:rPr>
              <a:t>vv. 33–39</a:t>
            </a:r>
            <a:r>
              <a:rPr lang="es-ES" dirty="0" smtClean="0"/>
              <a:t>.</a:t>
            </a:r>
          </a:p>
          <a:p>
            <a:r>
              <a:rPr lang="es-ES" dirty="0" smtClean="0"/>
              <a:t> Siete, el número que significa completo, posiblemente indica el linaje entero. </a:t>
            </a:r>
          </a:p>
          <a:p>
            <a:r>
              <a:rPr lang="es-ES" dirty="0" smtClean="0"/>
              <a:t>No se cita siquiera a uno de los descendientes de Esaú en el registro de la fe en Dios; todos se pierden en la oscuridad de los que se apartan del Dios viviente. </a:t>
            </a:r>
          </a:p>
          <a:p>
            <a:r>
              <a:rPr lang="es-ES" dirty="0" smtClean="0"/>
              <a:t>Tuvieron riquezas temporales y fama pasajera en este mundo, pero nada en la eternidad.</a:t>
            </a:r>
          </a:p>
        </p:txBody>
      </p:sp>
      <p:sp>
        <p:nvSpPr>
          <p:cNvPr id="2048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52AA4F54-3CE6-46E2-8244-F5C289A3F5C7}" type="slidenum">
              <a:rPr lang="en-US" altLang="en-US" smtClean="0"/>
              <a:pPr/>
              <a:t>41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15069"/>
          <a:stretch/>
        </p:blipFill>
        <p:spPr>
          <a:xfrm>
            <a:off x="5600700" y="1819413"/>
            <a:ext cx="3543300" cy="503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4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99E31ED-F99F-4041-AC8F-82C519CE1CB9}" type="slidenum">
              <a:rPr lang="en-US" altLang="en-US"/>
              <a:pPr eaLnBrk="1" hangingPunct="1"/>
              <a:t>42</a:t>
            </a:fld>
            <a:endParaRPr lang="en-US" altLang="en-US"/>
          </a:p>
        </p:txBody>
      </p:sp>
      <p:sp>
        <p:nvSpPr>
          <p:cNvPr id="2867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R" altLang="en-US" smtClean="0"/>
              <a:t>Iglesia Bíblica Bautista</a:t>
            </a:r>
          </a:p>
          <a:p>
            <a:pPr eaLnBrk="1" hangingPunct="1"/>
            <a:r>
              <a:rPr lang="es-PR" altLang="en-US" smtClean="0"/>
              <a:t>www.iglesiabiblicabautista.org</a:t>
            </a:r>
          </a:p>
        </p:txBody>
      </p:sp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R" altLang="en-US" smtClean="0"/>
              <a:t>Aplicaciones</a:t>
            </a:r>
          </a:p>
        </p:txBody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313" y="2017713"/>
            <a:ext cx="8955087" cy="4114800"/>
          </a:xfrm>
        </p:spPr>
        <p:txBody>
          <a:bodyPr/>
          <a:lstStyle/>
          <a:p>
            <a:pPr eaLnBrk="1" hangingPunct="1"/>
            <a:r>
              <a:rPr lang="es-PR" altLang="en-US" sz="2800" smtClean="0"/>
              <a:t>Nuestra actitud en la adoración (</a:t>
            </a:r>
            <a:r>
              <a:rPr lang="es-PR" altLang="en-US" sz="2800" smtClean="0">
                <a:solidFill>
                  <a:schemeClr val="hlink"/>
                </a:solidFill>
              </a:rPr>
              <a:t>Génesis 35.1-4</a:t>
            </a:r>
            <a:r>
              <a:rPr lang="es-PR" altLang="en-US" sz="2800" smtClean="0"/>
              <a:t>).</a:t>
            </a:r>
          </a:p>
          <a:p>
            <a:pPr lvl="1" eaLnBrk="1" hangingPunct="1"/>
            <a:r>
              <a:rPr lang="en-US" altLang="en-US" sz="2400" smtClean="0"/>
              <a:t>Jacob, su familia y sus acompañantes se acercaron a Betel para adorar a Dios bien preparados.  Esa es la primera vez que vemos una preparación de adoración conjunta.</a:t>
            </a:r>
          </a:p>
          <a:p>
            <a:pPr lvl="1" eaLnBrk="1" hangingPunct="1"/>
            <a:r>
              <a:rPr lang="en-US" altLang="en-US" sz="2400" smtClean="0"/>
              <a:t>Se acercaron con mucha reverencia y cuidado. </a:t>
            </a:r>
          </a:p>
          <a:p>
            <a:pPr lvl="1" eaLnBrk="1" hangingPunct="1"/>
            <a:r>
              <a:rPr lang="en-US" altLang="en-US" sz="2400" smtClean="0"/>
              <a:t>Reconocieron que Dios es santo y que uno no puede acercarse a Él de la manera que uno desea, sino acorde con lo que Dios es.</a:t>
            </a:r>
          </a:p>
          <a:p>
            <a:pPr lvl="1" eaLnBrk="1" hangingPunct="1"/>
            <a:r>
              <a:rPr lang="en-US" altLang="en-US" sz="2400" smtClean="0"/>
              <a:t>Debemos tener más en cuenta la santidad de Dios cuando le adoramos y guardar más reverencia.</a:t>
            </a:r>
            <a:endParaRPr lang="en-US" altLang="en-US" sz="200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623" y="2751"/>
            <a:ext cx="2370870" cy="1774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4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40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44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440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440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067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ED1B100-722D-4D3F-A971-1DF324015273}" type="slidenum">
              <a:rPr lang="en-US" altLang="en-US"/>
              <a:pPr eaLnBrk="1" hangingPunct="1"/>
              <a:t>43</a:t>
            </a:fld>
            <a:endParaRPr lang="en-US" altLang="en-US"/>
          </a:p>
        </p:txBody>
      </p:sp>
      <p:sp>
        <p:nvSpPr>
          <p:cNvPr id="296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R" altLang="en-US" smtClean="0"/>
              <a:t>Iglesia Bíblica Bautista</a:t>
            </a:r>
          </a:p>
          <a:p>
            <a:pPr eaLnBrk="1" hangingPunct="1"/>
            <a:r>
              <a:rPr lang="es-PR" altLang="en-US" smtClean="0"/>
              <a:t>www.iglesiabiblicabautista.org</a:t>
            </a:r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R" altLang="en-US" smtClean="0"/>
              <a:t>Aplicaciones</a:t>
            </a:r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90513" y="2017713"/>
            <a:ext cx="8664575" cy="4114800"/>
          </a:xfrm>
        </p:spPr>
        <p:txBody>
          <a:bodyPr/>
          <a:lstStyle/>
          <a:p>
            <a:pPr eaLnBrk="1" hangingPunct="1"/>
            <a:r>
              <a:rPr lang="es-PR" altLang="en-US" sz="2800" smtClean="0"/>
              <a:t>La dirección continua de Dios (</a:t>
            </a:r>
            <a:r>
              <a:rPr lang="es-PR" altLang="en-US" sz="2800" smtClean="0">
                <a:solidFill>
                  <a:schemeClr val="hlink"/>
                </a:solidFill>
              </a:rPr>
              <a:t>Génesis 35.9-13</a:t>
            </a:r>
            <a:r>
              <a:rPr lang="es-PR" altLang="en-US" sz="2800" smtClean="0"/>
              <a:t>).</a:t>
            </a:r>
          </a:p>
          <a:p>
            <a:pPr lvl="1" eaLnBrk="1" hangingPunct="1"/>
            <a:r>
              <a:rPr lang="en-US" altLang="en-US" sz="2400" smtClean="0"/>
              <a:t>En momentos de grandes decisiones, Dios se le aparece a Jacob y le indica exactamente lo que tiene que hacer y le ratifica sus promesas.</a:t>
            </a:r>
          </a:p>
          <a:p>
            <a:pPr lvl="1" eaLnBrk="1" hangingPunct="1"/>
            <a:r>
              <a:rPr lang="en-US" altLang="en-US" sz="2400" smtClean="0"/>
              <a:t>Jacob, y los patriarcas en general, andaban por fe.</a:t>
            </a:r>
          </a:p>
          <a:p>
            <a:pPr lvl="1" eaLnBrk="1" hangingPunct="1"/>
            <a:r>
              <a:rPr lang="en-US" altLang="en-US" sz="2400" smtClean="0"/>
              <a:t>No siempre sabían con certeza qué paso o decisión tomar, pero Dios se ocupaba de ellos.</a:t>
            </a:r>
          </a:p>
          <a:p>
            <a:pPr lvl="1" eaLnBrk="1" hangingPunct="1"/>
            <a:r>
              <a:rPr lang="en-US" altLang="en-US" sz="2400" smtClean="0"/>
              <a:t>Siempre que Dios consideraba necesaria su dirección, aparecía en forma especial y con indicaciones claras y provechosas para el cumplimiento de su propósito.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623" y="2751"/>
            <a:ext cx="2370870" cy="1774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5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5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587" grpId="0" build="p" autoUpdateAnimBg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009899E-42EA-4D24-9325-AC1F33239B2E}" type="slidenum">
              <a:rPr lang="en-US" altLang="en-US"/>
              <a:pPr eaLnBrk="1" hangingPunct="1"/>
              <a:t>44</a:t>
            </a:fld>
            <a:endParaRPr lang="en-US" altLang="en-US"/>
          </a:p>
        </p:txBody>
      </p:sp>
      <p:sp>
        <p:nvSpPr>
          <p:cNvPr id="3072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R" altLang="en-US" smtClean="0"/>
              <a:t>Iglesia Bíblica Bautista</a:t>
            </a:r>
          </a:p>
          <a:p>
            <a:pPr eaLnBrk="1" hangingPunct="1"/>
            <a:r>
              <a:rPr lang="es-PR" altLang="en-US" smtClean="0"/>
              <a:t>www.iglesiabiblicabautista.org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R" altLang="en-US" smtClean="0"/>
              <a:t>Aplicaciones</a:t>
            </a: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42888" y="1946275"/>
            <a:ext cx="8901112" cy="4114800"/>
          </a:xfrm>
        </p:spPr>
        <p:txBody>
          <a:bodyPr/>
          <a:lstStyle/>
          <a:p>
            <a:pPr eaLnBrk="1" hangingPunct="1"/>
            <a:r>
              <a:rPr lang="es-PR" altLang="en-US" sz="2800" smtClean="0"/>
              <a:t>La vida y la muerte en la familia de Dios (</a:t>
            </a:r>
            <a:r>
              <a:rPr lang="es-PR" altLang="en-US" sz="2800" smtClean="0">
                <a:solidFill>
                  <a:schemeClr val="hlink"/>
                </a:solidFill>
              </a:rPr>
              <a:t>Génesis 35.16-19</a:t>
            </a:r>
            <a:r>
              <a:rPr lang="es-PR" altLang="en-US" sz="2800" smtClean="0"/>
              <a:t>).</a:t>
            </a:r>
          </a:p>
          <a:p>
            <a:pPr lvl="1" eaLnBrk="1" hangingPunct="1"/>
            <a:r>
              <a:rPr lang="en-US" altLang="en-US" sz="2400" smtClean="0"/>
              <a:t>El dolor y el sufrimiento fueron parte de la experiencia de la familia de Jacob.</a:t>
            </a:r>
          </a:p>
          <a:p>
            <a:pPr lvl="1" eaLnBrk="1" hangingPunct="1"/>
            <a:r>
              <a:rPr lang="en-US" altLang="en-US" sz="2400" smtClean="0"/>
              <a:t>Después de mucho esperar, Raquel consigue dar a luz su segundo hijo, pero también pierde su vida.</a:t>
            </a:r>
          </a:p>
          <a:p>
            <a:pPr lvl="1" eaLnBrk="1" hangingPunct="1"/>
            <a:r>
              <a:rPr lang="en-US" altLang="en-US" sz="2400" smtClean="0"/>
              <a:t>El nombre Benjamín expresa toda la tragedia al dar a luz esa vida; pero también trajo alegría. Benjamín fue el hijo amado de Jacob y llenó su vida de gozo.</a:t>
            </a:r>
          </a:p>
          <a:p>
            <a:pPr lvl="1" eaLnBrk="1" hangingPunct="1"/>
            <a:r>
              <a:rPr lang="en-US" altLang="en-US" sz="2400" smtClean="0"/>
              <a:t>A pesar de la tristeza de la muerte, Dios también concede el gozo de la vida.</a:t>
            </a:r>
            <a:endParaRPr lang="es-PR" altLang="en-US" sz="240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623" y="2751"/>
            <a:ext cx="2370870" cy="1774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7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7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7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7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build="p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9C2A5DB-1CCB-4573-B87F-8511F137F523}" type="slidenum">
              <a:rPr lang="en-US" altLang="en-US"/>
              <a:pPr eaLnBrk="1" hangingPunct="1"/>
              <a:t>45</a:t>
            </a:fld>
            <a:endParaRPr lang="en-US" altLang="en-US"/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6348142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R" altLang="en-US" dirty="0" smtClean="0"/>
              <a:t>Iglesia Bíblica Bautista</a:t>
            </a:r>
          </a:p>
          <a:p>
            <a:pPr eaLnBrk="1" hangingPunct="1"/>
            <a:r>
              <a:rPr lang="es-PR" altLang="en-US" dirty="0" smtClean="0"/>
              <a:t>www.iglesiabiblicabautista.org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R" altLang="en-US" smtClean="0"/>
              <a:t>Aplicaciones</a:t>
            </a:r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42888" y="1887538"/>
            <a:ext cx="8901112" cy="4114800"/>
          </a:xfrm>
        </p:spPr>
        <p:txBody>
          <a:bodyPr/>
          <a:lstStyle/>
          <a:p>
            <a:pPr eaLnBrk="1" hangingPunct="1"/>
            <a:r>
              <a:rPr lang="es-PR" altLang="en-US" sz="2800" smtClean="0"/>
              <a:t>La muerte de Raquel, vida de una nación (</a:t>
            </a:r>
            <a:r>
              <a:rPr lang="es-PR" altLang="en-US" sz="2800" smtClean="0">
                <a:solidFill>
                  <a:schemeClr val="hlink"/>
                </a:solidFill>
              </a:rPr>
              <a:t>Génesis 35.18</a:t>
            </a:r>
            <a:r>
              <a:rPr lang="es-PR" altLang="en-US" sz="2800" smtClean="0"/>
              <a:t>).</a:t>
            </a:r>
          </a:p>
          <a:p>
            <a:pPr lvl="1" eaLnBrk="1" hangingPunct="1"/>
            <a:r>
              <a:rPr lang="en-US" altLang="en-US" sz="2400" smtClean="0"/>
              <a:t>En todos los países se celebran los héroes de la patria; estos fueron hombres que dieron su vida por la libertad de la patria dando nacimiento a nuevas naciones.</a:t>
            </a:r>
          </a:p>
          <a:p>
            <a:pPr lvl="1" eaLnBrk="1" hangingPunct="1"/>
            <a:r>
              <a:rPr lang="en-US" altLang="en-US" sz="2400" smtClean="0"/>
              <a:t>Raquel también podría considerarse como una heroína de su patria. Ella murió dando nacimiento a Benjamín, el hijo varón número doce de Jacob y quien completó en número necesario para la organización de la nación de Israel con doce tribus.</a:t>
            </a:r>
          </a:p>
          <a:p>
            <a:pPr lvl="1" eaLnBrk="1" hangingPunct="1"/>
            <a:r>
              <a:rPr lang="en-US" altLang="en-US" sz="2400" smtClean="0"/>
              <a:t>La muerte de Raquel dio vida a una nueva nación.</a:t>
            </a:r>
            <a:endParaRPr lang="es-PR" altLang="en-US" sz="240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9623" y="2751"/>
            <a:ext cx="2370870" cy="1774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7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7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7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7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9" grpId="0" build="p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B271F3A-4E60-4540-9F05-1758648EA8C3}" type="slidenum">
              <a:rPr lang="en-US" altLang="en-US"/>
              <a:pPr eaLnBrk="1" hangingPunct="1"/>
              <a:t>46</a:t>
            </a:fld>
            <a:endParaRPr lang="en-US" altLang="en-US"/>
          </a:p>
        </p:txBody>
      </p:sp>
      <p:sp>
        <p:nvSpPr>
          <p:cNvPr id="337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R" altLang="en-US" smtClean="0"/>
              <a:t>Iglesia Bíblica Bautista</a:t>
            </a:r>
          </a:p>
          <a:p>
            <a:pPr eaLnBrk="1" hangingPunct="1"/>
            <a:r>
              <a:rPr lang="es-PR" altLang="en-US" smtClean="0"/>
              <a:t>www.iglesiabiblicabautista.org</a:t>
            </a:r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Bibliografía</a:t>
            </a:r>
          </a:p>
        </p:txBody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3863" y="2017713"/>
            <a:ext cx="8531225" cy="411480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</a:pPr>
            <a:r>
              <a:rPr lang="en-US" altLang="en-US" sz="2000" smtClean="0"/>
              <a:t>Casa Bautista de Publicaciones (1996), </a:t>
            </a:r>
            <a:r>
              <a:rPr lang="en-US" altLang="en-US" sz="2000" i="1" smtClean="0"/>
              <a:t>El Expositor Bíblico (La Biblia, Libro por Libro, Maestros), Volumen 1.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s-PR" altLang="en-US" sz="2000" smtClean="0"/>
              <a:t>Wilton M. Nelson and Juan Rojas Mayo, Nelson Nuevo Diccionario Ilustrado De La Biblia, electronic ed. (Nashville: Editorial Caribe, 2000, c1998).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s-PR" altLang="en-US" sz="2000" smtClean="0"/>
              <a:t>Matthew Henry, </a:t>
            </a:r>
            <a:r>
              <a:rPr lang="es-PR" altLang="en-US" sz="2000" i="1" smtClean="0"/>
              <a:t>Comentario De La Biblia Matthew Henry En Un Tomo.</a:t>
            </a:r>
            <a:r>
              <a:rPr lang="es-PR" altLang="en-US" sz="2000" smtClean="0"/>
              <a:t> (Miami: Editorial Unilit, 2003).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s-PR" altLang="en-US" sz="2000" smtClean="0"/>
              <a:t>W.E. Vine, </a:t>
            </a:r>
            <a:r>
              <a:rPr lang="es-PR" altLang="en-US" sz="2000" i="1" smtClean="0"/>
              <a:t>Vine Diccionario Expositivo De Palabras Del Antiguo Y Del Neuvo Testamento Exhaustivo</a:t>
            </a:r>
            <a:r>
              <a:rPr lang="es-PR" altLang="en-US" sz="2000" smtClean="0"/>
              <a:t>, electronic ed. (Nashville: Editorial Caribe, 2000, c1999).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s-PR" altLang="en-US" sz="2000" smtClean="0"/>
              <a:t>Daniel Carro, José Tomás Poe, Rubén O. Zorzoli and Tex.) Editorial Mundo Hispano (El Paso, </a:t>
            </a:r>
            <a:r>
              <a:rPr lang="es-PR" altLang="en-US" sz="2000" i="1" smtClean="0"/>
              <a:t>Comentario Bı́blico Mundo Hispano Genesis</a:t>
            </a:r>
            <a:r>
              <a:rPr lang="es-PR" altLang="en-US" sz="2000" smtClean="0"/>
              <a:t>, 1. ed. (El Paso, TX: Editorial Mundo Hispano, 1993-&lt;1997).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es-PR" altLang="en-US" sz="2000" smtClean="0"/>
              <a:t>Alfred Thompson Eade, </a:t>
            </a:r>
            <a:r>
              <a:rPr lang="es-PR" altLang="en-US" sz="2000" i="1" smtClean="0"/>
              <a:t>Panorama de la Biblia, Curso de Estudios Bíblicos</a:t>
            </a:r>
            <a:r>
              <a:rPr lang="es-PR" altLang="en-US" sz="2000" smtClean="0"/>
              <a:t>, Editorial Mundo Hispano, El Paso, TX, 2002.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1203" name="Rectangle 3"/>
          <p:cNvSpPr>
            <a:spLocks noGrp="1" noChangeArrowheads="1"/>
          </p:cNvSpPr>
          <p:nvPr>
            <p:ph type="title"/>
          </p:nvPr>
        </p:nvSpPr>
        <p:spPr>
          <a:xfrm>
            <a:off x="5064125" y="5164138"/>
            <a:ext cx="4079875" cy="1693862"/>
          </a:xfrm>
          <a:solidFill>
            <a:schemeClr val="tx1">
              <a:alpha val="54117"/>
            </a:schemeClr>
          </a:solidFill>
        </p:spPr>
        <p:txBody>
          <a:bodyPr/>
          <a:lstStyle/>
          <a:p>
            <a:pPr algn="ctr" eaLnBrk="1" hangingPunct="1"/>
            <a:r>
              <a:rPr lang="es-PR" altLang="en-US" sz="4800" dirty="0" smtClean="0">
                <a:solidFill>
                  <a:schemeClr val="bg1"/>
                </a:solidFill>
                <a:latin typeface="Candara" panose="020E0502030303020204" pitchFamily="34" charset="0"/>
              </a:rPr>
              <a:t>Próximo Estudio</a:t>
            </a:r>
          </a:p>
        </p:txBody>
      </p:sp>
      <p:sp>
        <p:nvSpPr>
          <p:cNvPr id="5120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417750"/>
            <a:ext cx="3965575" cy="3502497"/>
          </a:xfrm>
          <a:solidFill>
            <a:schemeClr val="tx1">
              <a:alpha val="54117"/>
            </a:schemeClr>
          </a:solidFill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es-PR" altLang="en-US" sz="3600" dirty="0" smtClean="0">
                <a:solidFill>
                  <a:schemeClr val="bg1"/>
                </a:solidFill>
                <a:latin typeface="Candara" panose="020E0502030303020204" pitchFamily="34" charset="0"/>
              </a:rPr>
              <a:t>Martes, 26 de Abril de 2016</a:t>
            </a:r>
          </a:p>
          <a:p>
            <a:pPr lvl="1" eaLnBrk="1" hangingPunct="1">
              <a:lnSpc>
                <a:spcPct val="90000"/>
              </a:lnSpc>
            </a:pPr>
            <a:r>
              <a:rPr lang="es-PR" altLang="en-US" sz="3200" dirty="0" smtClean="0">
                <a:solidFill>
                  <a:schemeClr val="bg1"/>
                </a:solidFill>
                <a:latin typeface="Candara" panose="020E0502030303020204" pitchFamily="34" charset="0"/>
              </a:rPr>
              <a:t>Estudio #21: “José Es Vendido y Llevado a Egipto”</a:t>
            </a:r>
          </a:p>
          <a:p>
            <a:pPr lvl="1" eaLnBrk="1" hangingPunct="1">
              <a:lnSpc>
                <a:spcPct val="90000"/>
              </a:lnSpc>
            </a:pPr>
            <a:r>
              <a:rPr lang="es-PR" altLang="en-US" sz="3200" dirty="0" smtClean="0">
                <a:solidFill>
                  <a:schemeClr val="bg1"/>
                </a:solidFill>
                <a:latin typeface="Candara" panose="020E0502030303020204" pitchFamily="34" charset="0"/>
              </a:rPr>
              <a:t>Génesis 37 y 38</a:t>
            </a:r>
          </a:p>
        </p:txBody>
      </p:sp>
    </p:spTree>
    <p:extLst>
      <p:ext uri="{BB962C8B-B14F-4D97-AF65-F5344CB8AC3E}">
        <p14:creationId xmlns:p14="http://schemas.microsoft.com/office/powerpoint/2010/main" val="408769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0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0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0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3" grpId="0" animBg="1"/>
      <p:bldP spid="51204" grpId="0" build="p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IBB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924800" cy="683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529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orchids.jpg"/>
          <p:cNvPicPr>
            <a:picLocks noChangeAspect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0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5BC328B-0033-4B85-94B7-B416E362B955}" type="slidenum">
              <a:rPr lang="en-US" altLang="en-US"/>
              <a:pPr eaLnBrk="1" hangingPunct="1"/>
              <a:t>5</a:t>
            </a:fld>
            <a:endParaRPr lang="en-US" altLang="en-US"/>
          </a:p>
        </p:txBody>
      </p:sp>
      <p:sp>
        <p:nvSpPr>
          <p:cNvPr id="7172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R" altLang="en-US" smtClean="0"/>
              <a:t>Iglesia Bíblica Bautista</a:t>
            </a:r>
          </a:p>
          <a:p>
            <a:pPr eaLnBrk="1" hangingPunct="1"/>
            <a:r>
              <a:rPr lang="es-PR" altLang="en-US" smtClean="0"/>
              <a:t>www.iglesiabiblicabautista.org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3843699" y="6273225"/>
            <a:ext cx="5326063" cy="584775"/>
          </a:xfrm>
          <a:solidFill>
            <a:srgbClr val="C00000">
              <a:alpha val="54000"/>
            </a:srgbClr>
          </a:solidFill>
          <a:ln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>
            <a:spAutoFit/>
          </a:bodyPr>
          <a:lstStyle/>
          <a:p>
            <a:pPr marL="609600" indent="-609600" algn="ctr" eaLnBrk="1" hangingPunct="1">
              <a:buSzPct val="105000"/>
              <a:buFont typeface="Wingdings" pitchFamily="2" charset="2"/>
              <a:buNone/>
              <a:defRPr/>
            </a:pPr>
            <a:r>
              <a:rPr lang="es-PR" sz="320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  <a:ea typeface="+mn-ea"/>
              </a:rPr>
              <a:t>Meta de Aprendizaje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5364" y="0"/>
            <a:ext cx="4909873" cy="3416320"/>
          </a:xfrm>
          <a:prstGeom prst="rect">
            <a:avLst/>
          </a:prstGeom>
          <a:solidFill>
            <a:srgbClr val="C00000">
              <a:alpha val="54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marL="609600" indent="-609600">
              <a:buSzPct val="105000"/>
              <a:buFont typeface="Wingdings" pitchFamily="2" charset="2"/>
              <a:buNone/>
              <a:defRPr/>
            </a:pPr>
            <a:r>
              <a:rPr lang="es-PR" sz="2400" dirty="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  <a:cs typeface="Arial" charset="0"/>
              </a:rPr>
              <a:t>Que el alumno demuestre su conocimiento de:</a:t>
            </a:r>
          </a:p>
          <a:p>
            <a:pPr marL="609600" indent="-609600">
              <a:buSzPct val="105000"/>
              <a:buFont typeface="Wingdings" pitchFamily="2" charset="2"/>
              <a:buAutoNum type="arabicParenR"/>
              <a:defRPr/>
            </a:pPr>
            <a:r>
              <a:rPr lang="es-PR" sz="2400" dirty="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  <a:cs typeface="Arial" charset="0"/>
              </a:rPr>
              <a:t>Lo que hizo Jacob en preparación para encontrarse de nuevo con Dios en Betel,</a:t>
            </a:r>
          </a:p>
          <a:p>
            <a:pPr marL="609600" indent="-609600">
              <a:buSzPct val="105000"/>
              <a:buFont typeface="Wingdings" pitchFamily="2" charset="2"/>
              <a:buAutoNum type="arabicParenR"/>
              <a:defRPr/>
            </a:pPr>
            <a:r>
              <a:rPr lang="es-PR" sz="2400" dirty="0">
                <a:solidFill>
                  <a:schemeClr val="bg1"/>
                </a:solidFill>
                <a:effectLst>
                  <a:outerShdw blurRad="38100" dist="38100" dir="2700000" algn="tl">
                    <a:srgbClr val="1C1C1C"/>
                  </a:outerShdw>
                </a:effectLst>
                <a:cs typeface="Arial" charset="0"/>
              </a:rPr>
              <a:t>Y su valorización de la actitud con la cual debemos acercarnos a Dios para adorarlo.</a:t>
            </a:r>
            <a:endParaRPr lang="es-PR" sz="2400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1BBCB21-91B9-4757-A61F-659BD7D752B0}" type="slidenum">
              <a:rPr lang="en-US" altLang="en-US"/>
              <a:pPr eaLnBrk="1" hangingPunct="1"/>
              <a:t>6</a:t>
            </a:fld>
            <a:endParaRPr lang="en-US" altLang="en-US"/>
          </a:p>
        </p:txBody>
      </p:sp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PR" altLang="en-US" smtClean="0"/>
              <a:t>Bosquejo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2"/>
            <a:ext cx="7772400" cy="4683125"/>
          </a:xfrm>
        </p:spPr>
        <p:txBody>
          <a:bodyPr>
            <a:normAutofit fontScale="77500" lnSpcReduction="20000"/>
          </a:bodyPr>
          <a:lstStyle/>
          <a:p>
            <a:pPr marL="609600" indent="-609600" eaLnBrk="1" hangingPunct="1">
              <a:buSzPct val="85000"/>
              <a:buFont typeface="+mj-lt"/>
              <a:buAutoNum type="arabicPeriod"/>
            </a:pPr>
            <a:r>
              <a:rPr lang="es-PR" altLang="en-US" sz="2800" dirty="0" smtClean="0"/>
              <a:t>Jacob se establece en </a:t>
            </a:r>
            <a:r>
              <a:rPr lang="es-PR" altLang="en-US" sz="2800" dirty="0" err="1" smtClean="0"/>
              <a:t>Siquem</a:t>
            </a:r>
            <a:endParaRPr lang="es-PR" altLang="en-US" sz="2800" dirty="0" smtClean="0"/>
          </a:p>
          <a:p>
            <a:pPr marL="1009650" lvl="1" indent="-609600" eaLnBrk="1" hangingPunct="1">
              <a:buSzPct val="85000"/>
              <a:buFont typeface="+mj-lt"/>
              <a:buAutoNum type="arabicPeriod"/>
            </a:pPr>
            <a:r>
              <a:rPr lang="es-PR" altLang="en-US" sz="2400" dirty="0" smtClean="0">
                <a:solidFill>
                  <a:srgbClr val="FF0000"/>
                </a:solidFill>
              </a:rPr>
              <a:t>(Génesis 33.18-20)</a:t>
            </a:r>
          </a:p>
          <a:p>
            <a:pPr marL="609600" indent="-609600" eaLnBrk="1" hangingPunct="1">
              <a:buSzPct val="85000"/>
              <a:buFont typeface="+mj-lt"/>
              <a:buAutoNum type="arabicPeriod"/>
            </a:pPr>
            <a:r>
              <a:rPr lang="es-PR" altLang="en-US" sz="2800" dirty="0" smtClean="0"/>
              <a:t>La deshonra de Dina</a:t>
            </a:r>
          </a:p>
          <a:p>
            <a:pPr marL="1009650" lvl="1" indent="-609600" eaLnBrk="1" hangingPunct="1">
              <a:buSzPct val="85000"/>
              <a:buFont typeface="+mj-lt"/>
              <a:buAutoNum type="arabicPeriod"/>
            </a:pPr>
            <a:r>
              <a:rPr lang="es-PR" altLang="en-US" sz="2400" dirty="0">
                <a:solidFill>
                  <a:srgbClr val="FF0000"/>
                </a:solidFill>
              </a:rPr>
              <a:t>(Génesis 34)</a:t>
            </a:r>
          </a:p>
          <a:p>
            <a:pPr marL="609600" indent="-609600" eaLnBrk="1" hangingPunct="1">
              <a:buSzPct val="85000"/>
              <a:buFont typeface="+mj-lt"/>
              <a:buAutoNum type="arabicPeriod"/>
            </a:pPr>
            <a:r>
              <a:rPr lang="es-PR" altLang="en-US" sz="2800" dirty="0" smtClean="0"/>
              <a:t>Jacob regresa a Betel</a:t>
            </a:r>
          </a:p>
          <a:p>
            <a:pPr marL="1009650" lvl="1" indent="-609600" eaLnBrk="1" hangingPunct="1">
              <a:buSzPct val="85000"/>
              <a:buFont typeface="+mj-lt"/>
              <a:buAutoNum type="arabicPeriod"/>
            </a:pPr>
            <a:r>
              <a:rPr lang="es-PR" altLang="en-US" sz="2400" dirty="0">
                <a:solidFill>
                  <a:srgbClr val="FF0000"/>
                </a:solidFill>
              </a:rPr>
              <a:t>(Génesis 35.1-7)</a:t>
            </a:r>
          </a:p>
          <a:p>
            <a:pPr marL="609600" indent="-609600" eaLnBrk="1" hangingPunct="1">
              <a:buSzPct val="85000"/>
              <a:buFont typeface="+mj-lt"/>
              <a:buAutoNum type="arabicPeriod"/>
            </a:pPr>
            <a:r>
              <a:rPr lang="es-PR" altLang="en-US" sz="2800" dirty="0" smtClean="0"/>
              <a:t>Jehová ratifica su pacto con Jacob</a:t>
            </a:r>
          </a:p>
          <a:p>
            <a:pPr marL="1009650" lvl="1" indent="-609600" eaLnBrk="1" hangingPunct="1">
              <a:buSzPct val="85000"/>
              <a:buFont typeface="+mj-lt"/>
              <a:buAutoNum type="arabicPeriod"/>
            </a:pPr>
            <a:r>
              <a:rPr lang="es-PR" altLang="en-US" sz="2400" dirty="0">
                <a:solidFill>
                  <a:srgbClr val="FF0000"/>
                </a:solidFill>
              </a:rPr>
              <a:t>(Génesis 35.10-13)</a:t>
            </a:r>
          </a:p>
          <a:p>
            <a:pPr marL="609600" indent="-609600" eaLnBrk="1" hangingPunct="1">
              <a:buSzPct val="85000"/>
              <a:buFont typeface="+mj-lt"/>
              <a:buAutoNum type="arabicPeriod"/>
            </a:pPr>
            <a:r>
              <a:rPr lang="es-PR" altLang="en-US" sz="2800" dirty="0" smtClean="0"/>
              <a:t>Raquel muere al nacer Benjamín</a:t>
            </a:r>
          </a:p>
          <a:p>
            <a:pPr marL="1009650" lvl="1" indent="-609600" eaLnBrk="1" hangingPunct="1">
              <a:buSzPct val="85000"/>
              <a:buFont typeface="+mj-lt"/>
              <a:buAutoNum type="arabicPeriod"/>
            </a:pPr>
            <a:r>
              <a:rPr lang="es-PR" altLang="en-US" sz="2400" dirty="0">
                <a:solidFill>
                  <a:srgbClr val="FF0000"/>
                </a:solidFill>
              </a:rPr>
              <a:t>(Génesis 35.16-18)</a:t>
            </a:r>
          </a:p>
          <a:p>
            <a:pPr marL="609600" indent="-609600" eaLnBrk="1" hangingPunct="1">
              <a:buSzPct val="85000"/>
              <a:buFont typeface="+mj-lt"/>
              <a:buAutoNum type="arabicPeriod"/>
            </a:pPr>
            <a:r>
              <a:rPr lang="es-PR" altLang="en-US" sz="2900" dirty="0" smtClean="0"/>
              <a:t>La muerte de Isaac</a:t>
            </a:r>
            <a:endParaRPr lang="es-PR" altLang="en-US" sz="2900" i="1" dirty="0" smtClean="0">
              <a:solidFill>
                <a:srgbClr val="FF0000"/>
              </a:solidFill>
            </a:endParaRPr>
          </a:p>
          <a:p>
            <a:pPr marL="1009650" lvl="1" indent="-609600" eaLnBrk="1" hangingPunct="1">
              <a:buSzPct val="85000"/>
              <a:buFont typeface="+mj-lt"/>
              <a:buAutoNum type="arabicPeriod"/>
            </a:pPr>
            <a:r>
              <a:rPr lang="es-PR" altLang="en-US" sz="2400" dirty="0">
                <a:solidFill>
                  <a:srgbClr val="FF0000"/>
                </a:solidFill>
              </a:rPr>
              <a:t>(Génesis 35.27-29)</a:t>
            </a:r>
          </a:p>
          <a:p>
            <a:pPr marL="609600" indent="-609600" eaLnBrk="1" hangingPunct="1">
              <a:buSzPct val="85000"/>
              <a:buFont typeface="+mj-lt"/>
              <a:buAutoNum type="arabicPeriod"/>
            </a:pPr>
            <a:r>
              <a:rPr lang="es-PR" altLang="en-US" sz="2900" dirty="0" smtClean="0"/>
              <a:t>Los descendientes de Esaú</a:t>
            </a:r>
          </a:p>
          <a:p>
            <a:pPr marL="1009650" lvl="1" indent="-609600" eaLnBrk="1" hangingPunct="1">
              <a:buSzPct val="85000"/>
              <a:buFont typeface="+mj-lt"/>
              <a:buAutoNum type="arabicPeriod"/>
            </a:pPr>
            <a:r>
              <a:rPr lang="es-PR" altLang="en-US" sz="2400" dirty="0">
                <a:solidFill>
                  <a:srgbClr val="FF0000"/>
                </a:solidFill>
              </a:rPr>
              <a:t>(Génesis 36)</a:t>
            </a:r>
          </a:p>
          <a:p>
            <a:pPr marL="609600" indent="-609600" eaLnBrk="1" hangingPunct="1">
              <a:buSzPct val="85000"/>
              <a:buFont typeface="+mj-lt"/>
              <a:buAutoNum type="arabicPeriod"/>
            </a:pPr>
            <a:endParaRPr lang="en-US" altLang="en-US" dirty="0" smtClean="0"/>
          </a:p>
          <a:p>
            <a:pPr marL="609600" indent="-609600" eaLnBrk="1" hangingPunct="1">
              <a:buSzPct val="85000"/>
              <a:buFont typeface="Wingdings" panose="05000000000000000000" pitchFamily="2" charset="2"/>
              <a:buNone/>
            </a:pPr>
            <a:endParaRPr lang="es-PR" altLang="en-US" sz="28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1677" y="0"/>
            <a:ext cx="2422323" cy="1812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0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048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048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build="p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Pregunta</a:t>
            </a:r>
            <a:endParaRPr lang="es-PR" altLang="en-US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¿Cuál será la actitud correcta para acercarnos a adorar a Dios según este pasaje?</a:t>
            </a:r>
          </a:p>
          <a:p>
            <a:r>
              <a:rPr lang="en-US" altLang="en-US" smtClean="0">
                <a:solidFill>
                  <a:srgbClr val="FF0000"/>
                </a:solidFill>
              </a:rPr>
              <a:t>Salmo 51.14-17</a:t>
            </a:r>
            <a:endParaRPr lang="es-PR" altLang="en-US" smtClean="0">
              <a:solidFill>
                <a:srgbClr val="FF0000"/>
              </a:solidFill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70E0546-5DEE-4DEB-97FB-5E9D939A79CB}" type="slidenum">
              <a:rPr lang="en-US" altLang="en-US"/>
              <a:pPr eaLnBrk="1" hangingPunct="1"/>
              <a:t>7</a:t>
            </a:fld>
            <a:endParaRPr lang="en-US" altLang="en-US"/>
          </a:p>
        </p:txBody>
      </p:sp>
      <p:sp>
        <p:nvSpPr>
          <p:cNvPr id="922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R" altLang="en-US" smtClean="0"/>
              <a:t>Iglesia Bíblica Bautista</a:t>
            </a:r>
          </a:p>
          <a:p>
            <a:pPr eaLnBrk="1" hangingPunct="1"/>
            <a:r>
              <a:rPr lang="es-PR" altLang="en-US" smtClean="0"/>
              <a:t>www.iglesiabiblicabautista.org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Pregunta</a:t>
            </a:r>
            <a:endParaRPr lang="es-PR" altLang="en-US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¿Cuál será la actitud correcta para acercarnos a adorar a Dios según este pasaje?</a:t>
            </a:r>
          </a:p>
          <a:p>
            <a:r>
              <a:rPr lang="en-US" altLang="en-US" smtClean="0">
                <a:solidFill>
                  <a:srgbClr val="FF0000"/>
                </a:solidFill>
              </a:rPr>
              <a:t>Isaías 1.11-16</a:t>
            </a:r>
            <a:endParaRPr lang="es-PR" altLang="en-US" smtClean="0">
              <a:solidFill>
                <a:srgbClr val="FF0000"/>
              </a:solidFill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B27CF82-9B56-46EE-BB4D-6F929EA4D4A0}" type="slidenum">
              <a:rPr lang="en-US" altLang="en-US"/>
              <a:pPr eaLnBrk="1" hangingPunct="1"/>
              <a:t>8</a:t>
            </a:fld>
            <a:endParaRPr lang="en-US" altLang="en-US"/>
          </a:p>
        </p:txBody>
      </p:sp>
      <p:sp>
        <p:nvSpPr>
          <p:cNvPr id="1024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R" altLang="en-US" smtClean="0"/>
              <a:t>Iglesia Bíblica Bautista</a:t>
            </a:r>
          </a:p>
          <a:p>
            <a:pPr eaLnBrk="1" hangingPunct="1"/>
            <a:r>
              <a:rPr lang="es-PR" altLang="en-US" smtClean="0"/>
              <a:t>www.iglesiabiblicabautista.org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Pregunta</a:t>
            </a:r>
            <a:endParaRPr lang="es-PR" altLang="en-US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mtClean="0"/>
              <a:t>¿Cuál será la actitud correcta para acercarnos a adorar a Dios según este pasaje?</a:t>
            </a:r>
          </a:p>
          <a:p>
            <a:r>
              <a:rPr lang="en-US" altLang="en-US" smtClean="0">
                <a:solidFill>
                  <a:srgbClr val="FF0000"/>
                </a:solidFill>
              </a:rPr>
              <a:t>Lucas 18.10-14</a:t>
            </a:r>
            <a:endParaRPr lang="es-PR" altLang="en-US" smtClean="0">
              <a:solidFill>
                <a:srgbClr val="FF0000"/>
              </a:solidFill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4976B66-4123-4231-B1C5-5FAAA115AD90}" type="slidenum">
              <a:rPr lang="en-US" altLang="en-US"/>
              <a:pPr eaLnBrk="1" hangingPunct="1"/>
              <a:t>9</a:t>
            </a:fld>
            <a:endParaRPr lang="en-US" altLang="en-US"/>
          </a:p>
        </p:txBody>
      </p:sp>
      <p:sp>
        <p:nvSpPr>
          <p:cNvPr id="1126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PR" altLang="en-US" smtClean="0"/>
              <a:t>Iglesia Bíblica Bautista</a:t>
            </a:r>
          </a:p>
          <a:p>
            <a:pPr eaLnBrk="1" hangingPunct="1"/>
            <a:r>
              <a:rPr lang="es-PR" altLang="en-US" smtClean="0"/>
              <a:t>www.iglesiabiblicabautista.org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5516</TotalTime>
  <Words>2910</Words>
  <Application>Microsoft Office PowerPoint</Application>
  <PresentationFormat>On-screen Show (4:3)</PresentationFormat>
  <Paragraphs>327</Paragraphs>
  <Slides>48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Arial</vt:lpstr>
      <vt:lpstr>Candara</vt:lpstr>
      <vt:lpstr>Tahoma</vt:lpstr>
      <vt:lpstr>Wingdings</vt:lpstr>
      <vt:lpstr>Blends</vt:lpstr>
      <vt:lpstr>1_Blends</vt:lpstr>
      <vt:lpstr>2_Blends</vt:lpstr>
      <vt:lpstr>Unidad 5:  Jacob crece y madura</vt:lpstr>
      <vt:lpstr>Texto Básico</vt:lpstr>
      <vt:lpstr>Versículo Clave:</vt:lpstr>
      <vt:lpstr>Verdad Central</vt:lpstr>
      <vt:lpstr>Meta de Aprendizaje</vt:lpstr>
      <vt:lpstr>Bosquejo</vt:lpstr>
      <vt:lpstr>Pregunta</vt:lpstr>
      <vt:lpstr>Pregunta</vt:lpstr>
      <vt:lpstr>Pregunta</vt:lpstr>
      <vt:lpstr>Pregunta</vt:lpstr>
      <vt:lpstr>Pregunta</vt:lpstr>
      <vt:lpstr>1. Jacob se establece en Siquem  (Génesis 33.18-20)</vt:lpstr>
      <vt:lpstr>1. Jacob se establece en Siquem  (Génesis 33.18-20)</vt:lpstr>
      <vt:lpstr>1. Jacob se establece en Siquem  (Génesis 33.18-20)</vt:lpstr>
      <vt:lpstr>PowerPoint Presentation</vt:lpstr>
      <vt:lpstr>2. La deshonra de Dina (Génesis 34)</vt:lpstr>
      <vt:lpstr>2. La deshonra de Dina (Génesis 34)</vt:lpstr>
      <vt:lpstr>2. La deshonra de Dina (Génesis 34)</vt:lpstr>
      <vt:lpstr>2. La deshonra de Dina (Génesis 34)</vt:lpstr>
      <vt:lpstr>3. Jacob regresa a Betel (Génesis 35.1-7)</vt:lpstr>
      <vt:lpstr>3. Jacob regresa a Betel (Génesis 35.1-7)</vt:lpstr>
      <vt:lpstr>3. Jacob regresa a Betel (Génesis 35.1-7)</vt:lpstr>
      <vt:lpstr>3. Jacob regresa a Betel (Génesis 35.1-7)</vt:lpstr>
      <vt:lpstr>3. Jacob regresa a Betel (Génesis 35.1-7)</vt:lpstr>
      <vt:lpstr>Preguntas</vt:lpstr>
      <vt:lpstr>4. Jehová ratifica su pacto con Jacob (Génesis 35.10-13)</vt:lpstr>
      <vt:lpstr>4. Jehová ratifica su pacto con Jacob (Génesis 35.10-13)</vt:lpstr>
      <vt:lpstr>4. Jehová ratifica su pacto con Jacob (Génesis 35.10-13)</vt:lpstr>
      <vt:lpstr>Preguntas</vt:lpstr>
      <vt:lpstr>Un nombre nuevo</vt:lpstr>
      <vt:lpstr>5. Raquel muere al nacer Benjamín (Génesis 35.16-18)</vt:lpstr>
      <vt:lpstr>5. Raquel muere al nacer Benjamín (Génesis 35.16-18)</vt:lpstr>
      <vt:lpstr>5. Raquel muere al nacer Benjamín (Génesis 35.16-18)</vt:lpstr>
      <vt:lpstr>Preguntas</vt:lpstr>
      <vt:lpstr>6. La muerte de Isaac  (Génesis 35.27-29)</vt:lpstr>
      <vt:lpstr>6. La muerte de Isaac  (Génesis 35.27-29)</vt:lpstr>
      <vt:lpstr>6. La muerte de Isaac  (Génesis 35.27-29)</vt:lpstr>
      <vt:lpstr>PowerPoint Presentation</vt:lpstr>
      <vt:lpstr>7. Los descendientes de Esaú (Génesis 36)</vt:lpstr>
      <vt:lpstr>7. Los descendientes de Esaú (Génesis 36)</vt:lpstr>
      <vt:lpstr>7. Los descendientes de Esaú (Génesis 36)</vt:lpstr>
      <vt:lpstr>Aplicaciones</vt:lpstr>
      <vt:lpstr>Aplicaciones</vt:lpstr>
      <vt:lpstr>Aplicaciones</vt:lpstr>
      <vt:lpstr>Aplicaciones</vt:lpstr>
      <vt:lpstr>Bibliografía</vt:lpstr>
      <vt:lpstr>Próximo Estudio</vt:lpstr>
      <vt:lpstr>PowerPoint Presentation</vt:lpstr>
    </vt:vector>
  </TitlesOfParts>
  <Company>Iglesia Bíblica Bautista de Aguadilla, Puerto Rico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20_jacob_regresa_a_betel.pptx</dc:title>
  <dc:subject>Genesis</dc:subject>
  <dc:creator>Tito Ortega</dc:creator>
  <cp:lastModifiedBy>Ortega, Tito (GSO Inks/Supplies SM)</cp:lastModifiedBy>
  <cp:revision>784</cp:revision>
  <dcterms:created xsi:type="dcterms:W3CDTF">2007-01-21T22:19:25Z</dcterms:created>
  <dcterms:modified xsi:type="dcterms:W3CDTF">2016-05-30T21:24:33Z</dcterms:modified>
</cp:coreProperties>
</file>