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63" r:id="rId2"/>
    <p:sldId id="264" r:id="rId3"/>
    <p:sldId id="277" r:id="rId4"/>
    <p:sldId id="265" r:id="rId5"/>
    <p:sldId id="266" r:id="rId6"/>
    <p:sldId id="835" r:id="rId7"/>
    <p:sldId id="831" r:id="rId8"/>
    <p:sldId id="832" r:id="rId9"/>
    <p:sldId id="748" r:id="rId10"/>
    <p:sldId id="411" r:id="rId11"/>
    <p:sldId id="871" r:id="rId12"/>
    <p:sldId id="872" r:id="rId13"/>
    <p:sldId id="873" r:id="rId14"/>
    <p:sldId id="874" r:id="rId15"/>
    <p:sldId id="875" r:id="rId16"/>
    <p:sldId id="876" r:id="rId17"/>
    <p:sldId id="877" r:id="rId18"/>
    <p:sldId id="878" r:id="rId19"/>
    <p:sldId id="879" r:id="rId20"/>
    <p:sldId id="783" r:id="rId21"/>
    <p:sldId id="836" r:id="rId22"/>
    <p:sldId id="880" r:id="rId23"/>
    <p:sldId id="707" r:id="rId24"/>
    <p:sldId id="405" r:id="rId25"/>
    <p:sldId id="276" r:id="rId26"/>
  </p:sldIdLst>
  <p:sldSz cx="9144000" cy="6858000" type="screen4x3"/>
  <p:notesSz cx="7010400" cy="9296400"/>
  <p:defaultTextStyle>
    <a:defPPr>
      <a:defRPr lang="es-PR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60">
          <p15:clr>
            <a:srgbClr val="A4A3A4"/>
          </p15:clr>
        </p15:guide>
        <p15:guide id="2" pos="3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8000"/>
    <a:srgbClr val="99CCFF"/>
    <a:srgbClr val="344E28"/>
    <a:srgbClr val="FF0066"/>
    <a:srgbClr val="0099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374" autoAdjust="0"/>
  </p:normalViewPr>
  <p:slideViewPr>
    <p:cSldViewPr snapToGrid="0">
      <p:cViewPr varScale="1">
        <p:scale>
          <a:sx n="104" d="100"/>
          <a:sy n="104" d="100"/>
        </p:scale>
        <p:origin x="1746" y="102"/>
      </p:cViewPr>
      <p:guideLst>
        <p:guide orient="horz" pos="3760"/>
        <p:guide pos="3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BFA80EC-9970-4121-89EF-9E72F3C66E2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4883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noProof="0" smtClean="0"/>
              <a:t>Click to edit Master text styles</a:t>
            </a:r>
          </a:p>
          <a:p>
            <a:pPr lvl="1"/>
            <a:r>
              <a:rPr lang="es-PR" altLang="en-US" noProof="0" smtClean="0"/>
              <a:t>Second level</a:t>
            </a:r>
          </a:p>
          <a:p>
            <a:pPr lvl="2"/>
            <a:r>
              <a:rPr lang="es-PR" altLang="en-US" noProof="0" smtClean="0"/>
              <a:t>Third level</a:t>
            </a:r>
          </a:p>
          <a:p>
            <a:pPr lvl="3"/>
            <a:r>
              <a:rPr lang="es-PR" altLang="en-US" noProof="0" smtClean="0"/>
              <a:t>Fourth level</a:t>
            </a:r>
          </a:p>
          <a:p>
            <a:pPr lvl="4"/>
            <a:r>
              <a:rPr lang="es-PR" altLang="en-US" noProof="0" smtClean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 alt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6AE7F9C-F288-4B2D-B8D7-295B73F0309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987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E63B50C-CF13-4D12-8372-2DD3EE25023C}" type="slidenum">
              <a:rPr lang="es-PR" altLang="en-US" sz="1200">
                <a:latin typeface="Arial" panose="020B0604020202020204" pitchFamily="34" charset="0"/>
              </a:rPr>
              <a:pPr/>
              <a:t>1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480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8C45644-F60D-4214-8021-758CC90774EB}" type="slidenum">
              <a:rPr lang="es-PR" altLang="en-US" sz="1200">
                <a:latin typeface="Arial" panose="020B0604020202020204" pitchFamily="34" charset="0"/>
              </a:rPr>
              <a:pPr/>
              <a:t>10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819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D7196B-E901-4943-B264-7221FF87E6CA}" type="slidenum">
              <a:rPr lang="es-PR" altLang="en-US" sz="1200">
                <a:latin typeface="Arial" panose="020B0604020202020204" pitchFamily="34" charset="0"/>
              </a:rPr>
              <a:pPr/>
              <a:t>11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875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92C5791-97AD-4A4F-AF25-D6893C99D0E4}" type="slidenum">
              <a:rPr lang="es-PR" altLang="en-US" sz="1200">
                <a:latin typeface="Arial" panose="020B0604020202020204" pitchFamily="34" charset="0"/>
              </a:rPr>
              <a:pPr/>
              <a:t>12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41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0C37A22-D7A4-4332-8191-972696560CB9}" type="slidenum">
              <a:rPr lang="es-PR" altLang="en-US" sz="1200">
                <a:latin typeface="Arial" panose="020B0604020202020204" pitchFamily="34" charset="0"/>
              </a:rPr>
              <a:pPr/>
              <a:t>13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5893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5521147-4F48-4AF1-B2E2-B9877D6214D0}" type="slidenum">
              <a:rPr lang="es-PR" altLang="en-US" sz="1200">
                <a:latin typeface="Arial" panose="020B0604020202020204" pitchFamily="34" charset="0"/>
              </a:rPr>
              <a:pPr/>
              <a:t>14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385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816F4D8-027B-4BCE-A403-9ECD0612CC46}" type="slidenum">
              <a:rPr lang="es-PR" altLang="en-US" sz="1200">
                <a:latin typeface="Arial" panose="020B0604020202020204" pitchFamily="34" charset="0"/>
              </a:rPr>
              <a:pPr/>
              <a:t>15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383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DF0EC19-7F92-4BA0-A897-4A9C7CEB73FE}" type="slidenum">
              <a:rPr lang="es-PR" altLang="en-US" sz="1200">
                <a:latin typeface="Arial" panose="020B0604020202020204" pitchFamily="34" charset="0"/>
              </a:rPr>
              <a:pPr/>
              <a:t>16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422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1EA2486-B537-4A8D-9D84-B1F5CE0DD244}" type="slidenum">
              <a:rPr lang="es-PR" altLang="en-US" sz="1200">
                <a:latin typeface="Arial" panose="020B0604020202020204" pitchFamily="34" charset="0"/>
              </a:rPr>
              <a:pPr/>
              <a:t>17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147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4ABF84D-3685-493A-93E0-F27157F11E6F}" type="slidenum">
              <a:rPr lang="es-PR" altLang="en-US" sz="1200">
                <a:latin typeface="Arial" panose="020B0604020202020204" pitchFamily="34" charset="0"/>
              </a:rPr>
              <a:pPr/>
              <a:t>18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807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DA5782E-7925-4B94-8D73-8361AD1791A8}" type="slidenum">
              <a:rPr lang="es-PR" altLang="en-US" sz="1200">
                <a:latin typeface="Arial" panose="020B0604020202020204" pitchFamily="34" charset="0"/>
              </a:rPr>
              <a:pPr/>
              <a:t>19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758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2C894C-D549-4E47-B725-7C6208CA31D6}" type="slidenum">
              <a:rPr lang="es-PR" altLang="en-US" sz="1200">
                <a:latin typeface="Arial" panose="020B0604020202020204" pitchFamily="34" charset="0"/>
              </a:rPr>
              <a:pPr/>
              <a:t>2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23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9184B88-4CF5-48A7-B038-7B070F6D2825}" type="slidenum">
              <a:rPr lang="es-PR" altLang="en-US" sz="1200">
                <a:latin typeface="Arial" panose="020B0604020202020204" pitchFamily="34" charset="0"/>
              </a:rPr>
              <a:pPr/>
              <a:t>20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6363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27173BC-F5A8-4740-9D30-A32EB8FEDE83}" type="slidenum">
              <a:rPr lang="es-PR" altLang="en-US" sz="1200">
                <a:latin typeface="Arial" panose="020B0604020202020204" pitchFamily="34" charset="0"/>
              </a:rPr>
              <a:pPr/>
              <a:t>21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395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46EA1E2-0B13-4791-A916-ED42BF1EDA5E}" type="slidenum">
              <a:rPr lang="es-PR" altLang="en-US" sz="1200">
                <a:latin typeface="Arial" panose="020B0604020202020204" pitchFamily="34" charset="0"/>
              </a:rPr>
              <a:pPr/>
              <a:t>22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4257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FB6DEC-7508-4487-939A-D4012B9FDA1A}" type="slidenum">
              <a:rPr lang="es-PR" altLang="en-US" sz="1200">
                <a:latin typeface="Arial" panose="020B0604020202020204" pitchFamily="34" charset="0"/>
              </a:rPr>
              <a:pPr/>
              <a:t>23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7912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DD3E25A-A929-42C8-A705-9D6D0C73642E}" type="slidenum">
              <a:rPr lang="es-PR" altLang="en-US" sz="1200">
                <a:latin typeface="Arial" panose="020B0604020202020204" pitchFamily="34" charset="0"/>
              </a:rPr>
              <a:pPr/>
              <a:t>24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2887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41DCD49-AAE3-42AA-AFD1-8B9495415CE4}" type="slidenum">
              <a:rPr lang="es-PR" altLang="en-US" sz="1200">
                <a:latin typeface="Arial" panose="020B0604020202020204" pitchFamily="34" charset="0"/>
              </a:rPr>
              <a:pPr/>
              <a:t>25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46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4F8548-BBFC-49BE-886D-769DF6CC9310}" type="slidenum">
              <a:rPr lang="es-PR" altLang="en-US" sz="1200">
                <a:latin typeface="Arial" panose="020B0604020202020204" pitchFamily="34" charset="0"/>
              </a:rPr>
              <a:pPr/>
              <a:t>3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939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AACECFE-65D3-49F2-AC9E-948628021334}" type="slidenum">
              <a:rPr lang="es-PR" altLang="en-US" sz="1200">
                <a:latin typeface="Arial" panose="020B0604020202020204" pitchFamily="34" charset="0"/>
              </a:rPr>
              <a:pPr/>
              <a:t>4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83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771FF3C-7CA1-40F6-8C04-E2EF4D8F517F}" type="slidenum">
              <a:rPr lang="es-PR" altLang="en-US" sz="1200">
                <a:latin typeface="Arial" panose="020B0604020202020204" pitchFamily="34" charset="0"/>
              </a:rPr>
              <a:pPr/>
              <a:t>5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58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46F8BC2-B99A-4625-818F-6C73965E06AB}" type="slidenum">
              <a:rPr lang="es-PR" altLang="en-US" sz="1200">
                <a:latin typeface="Arial" panose="020B0604020202020204" pitchFamily="34" charset="0"/>
              </a:rPr>
              <a:pPr/>
              <a:t>6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647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DBEB85-E60A-40B2-8660-4BBB080BB90A}" type="slidenum">
              <a:rPr lang="es-PR" altLang="en-US" sz="1200">
                <a:latin typeface="Arial" panose="020B0604020202020204" pitchFamily="34" charset="0"/>
              </a:rPr>
              <a:pPr/>
              <a:t>7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38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08FE31-E90A-4D94-8707-E9057965DD14}" type="slidenum">
              <a:rPr lang="es-PR" altLang="en-US" sz="1200">
                <a:latin typeface="Arial" panose="020B0604020202020204" pitchFamily="34" charset="0"/>
              </a:rPr>
              <a:pPr/>
              <a:t>8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334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B06CCA-C8B2-45CC-8595-F2A11A73CF9B}" type="slidenum">
              <a:rPr lang="es-PR" altLang="en-US" sz="1200">
                <a:latin typeface="Arial" panose="020B0604020202020204" pitchFamily="34" charset="0"/>
              </a:rPr>
              <a:pPr/>
              <a:t>9</a:t>
            </a:fld>
            <a:endParaRPr lang="es-PR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7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</a:pPr>
                <a:endParaRPr lang="es-ES_tradnl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</a:pPr>
                <a:endParaRPr lang="es-ES_tradnl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</a:pPr>
                <a:endParaRPr lang="es-ES_tradnl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anose="05000000000000000000" pitchFamily="2" charset="2"/>
                  <a:buChar char="n"/>
                </a:pPr>
                <a:endParaRPr lang="es-ES_tradnl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</a:pPr>
              <a:endParaRPr lang="es-ES_tradnl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</a:pPr>
              <a:endParaRPr lang="es-ES_tradnl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</a:pPr>
              <a:endParaRPr lang="es-ES_tradnl" altLang="en-US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PR" altLang="en-US" noProof="0" smtClean="0"/>
              <a:t>Click to edit Master title style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PR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A814215-AD7A-4941-8BF9-46583E3163B2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5A8A28-9E08-4B9C-8B33-FCAEE37D6B60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7661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B8A8-39CA-4080-9C6A-A7DB62640EF9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03580-A695-45E3-8154-3A937966D73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19243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50A-FC1D-4E7A-BA8A-444A0F89B408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BCA31-9275-4A80-9A63-332A57E3753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983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2012-38A3-4210-B56A-8827FC63E071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CC12F-57C1-4875-9CD6-1EABFB21EDD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7270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BC12-0A3A-4169-A799-7F6A569E21E9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D0CA-36D7-46D6-84D6-617EE848A02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4946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C99D-7207-43A0-AC96-8015ABA7D116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79C29-A65F-4C1A-B851-A872B47139F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7598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868D-9609-425C-A745-6F80EA20A732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80762-B784-4879-AFA6-CA831C3B44D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10148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7FA7-391B-4273-94A9-5A4913999280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7C492-851A-4172-8FEC-D2D49948890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10780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B236-57A3-4CD7-AFD9-182E1BE70E98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50E7E-60DD-4F8A-8484-1042C180246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5204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EE95-EDFF-48C3-8913-000A016249A7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76791-BB83-4CA9-A4DC-7738B05E166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5382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C576-A017-4FA4-98CA-CC2070464671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73AC7-306A-486E-A0C6-84F3A1B8824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9322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BADE-A707-48D5-B20B-C6B620AACE9B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CA990-00D4-4AC7-A48D-87C7E1A906E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5735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text styles</a:t>
            </a:r>
          </a:p>
          <a:p>
            <a:pPr lvl="1"/>
            <a:r>
              <a:rPr lang="es-PR" altLang="en-US" smtClean="0"/>
              <a:t>Second level</a:t>
            </a:r>
          </a:p>
          <a:p>
            <a:pPr lvl="2"/>
            <a:r>
              <a:rPr lang="es-PR" altLang="en-US" smtClean="0"/>
              <a:t>Third level</a:t>
            </a:r>
          </a:p>
          <a:p>
            <a:pPr lvl="3"/>
            <a:r>
              <a:rPr lang="es-PR" altLang="en-US" smtClean="0"/>
              <a:t>Fourth level</a:t>
            </a:r>
          </a:p>
          <a:p>
            <a:pPr lvl="4"/>
            <a:r>
              <a:rPr lang="es-PR" altLang="en-US" smtClean="0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4A39AF-70F3-4598-96E6-5B60F284433B}" type="datetime4">
              <a:rPr lang="es-PR" altLang="en-US"/>
              <a:pPr>
                <a:defRPr/>
              </a:pPr>
              <a:t>05 de febrero de 2016</a:t>
            </a:fld>
            <a:endParaRPr lang="es-PR" alt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PR" altLang="en-US"/>
              <a:t>Iglesia Bíblica Bautista</a:t>
            </a:r>
          </a:p>
          <a:p>
            <a:pPr>
              <a:defRPr/>
            </a:pPr>
            <a:r>
              <a:rPr lang="es-PR" altLang="en-US"/>
              <a:t>www.iglesiabiblicabautista.org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07970-605E-46A7-A014-AA02B8610164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glesiabiblicabautist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3" descr="creacionism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8175"/>
            <a:ext cx="7772400" cy="1309688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PR" alt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Unidad 1: </a:t>
            </a:r>
            <a:br>
              <a:rPr lang="es-PR" alt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</a:br>
            <a:r>
              <a:rPr lang="es-PR" alt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El origen del universo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765550"/>
            <a:ext cx="8458200" cy="1176338"/>
          </a:xfrm>
          <a:solidFill>
            <a:schemeClr val="tx1">
              <a:alpha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Estudios 2: La Primera Semana</a:t>
            </a:r>
          </a:p>
          <a:p>
            <a:pPr eaLnBrk="1" hangingPunct="1">
              <a:defRPr/>
            </a:pP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12 de enero de 2016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" y="6019800"/>
            <a:ext cx="2895600" cy="64135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PR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Iglesia Bíblica Bautista de Aguadilla</a:t>
            </a:r>
          </a:p>
        </p:txBody>
      </p:sp>
      <p:pic>
        <p:nvPicPr>
          <p:cNvPr id="9222" name="Picture 6" descr="jesus_fish_lg_cl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91200" y="6110288"/>
            <a:ext cx="3352800" cy="36671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PR" altLang="en-US" sz="1800" i="1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La Biblia Libro por Libro, CBP</a:t>
            </a:r>
            <a:r>
              <a:rPr lang="en-US" altLang="en-US" sz="1800" i="1" baseline="3000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Arial" panose="020B0604020202020204" pitchFamily="34" charset="0"/>
              </a:rPr>
              <a:t>®</a:t>
            </a:r>
            <a:endParaRPr lang="en-US" altLang="en-US" sz="1800">
              <a:solidFill>
                <a:schemeClr val="bg1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 animBg="1"/>
      <p:bldP spid="9221" grpId="0" animBg="1"/>
      <p:bldP spid="92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E37CF10-0AA7-4A55-857C-9D3224188441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299DA2A-4653-4606-B8E9-67E131199569}" type="slidenum">
              <a:rPr lang="es-PR" altLang="en-US" sz="1400"/>
              <a:pPr/>
              <a:t>10</a:t>
            </a:fld>
            <a:endParaRPr lang="es-PR" alt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s-PR" altLang="en-US" smtClean="0"/>
              <a:t>Dios el Creador</a:t>
            </a:r>
          </a:p>
        </p:txBody>
      </p:sp>
      <p:sp>
        <p:nvSpPr>
          <p:cNvPr id="1229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1.1, 2</a:t>
            </a:r>
            <a:r>
              <a:rPr lang="es-PR" altLang="en-US" smtClean="0"/>
              <a:t>)</a:t>
            </a:r>
            <a:endParaRPr lang="en-US" altLang="en-US" smtClean="0"/>
          </a:p>
        </p:txBody>
      </p:sp>
      <p:pic>
        <p:nvPicPr>
          <p:cNvPr id="12295" name="Picture 11" descr="Dios Sabio y Cre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740025"/>
            <a:ext cx="4000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6D358BC-197C-44AE-BD9B-86034E13A641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3712733-913A-4571-8D38-16A0D327A8BA}" type="slidenum">
              <a:rPr lang="es-PR" altLang="en-US" sz="1400"/>
              <a:pPr/>
              <a:t>11</a:t>
            </a:fld>
            <a:endParaRPr lang="es-PR" alt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s-PR" altLang="en-US" smtClean="0"/>
              <a:t>Dios el Creador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1.1, 2</a:t>
            </a:r>
            <a:r>
              <a:rPr lang="es-PR" altLang="en-US" smtClean="0"/>
              <a:t>)</a:t>
            </a:r>
          </a:p>
          <a:p>
            <a:pPr marL="609600" indent="-609600" eaLnBrk="1" hangingPunct="1"/>
            <a:r>
              <a:rPr lang="es-PR" altLang="en-US" smtClean="0"/>
              <a:t>El término hebreo para “creó” en Gen. 1.1 es </a:t>
            </a:r>
            <a:r>
              <a:rPr lang="es-PR" altLang="en-US" i="1" smtClean="0"/>
              <a:t>bara </a:t>
            </a:r>
            <a:r>
              <a:rPr lang="es-PR" altLang="en-US" smtClean="0"/>
              <a:t>’</a:t>
            </a:r>
            <a:r>
              <a:rPr lang="es-PR" altLang="en-US" i="1" smtClean="0"/>
              <a:t>, </a:t>
            </a:r>
            <a:r>
              <a:rPr lang="es-PR" altLang="en-US" smtClean="0"/>
              <a:t>que significa “crear” o “hacer”. Su único sujeto es Dios, ya que Él es el único que puede crear de la nada como está implícito en este vocablo.</a:t>
            </a:r>
            <a:r>
              <a:rPr lang="en-US" altLang="en-US" i="1" smtClean="0"/>
              <a:t> </a:t>
            </a:r>
            <a:endParaRPr lang="en-US" altLang="en-US" smtClean="0"/>
          </a:p>
        </p:txBody>
      </p:sp>
      <p:pic>
        <p:nvPicPr>
          <p:cNvPr id="13319" name="Picture 4" descr="Dios Sabio y Cre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2863"/>
            <a:ext cx="1920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605FFBE-E9FB-45CD-9180-87B8CDC5B407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8726F23-1B9E-4B3F-B641-E2FD00EFEF91}" type="slidenum">
              <a:rPr lang="es-PR" altLang="en-US" sz="1400"/>
              <a:pPr/>
              <a:t>12</a:t>
            </a:fld>
            <a:endParaRPr lang="es-PR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s-PR" altLang="en-US" smtClean="0"/>
              <a:t>Dios el Creador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1.1, 2</a:t>
            </a:r>
            <a:r>
              <a:rPr lang="es-PR" altLang="en-US" smtClean="0"/>
              <a:t>)</a:t>
            </a:r>
          </a:p>
          <a:p>
            <a:pPr marL="609600" indent="-609600" eaLnBrk="1" hangingPunct="1"/>
            <a:r>
              <a:rPr lang="es-ES" altLang="en-US" smtClean="0"/>
              <a:t>El Espíritu de Dios se movía sobre la faz de las aguas (1:2) El verbo en hebreo de esta oración es </a:t>
            </a:r>
            <a:r>
              <a:rPr lang="en-US" altLang="en-US" i="1" smtClean="0"/>
              <a:t>merajefet</a:t>
            </a:r>
            <a:r>
              <a:rPr lang="es-ES" altLang="en-US" smtClean="0"/>
              <a:t>, "se movía", que indica la acción de volar sobre el nido como lo hacen las águilas (Deut. 32:11). (Comentario Bíblico Mundo Hispano Tomo 1: Gen.)</a:t>
            </a:r>
            <a:endParaRPr lang="en-US" altLang="en-US" smtClean="0"/>
          </a:p>
        </p:txBody>
      </p:sp>
      <p:pic>
        <p:nvPicPr>
          <p:cNvPr id="14343" name="Picture 4" descr="Dios Sabio y Cre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2863"/>
            <a:ext cx="1920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133CE9D-4E05-47A0-94FF-4C1E57BB0368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26A2164-4320-438D-9225-15E91039B65C}" type="slidenum">
              <a:rPr lang="es-PR" altLang="en-US" sz="1400"/>
              <a:pPr/>
              <a:t>13</a:t>
            </a:fld>
            <a:endParaRPr lang="es-PR" alt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 startAt="2"/>
            </a:pPr>
            <a:r>
              <a:rPr lang="es-PR" altLang="en-US" smtClean="0"/>
              <a:t>El 1er día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1.3</a:t>
            </a:r>
            <a:r>
              <a:rPr lang="es-PR" altLang="en-US" smtClean="0"/>
              <a:t>)</a:t>
            </a:r>
            <a:endParaRPr lang="en-US" altLang="en-US" smtClean="0"/>
          </a:p>
        </p:txBody>
      </p:sp>
      <p:pic>
        <p:nvPicPr>
          <p:cNvPr id="15367" name="Picture 5" descr="Creó la L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760663"/>
            <a:ext cx="47069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163EEA5-242C-4DDE-99E5-82391D46D039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0CEF108-1F35-4930-A887-A162312B04B6}" type="slidenum">
              <a:rPr lang="es-PR" altLang="en-US" sz="1400"/>
              <a:pPr/>
              <a:t>14</a:t>
            </a:fld>
            <a:endParaRPr lang="es-PR" altLang="en-US" sz="140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1.7, 8</a:t>
            </a:r>
            <a:r>
              <a:rPr lang="es-PR" altLang="en-US" smtClean="0"/>
              <a:t>)</a:t>
            </a:r>
            <a:endParaRPr lang="en-US" altLang="en-US" smtClean="0"/>
          </a:p>
        </p:txBody>
      </p:sp>
      <p:pic>
        <p:nvPicPr>
          <p:cNvPr id="16390" name="Picture 5" descr="Milky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654300"/>
            <a:ext cx="441801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 startAt="3"/>
            </a:pPr>
            <a:r>
              <a:rPr lang="en-US" altLang="en-US" sz="4000" smtClean="0"/>
              <a:t>El 2do día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2BB56D-EBA1-4241-B847-2DA324FD850D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D582F0-3F3E-4177-B16E-23E5287F9B64}" type="slidenum">
              <a:rPr lang="es-PR" altLang="en-US" sz="1400"/>
              <a:pPr/>
              <a:t>15</a:t>
            </a:fld>
            <a:endParaRPr lang="es-PR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PR" altLang="en-US" smtClean="0"/>
              <a:t>4. El 3er día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1.9-11</a:t>
            </a:r>
            <a:r>
              <a:rPr lang="es-PR" altLang="en-US" smtClean="0"/>
              <a:t>)</a:t>
            </a:r>
            <a:br>
              <a:rPr lang="es-PR" altLang="en-US" smtClean="0"/>
            </a:br>
            <a:endParaRPr lang="en-US" altLang="en-US" smtClean="0"/>
          </a:p>
        </p:txBody>
      </p:sp>
      <p:pic>
        <p:nvPicPr>
          <p:cNvPr id="17415" name="Picture 8" descr="m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622550"/>
            <a:ext cx="56467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pla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3759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B22965D-A1DA-427B-A432-AF78B8C21B50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2AE15A9-6D2E-4A93-A215-5D969089336B}" type="slidenum">
              <a:rPr lang="es-PR" altLang="en-US" sz="1400"/>
              <a:pPr/>
              <a:t>16</a:t>
            </a:fld>
            <a:endParaRPr lang="es-PR" alt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PR" altLang="en-US" smtClean="0"/>
              <a:t>5. El 4to día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1.16</a:t>
            </a:r>
            <a:r>
              <a:rPr lang="es-PR" altLang="en-US" smtClean="0"/>
              <a:t>)</a:t>
            </a:r>
            <a:br>
              <a:rPr lang="es-PR" altLang="en-US" smtClean="0"/>
            </a:br>
            <a:endParaRPr lang="en-US" altLang="en-US" smtClean="0"/>
          </a:p>
        </p:txBody>
      </p:sp>
      <p:pic>
        <p:nvPicPr>
          <p:cNvPr id="18439" name="Picture 5" descr="1luna-estrel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703513"/>
            <a:ext cx="39433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s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8275"/>
            <a:ext cx="4135438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B4BDA4D-E7E5-4774-B6EB-FDAEE6D9AB86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5546268-9939-4CBA-AFFB-B78D30EA8F2D}" type="slidenum">
              <a:rPr lang="es-PR" altLang="en-US" sz="1400"/>
              <a:pPr/>
              <a:t>17</a:t>
            </a:fld>
            <a:endParaRPr lang="es-PR" alt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PR" altLang="en-US" smtClean="0"/>
              <a:t>6. El 5to día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1.20</a:t>
            </a:r>
            <a:r>
              <a:rPr lang="es-PR" altLang="en-US" smtClean="0"/>
              <a:t>)</a:t>
            </a:r>
            <a:endParaRPr lang="en-US" altLang="en-US" smtClean="0"/>
          </a:p>
        </p:txBody>
      </p:sp>
      <p:pic>
        <p:nvPicPr>
          <p:cNvPr id="19463" name="Picture 7" descr="coral r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978150"/>
            <a:ext cx="7315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98638"/>
            <a:ext cx="32861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5A4CCCB-AFDB-4BAF-8AC3-A128458F22BD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42BA632-08B8-4DA0-BCA3-E743B04CC6E3}" type="slidenum">
              <a:rPr lang="es-PR" altLang="en-US" sz="1400"/>
              <a:pPr/>
              <a:t>18</a:t>
            </a:fld>
            <a:endParaRPr lang="es-PR" altLang="en-US" sz="1400"/>
          </a:p>
        </p:txBody>
      </p:sp>
      <p:pic>
        <p:nvPicPr>
          <p:cNvPr id="20485" name="Picture 7" descr="adam&amp;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828925"/>
            <a:ext cx="7396162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PR" altLang="en-US" smtClean="0"/>
              <a:t>7. El 6to día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1.25-27</a:t>
            </a:r>
            <a:r>
              <a:rPr lang="es-PR" altLang="en-US" smtClean="0"/>
              <a:t>)</a:t>
            </a:r>
            <a:endParaRPr lang="en-US" altLang="en-US" smtClean="0"/>
          </a:p>
        </p:txBody>
      </p:sp>
      <p:pic>
        <p:nvPicPr>
          <p:cNvPr id="1514502" name="Picture 6" descr="rept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43388"/>
            <a:ext cx="3490913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4504" name="Picture 8" descr="mammals_pad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338263"/>
            <a:ext cx="302895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7197725" y="1509713"/>
            <a:ext cx="320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endParaRPr lang="es-ES_tradnl" alt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7126288" y="1509713"/>
            <a:ext cx="450850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</a:pPr>
            <a:endParaRPr lang="es-ES_tradnl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1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95B449-822A-4540-B0B5-826AD04D3EE6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A27FD98-1881-476E-8B5C-5E3FB13EEBDA}" type="slidenum">
              <a:rPr lang="es-PR" altLang="en-US" sz="1400"/>
              <a:pPr/>
              <a:t>19</a:t>
            </a:fld>
            <a:endParaRPr lang="es-PR" altLang="en-US" sz="1400"/>
          </a:p>
        </p:txBody>
      </p:sp>
      <p:pic>
        <p:nvPicPr>
          <p:cNvPr id="21509" name="Picture 7" descr="sunday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624138"/>
            <a:ext cx="4953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s-PR" altLang="en-US" smtClean="0"/>
              <a:t>8. El 7mo día</a:t>
            </a: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s-PR" altLang="en-US" smtClean="0"/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2.2, 3</a:t>
            </a:r>
            <a:r>
              <a:rPr lang="es-PR" altLang="en-US" smtClean="0"/>
              <a:t>)</a:t>
            </a:r>
            <a:br>
              <a:rPr lang="es-PR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F3A2B7-BAE7-4CA0-8B82-4B7683EE43F4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1386288-D06C-4807-8969-A261EC6ECEA2}" type="slidenum">
              <a:rPr lang="es-PR" altLang="en-US" sz="1400"/>
              <a:pPr/>
              <a:t>2</a:t>
            </a:fld>
            <a:endParaRPr lang="es-PR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Texto Básico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4114800"/>
          </a:xfrm>
        </p:spPr>
        <p:txBody>
          <a:bodyPr/>
          <a:lstStyle/>
          <a:p>
            <a:pPr eaLnBrk="1" hangingPunct="1"/>
            <a:r>
              <a:rPr lang="es-PR" altLang="en-US" smtClean="0"/>
              <a:t>Génesis:</a:t>
            </a:r>
          </a:p>
          <a:p>
            <a:pPr lvl="1" eaLnBrk="1" hangingPunct="1"/>
            <a:r>
              <a:rPr lang="es-PR" altLang="en-US" smtClean="0"/>
              <a:t>1.1-3, 7-11, 16, 20, 25-27</a:t>
            </a:r>
          </a:p>
          <a:p>
            <a:pPr lvl="1" eaLnBrk="1" hangingPunct="1"/>
            <a:r>
              <a:rPr lang="es-PR" altLang="en-US" smtClean="0"/>
              <a:t>2.2, 3</a:t>
            </a:r>
          </a:p>
        </p:txBody>
      </p:sp>
      <p:pic>
        <p:nvPicPr>
          <p:cNvPr id="4103" name="Picture 12" descr="Biblia abiert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0"/>
            <a:ext cx="2667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91F6885-F488-4AEC-B724-D6766AE89736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E470B09-58C1-457D-9CFC-9392ED5FA023}" type="slidenum">
              <a:rPr lang="es-PR" altLang="en-US" sz="1400"/>
              <a:pPr/>
              <a:t>20</a:t>
            </a:fld>
            <a:endParaRPr lang="es-PR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Aplicaciones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54487"/>
          </a:xfrm>
        </p:spPr>
        <p:txBody>
          <a:bodyPr/>
          <a:lstStyle/>
          <a:p>
            <a:pPr marL="609600" indent="-609600" eaLnBrk="1" hangingPunct="1">
              <a:buSzPct val="85000"/>
              <a:buFont typeface="Wingdings" panose="05000000000000000000" pitchFamily="2" charset="2"/>
              <a:buAutoNum type="arabicPeriod"/>
            </a:pPr>
            <a:r>
              <a:rPr lang="es-PR" altLang="en-US" smtClean="0"/>
              <a:t>La Biblia y la Astrología (</a:t>
            </a:r>
            <a:r>
              <a:rPr lang="es-PR" altLang="en-US" smtClean="0">
                <a:solidFill>
                  <a:schemeClr val="hlink"/>
                </a:solidFill>
              </a:rPr>
              <a:t>Génesis 1.14-19</a:t>
            </a:r>
            <a:r>
              <a:rPr lang="es-PR" altLang="en-US" smtClean="0"/>
              <a:t>).</a:t>
            </a:r>
          </a:p>
          <a:p>
            <a:pPr marL="990600" lvl="1" indent="-533400" eaLnBrk="1" hangingPunct="1">
              <a:buSzPct val="85000"/>
              <a:buFont typeface="Wingdings" panose="05000000000000000000" pitchFamily="2" charset="2"/>
              <a:buAutoNum type="alphaLcParenR"/>
            </a:pPr>
            <a:r>
              <a:rPr lang="es-PR" altLang="en-US" smtClean="0"/>
              <a:t>Las religiones basadas en la astrología estan de moda. Se basan en la creencia errónea e idólatra de que los astros son divinidades y tienen poder sobre la vida de las personas y eventos. La Biblia claramente afirma que los astros fueron creados por Dios, no para dirigir el destino de los hombres, sino para alegrar y crear reverencia hacia Dios (Sal. 8.3).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7074524-CF5C-41E3-82E3-CBE60A0C8D5C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F76C62E-79A6-4056-A6F6-D8CF188E5577}" type="slidenum">
              <a:rPr lang="es-PR" altLang="en-US" sz="1400"/>
              <a:pPr/>
              <a:t>21</a:t>
            </a:fld>
            <a:endParaRPr lang="es-PR" alt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Aplicaciones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0550"/>
            <a:ext cx="8497888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85000"/>
              <a:buFont typeface="Wingdings" panose="05000000000000000000" pitchFamily="2" charset="2"/>
              <a:buAutoNum type="arabicPeriod" startAt="2"/>
            </a:pPr>
            <a:r>
              <a:rPr lang="es-PR" altLang="en-US" smtClean="0"/>
              <a:t>El alivio que necesitamos (</a:t>
            </a:r>
            <a:r>
              <a:rPr lang="es-PR" altLang="en-US" smtClean="0">
                <a:solidFill>
                  <a:schemeClr val="hlink"/>
                </a:solidFill>
              </a:rPr>
              <a:t>Génesis 1.5, 18; 2.2, 3</a:t>
            </a:r>
            <a:r>
              <a:rPr lang="es-PR" altLang="en-US" smtClean="0"/>
              <a:t>).</a:t>
            </a:r>
          </a:p>
          <a:p>
            <a:pPr marL="990600" lvl="1" indent="-533400" eaLnBrk="1" hangingPunct="1">
              <a:lnSpc>
                <a:spcPct val="90000"/>
              </a:lnSpc>
              <a:buSzPct val="85000"/>
              <a:buFont typeface="Wingdings" panose="05000000000000000000" pitchFamily="2" charset="2"/>
              <a:buAutoNum type="alphaLcParenR"/>
            </a:pPr>
            <a:r>
              <a:rPr lang="es-PR" altLang="en-US" smtClean="0"/>
              <a:t>Dios en Su creación proveyó un sistema de descanso y renovación. Creó el día para el trabajo y la noche para el descanso diario. Las estaciones para a renovación física y emocional. El día de reposo para el cese de trabajo y relación interrumpida con Dios. Si el hombre vuelve a someterse a los propósitos divinos en su creación, encontrará el alivio que tanto necesita.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7DE8E8D-D06B-4862-9B7B-7A79D6C4A6DA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62CBE0D-C395-45DD-9DB4-582493896649}" type="slidenum">
              <a:rPr lang="es-PR" altLang="en-US" sz="1400"/>
              <a:pPr/>
              <a:t>22</a:t>
            </a:fld>
            <a:endParaRPr lang="es-PR" alt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Aplicaciones</a:t>
            </a:r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497888" cy="4530725"/>
          </a:xfrm>
        </p:spPr>
        <p:txBody>
          <a:bodyPr/>
          <a:lstStyle/>
          <a:p>
            <a:pPr marL="609600" indent="-609600" eaLnBrk="1" hangingPunct="1">
              <a:buSzPct val="85000"/>
              <a:buFont typeface="Wingdings" panose="05000000000000000000" pitchFamily="2" charset="2"/>
              <a:buAutoNum type="arabicPeriod" startAt="3"/>
            </a:pPr>
            <a:r>
              <a:rPr lang="es-PR" altLang="en-US" smtClean="0"/>
              <a:t>Dios es un Dios de orden y propósito (</a:t>
            </a:r>
            <a:r>
              <a:rPr lang="es-PR" altLang="en-US" smtClean="0">
                <a:solidFill>
                  <a:schemeClr val="hlink"/>
                </a:solidFill>
              </a:rPr>
              <a:t>Génesis 1.2, 4, 7</a:t>
            </a:r>
            <a:r>
              <a:rPr lang="es-PR" altLang="en-US" smtClean="0"/>
              <a:t>).</a:t>
            </a:r>
          </a:p>
          <a:p>
            <a:pPr marL="990600" lvl="1" indent="-533400" eaLnBrk="1" hangingPunct="1">
              <a:buSzPct val="85000"/>
              <a:buFont typeface="Wingdings" panose="05000000000000000000" pitchFamily="2" charset="2"/>
              <a:buAutoNum type="alphaLcParenR"/>
            </a:pPr>
            <a:r>
              <a:rPr lang="es-PR" altLang="en-US" smtClean="0"/>
              <a:t>La población crece rápidamente creando grandes centros urbanos. La vida en estas “selvas urbanas” es de mucha confusión y desorden. Más que nunca el hombre necesita acudir a Dios para encontrar significado y orden para su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6" descr="77-8_crea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1111" name="Rectangle 7"/>
          <p:cNvSpPr>
            <a:spLocks noGrp="1" noChangeArrowheads="1"/>
          </p:cNvSpPr>
          <p:nvPr>
            <p:ph type="title"/>
          </p:nvPr>
        </p:nvSpPr>
        <p:spPr>
          <a:xfrm>
            <a:off x="3743325" y="176213"/>
            <a:ext cx="5137150" cy="722312"/>
          </a:xfrm>
          <a:solidFill>
            <a:schemeClr val="tx1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es-PR" altLang="en-US" sz="4800" smtClean="0">
                <a:solidFill>
                  <a:schemeClr val="bg1"/>
                </a:solidFill>
              </a:rPr>
              <a:t>Próximo Estudio</a:t>
            </a:r>
          </a:p>
        </p:txBody>
      </p:sp>
      <p:sp>
        <p:nvSpPr>
          <p:cNvPr id="10711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4311650"/>
            <a:ext cx="7974013" cy="1677988"/>
          </a:xfrm>
          <a:solidFill>
            <a:schemeClr val="tx1">
              <a:alpha val="54117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s-PR" altLang="en-US" sz="4000" smtClean="0">
                <a:solidFill>
                  <a:schemeClr val="bg1"/>
                </a:solidFill>
              </a:rPr>
              <a:t>Martes, 19 de enero de 2016</a:t>
            </a:r>
          </a:p>
          <a:p>
            <a:pPr lvl="1" eaLnBrk="1" hangingPunct="1">
              <a:lnSpc>
                <a:spcPct val="80000"/>
              </a:lnSpc>
            </a:pPr>
            <a:r>
              <a:rPr lang="es-PR" altLang="en-US" sz="3600" smtClean="0">
                <a:solidFill>
                  <a:schemeClr val="bg1"/>
                </a:solidFill>
              </a:rPr>
              <a:t>“La primera pareja”</a:t>
            </a:r>
          </a:p>
          <a:p>
            <a:pPr lvl="1" eaLnBrk="1" hangingPunct="1">
              <a:lnSpc>
                <a:spcPct val="80000"/>
              </a:lnSpc>
            </a:pPr>
            <a:r>
              <a:rPr lang="es-PR" altLang="en-US" sz="3600" smtClean="0">
                <a:solidFill>
                  <a:schemeClr val="bg1"/>
                </a:solidFill>
              </a:rPr>
              <a:t>Génesis 2.4-25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1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1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1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1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11" grpId="0" animBg="1"/>
      <p:bldP spid="10711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48E6C0D-929F-4E78-8380-276B83FCB65B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5636527-BC19-408C-ABE7-9D294AC4B447}" type="slidenum">
              <a:rPr lang="es-PR" altLang="en-US" sz="1400"/>
              <a:pPr/>
              <a:t>24</a:t>
            </a:fld>
            <a:endParaRPr lang="es-PR" altLang="en-US" sz="14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Bibliografía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3863" y="2017713"/>
            <a:ext cx="8531225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smtClean="0"/>
              <a:t>Casa Bautista de Publicaciones (1996), </a:t>
            </a:r>
            <a:r>
              <a:rPr lang="en-US" altLang="en-US" sz="2000" i="1" smtClean="0"/>
              <a:t>El Expositor Bíblico (La Biblia, Libro por Libro, Maestros), Volumen 1.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PR" altLang="en-US" sz="2000" smtClean="0"/>
              <a:t>Wilton M. Nelson and Juan Rojas Mayo, Nelson Nuevo Diccionario Ilustrado De La Biblia, electronic ed. (Nashville: Editorial Caribe, 2000, c1998).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PR" altLang="en-US" sz="2000" smtClean="0"/>
              <a:t>Matthew Henry, </a:t>
            </a:r>
            <a:r>
              <a:rPr lang="es-PR" altLang="en-US" sz="2000" i="1" smtClean="0"/>
              <a:t>Comentario De La Biblia Matthew Henry En Un Tomo.</a:t>
            </a:r>
            <a:r>
              <a:rPr lang="es-PR" altLang="en-US" sz="2000" smtClean="0"/>
              <a:t> (Miami: Editorial Unilit, 2003).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PR" altLang="en-US" sz="2000" smtClean="0"/>
              <a:t>W.E. Vine, </a:t>
            </a:r>
            <a:r>
              <a:rPr lang="es-PR" altLang="en-US" sz="2000" i="1" smtClean="0"/>
              <a:t>Vine Diccionario Expositivo De Palabras Del Antiguo Y Del Neuvo Testamento Exhaustivo</a:t>
            </a:r>
            <a:r>
              <a:rPr lang="es-PR" altLang="en-US" sz="2000" smtClean="0"/>
              <a:t>, electronic ed. (Nashville: Editorial Caribe, 2000, c1999).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PR" altLang="en-US" sz="2000" smtClean="0"/>
              <a:t>Daniel Carro, José Tomás Poe, Rubén O. Zorzoli and Tex.) Editorial Mundo Hispano (El Paso, </a:t>
            </a:r>
            <a:r>
              <a:rPr lang="es-PR" altLang="en-US" sz="2000" i="1" smtClean="0"/>
              <a:t>Comentario Bı́blico Mundo Hispano Genesis</a:t>
            </a:r>
            <a:r>
              <a:rPr lang="es-PR" altLang="en-US" sz="2000" smtClean="0"/>
              <a:t>, 1. ed. (El Paso, TX: Editorial Mundo Hispano, 1993-&lt;1997).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PR" altLang="en-US" sz="2000" smtClean="0"/>
              <a:t>Alfred Thompson Eade, </a:t>
            </a:r>
            <a:r>
              <a:rPr lang="es-PR" altLang="en-US" sz="2000" i="1" smtClean="0"/>
              <a:t>Panorama de la Biblia, Curso de Estudios Bíblicos</a:t>
            </a:r>
            <a:r>
              <a:rPr lang="es-PR" altLang="en-US" sz="2000" smtClean="0"/>
              <a:t>, Editorial Mundo Hispano, El Paso, TX,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B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08F5B04-C21A-40FB-B007-789E40F4B808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8DDD1F-A3CB-4B76-B169-EB3F526C34F2}" type="slidenum">
              <a:rPr lang="es-PR" altLang="en-US" sz="1400"/>
              <a:pPr/>
              <a:t>3</a:t>
            </a:fld>
            <a:endParaRPr lang="es-PR" altLang="en-US" sz="1400"/>
          </a:p>
        </p:txBody>
      </p:sp>
      <p:pic>
        <p:nvPicPr>
          <p:cNvPr id="5125" name="Picture 20" descr="rollo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lum bright="10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PR" altLang="en-US" smtClean="0"/>
              <a:t>Versículo Clave:</a:t>
            </a:r>
          </a:p>
        </p:txBody>
      </p:sp>
      <p:sp>
        <p:nvSpPr>
          <p:cNvPr id="5127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185988" y="2217738"/>
            <a:ext cx="6669087" cy="4114800"/>
          </a:xfrm>
        </p:spPr>
        <p:txBody>
          <a:bodyPr/>
          <a:lstStyle/>
          <a:p>
            <a:pPr eaLnBrk="1" hangingPunct="1"/>
            <a:r>
              <a:rPr lang="es-PR" altLang="en-US" smtClean="0">
                <a:solidFill>
                  <a:srgbClr val="000000"/>
                </a:solidFill>
              </a:rPr>
              <a:t>(</a:t>
            </a:r>
            <a:r>
              <a:rPr lang="es-PR" altLang="en-US" smtClean="0">
                <a:solidFill>
                  <a:schemeClr val="hlink"/>
                </a:solidFill>
              </a:rPr>
              <a:t>Génesis 2.3, RVR60)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PR" altLang="en-US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s-PR" altLang="en-US" smtClean="0">
                <a:solidFill>
                  <a:schemeClr val="hlink"/>
                </a:solidFill>
              </a:rPr>
              <a:t> </a:t>
            </a:r>
            <a:r>
              <a:rPr lang="es-PR" altLang="en-US" smtClean="0"/>
              <a:t>"Y bendijo Dios al día séptimo, y lo santificó, porque en él reposó de toda la obra que había hecho en la creación.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4D1126B-399E-46A6-908C-C7EEB9994D9D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61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E980710-079C-4A07-8D4E-626C58374197}" type="slidenum">
              <a:rPr lang="es-PR" altLang="en-US" sz="1400"/>
              <a:pPr/>
              <a:t>4</a:t>
            </a:fld>
            <a:endParaRPr lang="es-PR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Verdad Central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PR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Dios es el creador de todas las cosas y Su creación es buena.</a:t>
            </a:r>
          </a:p>
        </p:txBody>
      </p:sp>
      <p:pic>
        <p:nvPicPr>
          <p:cNvPr id="6151" name="Picture 40" descr="El Dedo Cre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252788"/>
            <a:ext cx="35464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A98B246-87F3-4E4E-BD9D-5D2D4109B26D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3E6EBE3-BEEA-49B7-8D2E-3DB8D3A2DFB5}" type="slidenum">
              <a:rPr lang="es-PR" altLang="en-US" sz="1400"/>
              <a:pPr/>
              <a:t>5</a:t>
            </a:fld>
            <a:endParaRPr lang="es-PR" altLang="en-US" sz="1400"/>
          </a:p>
        </p:txBody>
      </p:sp>
      <p:pic>
        <p:nvPicPr>
          <p:cNvPr id="717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152400"/>
            <a:ext cx="5326063" cy="1004888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P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Meta de Aprendizaje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6075" y="3121025"/>
            <a:ext cx="6172200" cy="2398713"/>
          </a:xfrm>
          <a:solidFill>
            <a:schemeClr val="tx1">
              <a:alpha val="61000"/>
            </a:schemeClr>
          </a:solidFill>
        </p:spPr>
        <p:txBody>
          <a:bodyPr>
            <a:spAutoFit/>
          </a:bodyPr>
          <a:lstStyle/>
          <a:p>
            <a:pPr marL="609600" indent="-609600" eaLnBrk="1" hangingPunct="1">
              <a:buSzPct val="105000"/>
              <a:buFont typeface="Wingdings" panose="05000000000000000000" pitchFamily="2" charset="2"/>
              <a:buNone/>
              <a:defRPr/>
            </a:pPr>
            <a:r>
              <a:rPr lang="es-PR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Que el alumno demuestre:</a:t>
            </a:r>
          </a:p>
          <a:p>
            <a:pPr marL="609600" indent="-609600" eaLnBrk="1" hangingPunct="1">
              <a:buSzPct val="105000"/>
              <a:buFont typeface="Wingdings" panose="05000000000000000000" pitchFamily="2" charset="2"/>
              <a:buAutoNum type="arabicParenR"/>
              <a:defRPr/>
            </a:pPr>
            <a:r>
              <a:rPr lang="es-PR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su conocimiento del hecho de que Dios es el creador del mundo, y</a:t>
            </a:r>
          </a:p>
          <a:p>
            <a:pPr marL="609600" indent="-609600" eaLnBrk="1" hangingPunct="1">
              <a:buSzPct val="105000"/>
              <a:buFont typeface="Wingdings" panose="05000000000000000000" pitchFamily="2" charset="2"/>
              <a:buAutoNum type="arabicParenR"/>
              <a:defRPr/>
            </a:pPr>
            <a:r>
              <a:rPr lang="es-PR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su actitud hacia Él por someterse a Dios como su Creador.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1C958E5-DEB5-4F90-ABDD-A144C9449C09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3B9C115-5286-466F-95DD-DE1DBF055E5F}" type="slidenum">
              <a:rPr lang="es-PR" altLang="en-US" sz="1400"/>
              <a:pPr/>
              <a:t>6</a:t>
            </a:fld>
            <a:endParaRPr lang="es-PR" altLang="en-US" sz="1400"/>
          </a:p>
        </p:txBody>
      </p:sp>
      <p:pic>
        <p:nvPicPr>
          <p:cNvPr id="8197" name="Picture 5" descr="evolu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608513"/>
            <a:ext cx="621506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Pregunta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686050"/>
          </a:xfrm>
        </p:spPr>
        <p:txBody>
          <a:bodyPr/>
          <a:lstStyle/>
          <a:p>
            <a:pPr eaLnBrk="1" hangingPunct="1">
              <a:defRPr/>
            </a:pPr>
            <a:r>
              <a:rPr lang="es-PR" altLang="en-US" sz="3150" dirty="0" smtClean="0"/>
              <a:t>¿Cuáles son algunas concepciones que tienen las personas respecto al origen del universo?</a:t>
            </a:r>
          </a:p>
          <a:p>
            <a:pPr eaLnBrk="1" hangingPunct="1">
              <a:defRPr/>
            </a:pPr>
            <a:r>
              <a:rPr lang="es-PR" altLang="en-US" sz="3150" dirty="0" smtClean="0"/>
              <a:t>¿Quién es responsable del origen del Universo según cada concepción?</a:t>
            </a:r>
          </a:p>
        </p:txBody>
      </p:sp>
      <p:pic>
        <p:nvPicPr>
          <p:cNvPr id="8200" name="Picture 4" descr="creatio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57150"/>
            <a:ext cx="110648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creacionism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55575"/>
            <a:ext cx="20510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 descr="bigban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610100"/>
            <a:ext cx="23272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0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pint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463"/>
            <a:ext cx="84899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6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3425" y="1676400"/>
            <a:ext cx="7772400" cy="1462088"/>
          </a:xfrm>
          <a:solidFill>
            <a:schemeClr val="accent1">
              <a:alpha val="50195"/>
            </a:schemeClr>
          </a:solidFill>
        </p:spPr>
        <p:txBody>
          <a:bodyPr/>
          <a:lstStyle/>
          <a:p>
            <a:pPr algn="ctr" eaLnBrk="1" hangingPunct="1"/>
            <a:r>
              <a:rPr lang="es-PR" altLang="en-US" sz="8000" smtClean="0"/>
              <a:t>Para Considerar</a:t>
            </a:r>
          </a:p>
        </p:txBody>
      </p:sp>
      <p:sp>
        <p:nvSpPr>
          <p:cNvPr id="1396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0175" y="3771900"/>
            <a:ext cx="6400800" cy="868363"/>
          </a:xfrm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s-PR" altLang="en-US" sz="4000" smtClean="0"/>
              <a:t>Dibuje un árbol.</a:t>
            </a:r>
          </a:p>
        </p:txBody>
      </p:sp>
      <p:pic>
        <p:nvPicPr>
          <p:cNvPr id="1396745" name="Picture 9" descr="tree pa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610100"/>
            <a:ext cx="2225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6746" name="Rectangle 10"/>
          <p:cNvSpPr>
            <a:spLocks noChangeArrowheads="1"/>
          </p:cNvSpPr>
          <p:nvPr/>
        </p:nvSpPr>
        <p:spPr bwMode="auto">
          <a:xfrm>
            <a:off x="309563" y="4810125"/>
            <a:ext cx="6400800" cy="86836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s-PR" altLang="en-US" sz="4000"/>
              <a:t>¿Qué necesitó?</a:t>
            </a:r>
          </a:p>
        </p:txBody>
      </p:sp>
      <p:sp>
        <p:nvSpPr>
          <p:cNvPr id="1396747" name="Rectangle 11"/>
          <p:cNvSpPr>
            <a:spLocks noChangeArrowheads="1"/>
          </p:cNvSpPr>
          <p:nvPr/>
        </p:nvSpPr>
        <p:spPr bwMode="auto">
          <a:xfrm>
            <a:off x="309563" y="5667375"/>
            <a:ext cx="6400800" cy="86836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s-PR" altLang="en-US" sz="4000"/>
              <a:t>Y Dios, ¿Qué necesitó?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67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9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9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9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0" grpId="0" animBg="1"/>
      <p:bldP spid="1396741" grpId="0" build="p" animBg="1"/>
      <p:bldP spid="1396746" grpId="0" animBg="1"/>
      <p:bldP spid="13967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am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1676400"/>
            <a:ext cx="7772400" cy="1462088"/>
          </a:xfrm>
          <a:solidFill>
            <a:schemeClr val="hlink">
              <a:alpha val="79999"/>
            </a:schemeClr>
          </a:solidFill>
        </p:spPr>
        <p:txBody>
          <a:bodyPr/>
          <a:lstStyle/>
          <a:p>
            <a:pPr algn="ctr" eaLnBrk="1" hangingPunct="1"/>
            <a:r>
              <a:rPr lang="es-PR" altLang="en-US" sz="8000" smtClean="0">
                <a:solidFill>
                  <a:schemeClr val="bg1"/>
                </a:solidFill>
              </a:rPr>
              <a:t>Para Considerar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63" y="3386138"/>
            <a:ext cx="8447087" cy="1055687"/>
          </a:xfrm>
          <a:solidFill>
            <a:schemeClr val="hlink">
              <a:alpha val="79999"/>
            </a:schemeClr>
          </a:solidFill>
        </p:spPr>
        <p:txBody>
          <a:bodyPr/>
          <a:lstStyle/>
          <a:p>
            <a:pPr eaLnBrk="1" hangingPunct="1"/>
            <a:r>
              <a:rPr lang="es-PR" altLang="en-US" sz="4000" smtClean="0">
                <a:solidFill>
                  <a:schemeClr val="bg1"/>
                </a:solidFill>
              </a:rPr>
              <a:t>¿Cómo se ensamblará un automóvil?</a:t>
            </a:r>
          </a:p>
        </p:txBody>
      </p:sp>
      <p:sp>
        <p:nvSpPr>
          <p:cNvPr id="1399815" name="Rectangle 7"/>
          <p:cNvSpPr>
            <a:spLocks noChangeArrowheads="1"/>
          </p:cNvSpPr>
          <p:nvPr/>
        </p:nvSpPr>
        <p:spPr bwMode="auto">
          <a:xfrm>
            <a:off x="292100" y="4438650"/>
            <a:ext cx="8447088" cy="1898650"/>
          </a:xfrm>
          <a:prstGeom prst="rect">
            <a:avLst/>
          </a:prstGeom>
          <a:solidFill>
            <a:schemeClr val="hlink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s-PR" altLang="en-US" sz="4000">
                <a:solidFill>
                  <a:schemeClr val="bg1"/>
                </a:solidFill>
              </a:rPr>
              <a:t>¿Qué paralelos se pueden establecer entre lo expuesto y cómo Dios creó todas las cosas?</a:t>
            </a:r>
          </a:p>
        </p:txBody>
      </p:sp>
      <p:pic>
        <p:nvPicPr>
          <p:cNvPr id="10246" name="Picture 8" descr="car assemb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9525"/>
            <a:ext cx="2106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9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9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9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0" grpId="0" animBg="1"/>
      <p:bldP spid="1399811" grpId="0" build="p" animBg="1"/>
      <p:bldP spid="13998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6F1FAE8-8A9E-41D0-94C4-05044C9A902C}" type="datetime4">
              <a:rPr lang="es-PR" altLang="en-US" sz="1400" smtClean="0"/>
              <a:pPr/>
              <a:t>05 de febrero de 2016</a:t>
            </a:fld>
            <a:endParaRPr lang="es-PR" altLang="en-US" sz="1400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PR" altLang="en-US" sz="1400" smtClean="0"/>
              <a:t>Iglesia Bíblica Bautista</a:t>
            </a:r>
          </a:p>
          <a:p>
            <a:r>
              <a:rPr lang="es-PR" altLang="en-US" sz="1400" smtClean="0"/>
              <a:t>www.iglesiabiblicabautista.org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F191C87-235E-4E10-9D09-7B04D071C2CD}" type="slidenum">
              <a:rPr lang="es-PR" altLang="en-US" sz="1400"/>
              <a:pPr/>
              <a:t>9</a:t>
            </a:fld>
            <a:endParaRPr lang="es-PR" alt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R" altLang="en-US" smtClean="0"/>
              <a:t>Bosquejo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1. Dios el Creador (</a:t>
            </a:r>
            <a:r>
              <a:rPr lang="es-PR" altLang="en-US" sz="2800" smtClean="0">
                <a:solidFill>
                  <a:schemeClr val="hlink"/>
                </a:solidFill>
              </a:rPr>
              <a:t>Génesis 1.1, 2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2. El 1er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1.3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3. El 2do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1.7, 8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4. El 3er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1.9-11</a:t>
            </a:r>
            <a:r>
              <a:rPr lang="es-PR" altLang="en-US" sz="2800" smtClean="0"/>
              <a:t>) </a:t>
            </a:r>
          </a:p>
          <a:p>
            <a:pPr marL="609600" indent="-609600" eaLnBrk="1" hangingPunct="1">
              <a:lnSpc>
                <a:spcPct val="80000"/>
              </a:lnSpc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5. El 4to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1.16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6. El 5to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1.20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7. El 6to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1.25-27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SzPct val="85000"/>
              <a:buFont typeface="Wingdings" panose="05000000000000000000" pitchFamily="2" charset="2"/>
              <a:buNone/>
            </a:pPr>
            <a:r>
              <a:rPr lang="es-PR" altLang="en-US" sz="2800" smtClean="0"/>
              <a:t>8. El 7mo día (</a:t>
            </a:r>
            <a:r>
              <a:rPr lang="es-PR" altLang="en-US" sz="2800" smtClean="0">
                <a:solidFill>
                  <a:schemeClr val="hlink"/>
                </a:solidFill>
              </a:rPr>
              <a:t>Génesis 2.2, 3</a:t>
            </a:r>
            <a:r>
              <a:rPr lang="es-PR" altLang="en-US" sz="2800" smtClean="0"/>
              <a:t>)</a:t>
            </a:r>
          </a:p>
          <a:p>
            <a:pPr marL="609600" indent="-609600" eaLnBrk="1" hangingPunct="1">
              <a:buSzPct val="85000"/>
              <a:buFont typeface="Wingdings" panose="05000000000000000000" pitchFamily="2" charset="2"/>
              <a:buNone/>
            </a:pPr>
            <a:endParaRPr lang="es-P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anose="05000000000000000000" pitchFamily="2" charset="2"/>
          <a:buAutoNum type="arabicPeriod" startAt="2"/>
          <a:tabLst/>
          <a:defRPr kumimoji="0" lang="es-P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anose="05000000000000000000" pitchFamily="2" charset="2"/>
          <a:buAutoNum type="arabicPeriod" startAt="2"/>
          <a:tabLst/>
          <a:defRPr kumimoji="0" lang="es-P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14902</TotalTime>
  <Words>1038</Words>
  <Application>Microsoft Office PowerPoint</Application>
  <PresentationFormat>On-screen Show (4:3)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Tahoma</vt:lpstr>
      <vt:lpstr>Arial</vt:lpstr>
      <vt:lpstr>Wingdings</vt:lpstr>
      <vt:lpstr>Blends</vt:lpstr>
      <vt:lpstr>Unidad 1:  El origen del universo </vt:lpstr>
      <vt:lpstr>Texto Básico</vt:lpstr>
      <vt:lpstr>Versículo Clave:</vt:lpstr>
      <vt:lpstr>Verdad Central</vt:lpstr>
      <vt:lpstr>Meta de Aprendizaje</vt:lpstr>
      <vt:lpstr>Pregunta</vt:lpstr>
      <vt:lpstr>Para Considerar</vt:lpstr>
      <vt:lpstr>Para Considerar</vt:lpstr>
      <vt:lpstr>Bosquejo</vt:lpstr>
      <vt:lpstr>Dios el Creador</vt:lpstr>
      <vt:lpstr>Dios el Creador</vt:lpstr>
      <vt:lpstr>Dios el Creador</vt:lpstr>
      <vt:lpstr>El 1er día</vt:lpstr>
      <vt:lpstr>El 2do día</vt:lpstr>
      <vt:lpstr>4. El 3er día</vt:lpstr>
      <vt:lpstr>5. El 4to día</vt:lpstr>
      <vt:lpstr>6. El 5to día</vt:lpstr>
      <vt:lpstr>7. El 6to día</vt:lpstr>
      <vt:lpstr>8. El 7mo día</vt:lpstr>
      <vt:lpstr>Aplicaciones</vt:lpstr>
      <vt:lpstr>Aplicaciones</vt:lpstr>
      <vt:lpstr>Aplicaciones</vt:lpstr>
      <vt:lpstr>Próximo Estudio</vt:lpstr>
      <vt:lpstr>Bibliografía</vt:lpstr>
      <vt:lpstr>PowerPoint Presentation</vt:lpstr>
    </vt:vector>
  </TitlesOfParts>
  <Company>IBB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semana (Génesis)</dc:title>
  <dc:creator>Tito Ortega</dc:creator>
  <cp:lastModifiedBy>Ortega, Tito (GSO Inks/Supplies SM)</cp:lastModifiedBy>
  <cp:revision>2697</cp:revision>
  <dcterms:created xsi:type="dcterms:W3CDTF">2006-02-07T19:22:35Z</dcterms:created>
  <dcterms:modified xsi:type="dcterms:W3CDTF">2016-02-05T13:57:42Z</dcterms:modified>
</cp:coreProperties>
</file>