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72" r:id="rId13"/>
    <p:sldId id="277" r:id="rId14"/>
    <p:sldId id="267" r:id="rId15"/>
    <p:sldId id="268" r:id="rId16"/>
    <p:sldId id="273" r:id="rId17"/>
    <p:sldId id="269" r:id="rId18"/>
    <p:sldId id="270" r:id="rId19"/>
    <p:sldId id="274" r:id="rId20"/>
    <p:sldId id="275" r:id="rId21"/>
    <p:sldId id="278" r:id="rId22"/>
    <p:sldId id="286" r:id="rId23"/>
    <p:sldId id="287" r:id="rId24"/>
    <p:sldId id="288" r:id="rId25"/>
    <p:sldId id="285" r:id="rId26"/>
    <p:sldId id="279" r:id="rId27"/>
    <p:sldId id="280" r:id="rId28"/>
    <p:sldId id="281" r:id="rId29"/>
    <p:sldId id="282" r:id="rId30"/>
    <p:sldId id="283" r:id="rId31"/>
    <p:sldId id="284" r:id="rId32"/>
    <p:sldId id="276" r:id="rId33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F661-897F-4648-A835-ACA9A2BF67C4}" type="datetimeFigureOut">
              <a:rPr lang="es-PR" smtClean="0"/>
              <a:t>05/02/2016</a:t>
            </a:fld>
            <a:endParaRPr lang="es-P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2E4E-B424-4626-ABAA-623CDCE6BE34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483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53648" indent="-289865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59459" indent="-231892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23243" indent="-231892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87027" indent="-231892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50810" indent="-2318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14594" indent="-2318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78378" indent="-2318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942161" indent="-2318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4CFFD98-5628-4DBD-AD6C-308B84A5786F}" type="slidenum">
              <a:rPr lang="es-PR" altLang="en-US" sz="12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s-PR" altLang="en-US" sz="1200" dirty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4913" y="890588"/>
            <a:ext cx="4270375" cy="240347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09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0CECD-88B2-4EFA-85C5-8E5BB135D560}" type="slidenum">
              <a:rPr lang="es-PR" altLang="es-PR"/>
              <a:pPr/>
              <a:t>30</a:t>
            </a:fld>
            <a:endParaRPr lang="es-PR" altLang="es-PR" dirty="0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378465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2B9E0-FC65-482F-99BD-04D116EE7C6F}" type="slidenum">
              <a:rPr lang="es-PR" altLang="es-PR"/>
              <a:pPr/>
              <a:t>31</a:t>
            </a:fld>
            <a:endParaRPr lang="es-PR" altLang="es-PR" dirty="0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298662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C5317-CAE5-4716-9B10-A6018B8FD963}" type="slidenum">
              <a:rPr lang="es-PR" altLang="en-US"/>
              <a:pPr/>
              <a:t>6</a:t>
            </a:fld>
            <a:endParaRPr lang="es-PR" altLang="en-US" dirty="0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23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AC4D7-AC0D-43C0-9287-63F89C88666F}" type="slidenum">
              <a:rPr lang="es-PR" altLang="es-PR">
                <a:solidFill>
                  <a:prstClr val="black"/>
                </a:solidFill>
              </a:rPr>
              <a:pPr/>
              <a:t>22</a:t>
            </a:fld>
            <a:endParaRPr lang="es-PR" altLang="es-PR">
              <a:solidFill>
                <a:prstClr val="black"/>
              </a:solidFill>
            </a:endParaRPr>
          </a:p>
        </p:txBody>
      </p:sp>
      <p:sp>
        <p:nvSpPr>
          <p:cNvPr id="129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27621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EA060-63E0-4338-84BA-58D0B2E48E24}" type="slidenum">
              <a:rPr lang="es-PR" altLang="es-PR">
                <a:solidFill>
                  <a:prstClr val="black"/>
                </a:solidFill>
              </a:rPr>
              <a:pPr/>
              <a:t>23</a:t>
            </a:fld>
            <a:endParaRPr lang="es-PR" altLang="es-PR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42876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83FF6-4D41-46C7-95DF-18DB6EE80687}" type="slidenum">
              <a:rPr lang="es-PR" altLang="es-PR">
                <a:solidFill>
                  <a:prstClr val="black"/>
                </a:solidFill>
              </a:rPr>
              <a:pPr/>
              <a:t>24</a:t>
            </a:fld>
            <a:endParaRPr lang="es-PR" altLang="es-PR">
              <a:solidFill>
                <a:prstClr val="black"/>
              </a:solidFill>
            </a:endParaRPr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23180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97F2B-EBFA-4A52-A8E4-885E0660532B}" type="slidenum">
              <a:rPr lang="es-PR" altLang="es-PR"/>
              <a:pPr/>
              <a:t>26</a:t>
            </a:fld>
            <a:endParaRPr lang="es-PR" altLang="es-PR" dirty="0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95440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22948-3589-4EA7-AF09-EC942C15E7A2}" type="slidenum">
              <a:rPr lang="es-PR" altLang="es-PR"/>
              <a:pPr/>
              <a:t>27</a:t>
            </a:fld>
            <a:endParaRPr lang="es-PR" altLang="es-PR" dirty="0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164754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718CC-28DF-414A-9E21-627AED50AEEA}" type="slidenum">
              <a:rPr lang="es-PR" altLang="es-PR"/>
              <a:pPr/>
              <a:t>28</a:t>
            </a:fld>
            <a:endParaRPr lang="es-PR" altLang="es-PR" dirty="0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263418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04EB7-6DA9-4A19-ACFC-74CEC935F667}" type="slidenum">
              <a:rPr lang="es-PR" altLang="es-PR"/>
              <a:pPr/>
              <a:t>29</a:t>
            </a:fld>
            <a:endParaRPr lang="es-PR" altLang="es-PR" dirty="0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R" dirty="0"/>
          </a:p>
        </p:txBody>
      </p:sp>
    </p:spTree>
    <p:extLst>
      <p:ext uri="{BB962C8B-B14F-4D97-AF65-F5344CB8AC3E}">
        <p14:creationId xmlns:p14="http://schemas.microsoft.com/office/powerpoint/2010/main" val="253898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438403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dirty="0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s-PR" altLang="en-US" noProof="0" smtClean="0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s-PR" altLang="en-US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D51C76AC-C926-4D7C-B887-A3560120540D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endParaRPr lang="es-PR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958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9697D-7D1A-4194-A1A2-C89B028ADA97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77178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60FBD-36C3-4025-BBC0-6933486E3C0A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1865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9DE46-19C9-4B13-BA22-F5BBADD61A18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91596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E6752-40F3-44B5-846B-C446DD33C74B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4140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734C973-AAF8-4B61-B580-776629CFE9C3}" type="datetime4">
              <a:rPr lang="es-PR" altLang="es-PR"/>
              <a:pPr/>
              <a:t>05 de febrero de 2016</a:t>
            </a:fld>
            <a:endParaRPr lang="es-PR" altLang="es-P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PR" altLang="es-PR" dirty="0"/>
              <a:t>Iglesia Bíblica Bautista</a:t>
            </a:r>
          </a:p>
          <a:p>
            <a:r>
              <a:rPr lang="es-PR" altLang="es-PR" dirty="0"/>
              <a:t>www.iglesiabiblicabautista.org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450202F-2B85-4850-B1F0-C05C107182AD}" type="slidenum">
              <a:rPr lang="es-PR" altLang="es-PR"/>
              <a:pPr/>
              <a:t>‹#›</a:t>
            </a:fld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27773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A971C-204B-498C-BF88-C1837A50731A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21525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5231B-BD5B-42C4-A8B1-9F4AB570A263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1153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64C93-F703-4326-91BC-1511532A50C7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44437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CF9DC-DF10-4E45-87C2-8D0757B4EA44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18936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06B2A-1189-4785-9F17-F056DE2A293D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2870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EB116-8E89-472A-B279-5A38A64D75CD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5717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317EF-19FD-474C-9755-015CD4C310B1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5769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0DC42-8EFB-429A-B4EB-501CEE7DCD36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R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5437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3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2" y="1098553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6" y="1520828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8" y="1520828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3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3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3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6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s-PR" altLang="en-US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s-PR" altLang="en-US" smtClean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fld id="{25E95497-0F14-42EB-9203-C8E7728EFF98}" type="datetime2">
              <a:rPr lang="es-PR" smtClean="0"/>
              <a:t>viernes, 05 de febrero de 2016</a:t>
            </a:fld>
            <a:endParaRPr lang="es-PR" dirty="0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endParaRPr lang="es-PR" dirty="0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fld id="{E83BD5D8-64EE-4778-AC97-0B8F79BECD82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7406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p.yimg.com/xj/th?id=OIP.Mebb226c90b7c4b36afbf1060ee194546o0&amp;pid=15.1&amp;P=0&amp;w=220&amp;h=170" TargetMode="External"/><Relationship Id="rId2" Type="http://schemas.openxmlformats.org/officeDocument/2006/relationships/hyperlink" Target="http://churchpoliticsdotnet.files.wordpress.com/2013/12/the_bible_the_epic_miniseries_9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9383" r="2062" b="1623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286026"/>
            <a:ext cx="8458200" cy="1314238"/>
          </a:xfrm>
          <a:solidFill>
            <a:schemeClr val="tx1">
              <a:alpha val="48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P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Unidad </a:t>
            </a:r>
            <a:r>
              <a:rPr lang="es-P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1: </a:t>
            </a:r>
            <a:r>
              <a:rPr lang="es-P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/>
            </a:r>
            <a:br>
              <a:rPr lang="es-P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</a:br>
            <a:r>
              <a:rPr lang="es-P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El origen del universo</a:t>
            </a:r>
            <a:endParaRPr lang="es-PR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1C1C1C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6900" y="3261745"/>
            <a:ext cx="8458200" cy="1175706"/>
          </a:xfrm>
          <a:solidFill>
            <a:schemeClr val="tx1">
              <a:alpha val="42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Estudio </a:t>
            </a:r>
            <a:r>
              <a:rPr lang="es-P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3</a:t>
            </a: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: La primera pareja  </a:t>
            </a:r>
          </a:p>
          <a:p>
            <a:pPr eaLnBrk="1" hangingPunct="1">
              <a:defRPr/>
            </a:pP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(Génesis 2:4-25)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011" y="6065237"/>
            <a:ext cx="3663779" cy="646331"/>
          </a:xfrm>
          <a:prstGeom prst="rect">
            <a:avLst/>
          </a:prstGeom>
          <a:solidFill>
            <a:schemeClr val="tx1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P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Iglesia Bíblica Bautista de Aguadilla</a:t>
            </a:r>
          </a:p>
        </p:txBody>
      </p:sp>
      <p:pic>
        <p:nvPicPr>
          <p:cNvPr id="9222" name="Picture 6" descr="jesus_fish_lg_cl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77" y="6339875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839200" y="6339874"/>
            <a:ext cx="33528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PR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La </a:t>
            </a:r>
            <a:r>
              <a:rPr lang="es-PR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Biblia </a:t>
            </a:r>
            <a:r>
              <a:rPr lang="es-PR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Libro por Libro, CBP</a:t>
            </a:r>
            <a:r>
              <a:rPr lang="en-US" altLang="en-US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®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 animBg="1"/>
      <p:bldP spid="9221" grpId="0" animBg="1"/>
      <p:bldP spid="92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609600" indent="-609600" algn="ctr"/>
            <a:r>
              <a:rPr lang="es-PR" altLang="en-US" dirty="0"/>
              <a:t>Dios </a:t>
            </a:r>
            <a:r>
              <a:rPr lang="es-PR" altLang="en-US" dirty="0" smtClean="0"/>
              <a:t>plantó </a:t>
            </a:r>
            <a:r>
              <a:rPr lang="es-PR" altLang="en-US" dirty="0"/>
              <a:t>un jardín en Edén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</a:t>
            </a:r>
            <a:r>
              <a:rPr lang="es-PR" altLang="en-US" dirty="0" smtClean="0">
                <a:solidFill>
                  <a:schemeClr val="hlink"/>
                </a:solidFill>
              </a:rPr>
              <a:t>2:8-9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10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87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s-PR" altLang="en-US" dirty="0"/>
              <a:t>Dios </a:t>
            </a:r>
            <a:r>
              <a:rPr lang="es-PR" altLang="en-US" dirty="0" smtClean="0"/>
              <a:t>plantó </a:t>
            </a:r>
            <a:r>
              <a:rPr lang="es-PR" altLang="en-US" dirty="0"/>
              <a:t>un jardín en Edén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2:8-9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914" y="2017713"/>
            <a:ext cx="11646203" cy="44919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i="1" dirty="0"/>
              <a:t>“Y Jehová Dios plantó un huerto en Edén, al oriente; y puso allí al hombre que había </a:t>
            </a:r>
            <a:r>
              <a:rPr lang="es-PR" i="1" dirty="0" smtClean="0"/>
              <a:t>formado. Y </a:t>
            </a:r>
            <a:r>
              <a:rPr lang="es-PR" i="1" dirty="0"/>
              <a:t>Jehová Dios hizo nacer de la tierra todo árbol delicioso a la vista, y bueno para comer; también el árbol de </a:t>
            </a:r>
            <a:r>
              <a:rPr lang="es-PR" i="1" dirty="0" smtClean="0"/>
              <a:t>vida </a:t>
            </a:r>
            <a:r>
              <a:rPr lang="es-PR" i="1" dirty="0"/>
              <a:t>en medio del huerto, y el árbol de la ciencia del bien y del mal</a:t>
            </a:r>
            <a:r>
              <a:rPr lang="es-PR" i="1" dirty="0" smtClean="0"/>
              <a:t>.” </a:t>
            </a:r>
            <a:r>
              <a:rPr lang="es-PR" dirty="0" smtClean="0"/>
              <a:t>(RVR60)</a:t>
            </a:r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11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1490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s-PR" altLang="en-US" dirty="0"/>
              <a:t>Dios </a:t>
            </a:r>
            <a:r>
              <a:rPr lang="es-PR" altLang="en-US" dirty="0" smtClean="0"/>
              <a:t>plantó </a:t>
            </a:r>
            <a:r>
              <a:rPr lang="es-PR" altLang="en-US" dirty="0"/>
              <a:t>un jardín en Edén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2:8-9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914" y="2017713"/>
            <a:ext cx="11646203" cy="4491944"/>
          </a:xfrm>
        </p:spPr>
        <p:txBody>
          <a:bodyPr/>
          <a:lstStyle/>
          <a:p>
            <a:r>
              <a:rPr lang="es-PR" dirty="0" smtClean="0"/>
              <a:t>Este árbol (árbol de la vida) vuelve aparecer en Apocalipsis. También en el huerto estaba el árbol de la ciencia del bien y del mal. Esto nos indica que en el huerto había todo tipo de árbol frondoso, pero habían dos que tenían un propósito diferente y juegan un papel muy importante en la historia humana. </a:t>
            </a:r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12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49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625599" y="365128"/>
            <a:ext cx="9730317" cy="1325563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s-PR" altLang="en-US" dirty="0"/>
              <a:t>Dios </a:t>
            </a:r>
            <a:r>
              <a:rPr lang="es-PR" altLang="en-US" dirty="0" smtClean="0"/>
              <a:t>plantó </a:t>
            </a:r>
            <a:r>
              <a:rPr lang="es-PR" altLang="en-US" dirty="0"/>
              <a:t>un jardín en Edén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2:8-9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64586" y="2028297"/>
            <a:ext cx="5158316" cy="823912"/>
          </a:xfrm>
        </p:spPr>
        <p:txBody>
          <a:bodyPr anchor="ctr"/>
          <a:lstStyle/>
          <a:p>
            <a:r>
              <a:rPr lang="es-PR" sz="2800" b="0" dirty="0" smtClean="0"/>
              <a:t>Árbol </a:t>
            </a:r>
            <a:r>
              <a:rPr lang="es-PR" sz="2800" b="0" dirty="0"/>
              <a:t>de </a:t>
            </a:r>
            <a:r>
              <a:rPr lang="es-PR" sz="2800" b="0" dirty="0" smtClean="0"/>
              <a:t>vida: </a:t>
            </a:r>
            <a:endParaRPr lang="es-PR" sz="28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4586" y="2852209"/>
            <a:ext cx="5158316" cy="3684588"/>
          </a:xfrm>
        </p:spPr>
        <p:txBody>
          <a:bodyPr/>
          <a:lstStyle/>
          <a:p>
            <a:r>
              <a:rPr lang="es-PR" sz="2800" dirty="0" smtClean="0">
                <a:solidFill>
                  <a:srgbClr val="FF0000"/>
                </a:solidFill>
              </a:rPr>
              <a:t>Apocalipsis 2:2 ; 22:2</a:t>
            </a:r>
          </a:p>
          <a:p>
            <a:r>
              <a:rPr lang="es-PR" sz="2800" dirty="0">
                <a:solidFill>
                  <a:srgbClr val="FF0000"/>
                </a:solidFill>
              </a:rPr>
              <a:t>Génesis 3:22-24</a:t>
            </a:r>
          </a:p>
          <a:p>
            <a:endParaRPr lang="es-P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72200" y="2028297"/>
            <a:ext cx="5183717" cy="823912"/>
          </a:xfrm>
        </p:spPr>
        <p:txBody>
          <a:bodyPr anchor="ctr"/>
          <a:lstStyle/>
          <a:p>
            <a:r>
              <a:rPr lang="es-PR" sz="2800" b="0" dirty="0" smtClean="0"/>
              <a:t>Árbol </a:t>
            </a:r>
            <a:r>
              <a:rPr lang="es-PR" sz="2800" b="0" dirty="0"/>
              <a:t>de la ciencia del bien y del </a:t>
            </a:r>
            <a:r>
              <a:rPr lang="es-PR" sz="2800" b="0" dirty="0" smtClean="0"/>
              <a:t>mal: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72200" y="2852209"/>
            <a:ext cx="5183717" cy="3684588"/>
          </a:xfrm>
        </p:spPr>
        <p:txBody>
          <a:bodyPr/>
          <a:lstStyle/>
          <a:p>
            <a:r>
              <a:rPr lang="es-PR" sz="2800" dirty="0">
                <a:solidFill>
                  <a:srgbClr val="FF0000"/>
                </a:solidFill>
              </a:rPr>
              <a:t>Génesis 3: 1-6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13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614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609600" indent="-609600" algn="ctr"/>
            <a:r>
              <a:rPr lang="es-PR" altLang="en-US" dirty="0"/>
              <a:t>Dios </a:t>
            </a:r>
            <a:r>
              <a:rPr lang="es-PR" altLang="en-US" dirty="0" smtClean="0"/>
              <a:t>responsabilizó </a:t>
            </a:r>
            <a:r>
              <a:rPr lang="es-PR" altLang="en-US" dirty="0"/>
              <a:t>al hombre.</a:t>
            </a:r>
            <a:br>
              <a:rPr lang="es-PR" altLang="en-US" dirty="0"/>
            </a:br>
            <a:r>
              <a:rPr lang="es-PR" altLang="en-US" dirty="0"/>
              <a:t>	(</a:t>
            </a:r>
            <a:r>
              <a:rPr lang="es-PR" altLang="en-US" dirty="0">
                <a:solidFill>
                  <a:schemeClr val="hlink"/>
                </a:solidFill>
              </a:rPr>
              <a:t>Génesis </a:t>
            </a:r>
            <a:r>
              <a:rPr lang="es-PR" altLang="en-US" dirty="0" smtClean="0">
                <a:solidFill>
                  <a:schemeClr val="hlink"/>
                </a:solidFill>
              </a:rPr>
              <a:t>2:15-17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14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33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Dios </a:t>
            </a:r>
            <a:r>
              <a:rPr lang="es-PR" altLang="en-US" dirty="0" smtClean="0"/>
              <a:t>responsabilizó </a:t>
            </a:r>
            <a:r>
              <a:rPr lang="es-PR" altLang="en-US" dirty="0"/>
              <a:t>al hombre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</a:t>
            </a:r>
            <a:r>
              <a:rPr lang="es-PR" altLang="en-US" dirty="0" smtClean="0">
                <a:solidFill>
                  <a:schemeClr val="hlink"/>
                </a:solidFill>
              </a:rPr>
              <a:t>2:15-17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2017712"/>
            <a:ext cx="11657088" cy="4683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i="1" dirty="0"/>
              <a:t>“Tomó, pues, Jehová Dios al hombre, y lo puso en el huerto de Edén, para que lo labrara y lo </a:t>
            </a:r>
            <a:r>
              <a:rPr lang="es-PR" i="1" dirty="0" smtClean="0"/>
              <a:t>guardase. Y </a:t>
            </a:r>
            <a:r>
              <a:rPr lang="es-PR" i="1" dirty="0"/>
              <a:t>mandó Jehová Dios al hombre, diciendo: De todo árbol del huerto podrás </a:t>
            </a:r>
            <a:r>
              <a:rPr lang="es-PR" i="1" dirty="0" smtClean="0"/>
              <a:t>comer; mas </a:t>
            </a:r>
            <a:r>
              <a:rPr lang="es-PR" i="1" dirty="0"/>
              <a:t>del árbol de la ciencia del bien y del mal no comerás; porque el día que de él comieres, ciertamente morirás</a:t>
            </a:r>
            <a:r>
              <a:rPr lang="es-PR" i="1" dirty="0" smtClean="0"/>
              <a:t>.” </a:t>
            </a:r>
            <a:r>
              <a:rPr lang="es-PR" dirty="0" smtClean="0"/>
              <a:t>(RVR60)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15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042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Dios </a:t>
            </a:r>
            <a:r>
              <a:rPr lang="es-PR" altLang="en-US" dirty="0" smtClean="0"/>
              <a:t>responsabilizó </a:t>
            </a:r>
            <a:r>
              <a:rPr lang="es-PR" altLang="en-US" dirty="0"/>
              <a:t>al hombre</a:t>
            </a:r>
            <a:r>
              <a:rPr lang="es-PR" altLang="en-US" dirty="0" smtClean="0"/>
              <a:t>.</a:t>
            </a:r>
            <a:br>
              <a:rPr lang="es-PR" altLang="en-US" dirty="0" smtClean="0"/>
            </a:b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</a:t>
            </a:r>
            <a:r>
              <a:rPr lang="es-PR" altLang="en-US" dirty="0" smtClean="0">
                <a:solidFill>
                  <a:schemeClr val="hlink"/>
                </a:solidFill>
              </a:rPr>
              <a:t>2:15-17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2017713"/>
            <a:ext cx="11657088" cy="4114800"/>
          </a:xfrm>
        </p:spPr>
        <p:txBody>
          <a:bodyPr/>
          <a:lstStyle/>
          <a:p>
            <a:r>
              <a:rPr lang="es-PR" dirty="0" smtClean="0"/>
              <a:t>Dios da las reglas del juego, para vivir en el huerto. Puedes comer de todo cuantas veces quieras, pero del árbol </a:t>
            </a:r>
            <a:r>
              <a:rPr lang="es-PR" dirty="0"/>
              <a:t>de la ciencia del bien y del mal no </a:t>
            </a:r>
            <a:r>
              <a:rPr lang="es-PR" dirty="0" smtClean="0"/>
              <a:t>comerás. Aun todo esto Dios advierte sobre las consecuencias si Adam desobedecía las reglas. 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16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389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609600" indent="-609600"/>
            <a:r>
              <a:rPr lang="es-PR" altLang="en-US" sz="5400" dirty="0"/>
              <a:t>Dios </a:t>
            </a:r>
            <a:r>
              <a:rPr lang="es-PR" altLang="en-US" sz="5400" dirty="0" smtClean="0"/>
              <a:t>creó </a:t>
            </a:r>
            <a:r>
              <a:rPr lang="es-PR" altLang="en-US" sz="5400" dirty="0"/>
              <a:t>a Eva</a:t>
            </a:r>
            <a:r>
              <a:rPr lang="es-PR" altLang="en-US" sz="5400" dirty="0" smtClean="0"/>
              <a:t>.(</a:t>
            </a:r>
            <a:r>
              <a:rPr lang="es-PR" altLang="en-US" sz="5400" dirty="0">
                <a:solidFill>
                  <a:schemeClr val="hlink"/>
                </a:solidFill>
              </a:rPr>
              <a:t>Génesis 2:18-25</a:t>
            </a:r>
            <a:r>
              <a:rPr lang="es-PR" altLang="en-US" sz="5400" dirty="0" smtClean="0"/>
              <a:t>)</a:t>
            </a:r>
            <a:endParaRPr lang="es-PR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17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292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s-PR" altLang="en-US" dirty="0"/>
              <a:t>Dios </a:t>
            </a:r>
            <a:r>
              <a:rPr lang="es-PR" altLang="en-US" dirty="0" smtClean="0"/>
              <a:t>creó </a:t>
            </a:r>
            <a:r>
              <a:rPr lang="es-PR" altLang="en-US" dirty="0"/>
              <a:t>a Eva</a:t>
            </a:r>
            <a:r>
              <a:rPr lang="es-PR" altLang="en-US" dirty="0" smtClean="0"/>
              <a:t>.(</a:t>
            </a:r>
            <a:r>
              <a:rPr lang="es-PR" altLang="en-US" dirty="0">
                <a:solidFill>
                  <a:schemeClr val="hlink"/>
                </a:solidFill>
              </a:rPr>
              <a:t>Génesis 2:18-25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17713"/>
            <a:ext cx="11613546" cy="46661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i="1" dirty="0"/>
              <a:t>“Y dijo Jehová Dios: No es bueno que el hombre esté solo; le haré ayuda idónea para </a:t>
            </a:r>
            <a:r>
              <a:rPr lang="es-PR" i="1" dirty="0" smtClean="0"/>
              <a:t>él. Jehová </a:t>
            </a:r>
            <a:r>
              <a:rPr lang="es-PR" i="1" dirty="0"/>
              <a:t>Dios formó, pues, de la tierra toda bestia del campo, y toda ave de los cielos, y las trajo a Adán para que viese cómo las había de llamar; y todo lo que Adán llamó a los animales vivientes, ese es su </a:t>
            </a:r>
            <a:r>
              <a:rPr lang="es-PR" i="1" dirty="0" smtClean="0"/>
              <a:t>nombre…</a:t>
            </a:r>
            <a:endParaRPr lang="es-PR" i="1" dirty="0"/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18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027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s-PR" altLang="en-US" dirty="0"/>
              <a:t>Dios </a:t>
            </a:r>
            <a:r>
              <a:rPr lang="es-PR" altLang="en-US" dirty="0" smtClean="0"/>
              <a:t>creó </a:t>
            </a:r>
            <a:r>
              <a:rPr lang="es-PR" altLang="en-US" dirty="0"/>
              <a:t>a Eva</a:t>
            </a:r>
            <a:r>
              <a:rPr lang="es-PR" altLang="en-US" dirty="0" smtClean="0"/>
              <a:t>.(</a:t>
            </a:r>
            <a:r>
              <a:rPr lang="es-PR" altLang="en-US" dirty="0">
                <a:solidFill>
                  <a:schemeClr val="hlink"/>
                </a:solidFill>
              </a:rPr>
              <a:t>Génesis 2:18-25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17713"/>
            <a:ext cx="11613546" cy="46661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sz="2800" i="1" dirty="0" smtClean="0"/>
              <a:t>…Y </a:t>
            </a:r>
            <a:r>
              <a:rPr lang="es-PR" sz="2800" i="1" dirty="0"/>
              <a:t>puso Adán nombre a toda bestia y ave de los cielos y a todo ganado del campo; mas para Adán no se halló ayuda idónea para </a:t>
            </a:r>
            <a:r>
              <a:rPr lang="es-PR" sz="2800" i="1" dirty="0" smtClean="0"/>
              <a:t>él. Entonces </a:t>
            </a:r>
            <a:r>
              <a:rPr lang="es-PR" sz="2800" i="1" dirty="0"/>
              <a:t>Jehová Dios hizo caer sueño profundo sobre Adán, y mientras éste dormía, tomó una de sus costillas, y cerró la carne en su </a:t>
            </a:r>
            <a:r>
              <a:rPr lang="es-PR" sz="2800" i="1" dirty="0" smtClean="0"/>
              <a:t>lugar. Y </a:t>
            </a:r>
            <a:r>
              <a:rPr lang="es-PR" sz="2800" i="1" dirty="0"/>
              <a:t>de la costilla que Jehová Dios tomó del hombre, hizo una mujer, y la trajo al </a:t>
            </a:r>
            <a:r>
              <a:rPr lang="es-PR" sz="2800" i="1" dirty="0" smtClean="0"/>
              <a:t>hombre…</a:t>
            </a:r>
            <a:endParaRPr lang="es-PR" sz="2800" i="1" dirty="0"/>
          </a:p>
          <a:p>
            <a:pPr marL="0" indent="0">
              <a:buNone/>
            </a:pP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19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5649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Textos básicos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11711517" cy="4114800"/>
          </a:xfrm>
        </p:spPr>
        <p:txBody>
          <a:bodyPr/>
          <a:lstStyle/>
          <a:p>
            <a:r>
              <a:rPr lang="es-PR" dirty="0" smtClean="0"/>
              <a:t>Génesis 2:7-9, 16-25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2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612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s-PR" altLang="en-US" dirty="0"/>
              <a:t>Dios </a:t>
            </a:r>
            <a:r>
              <a:rPr lang="es-PR" altLang="en-US" dirty="0" smtClean="0"/>
              <a:t>creó </a:t>
            </a:r>
            <a:r>
              <a:rPr lang="es-PR" altLang="en-US" dirty="0"/>
              <a:t>a Eva</a:t>
            </a:r>
            <a:r>
              <a:rPr lang="es-PR" altLang="en-US" dirty="0" smtClean="0"/>
              <a:t>.(</a:t>
            </a:r>
            <a:r>
              <a:rPr lang="es-PR" altLang="en-US" dirty="0">
                <a:solidFill>
                  <a:schemeClr val="hlink"/>
                </a:solidFill>
              </a:rPr>
              <a:t>Génesis 2:18-25</a:t>
            </a:r>
            <a:r>
              <a:rPr lang="es-PR" altLang="en-US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17713"/>
            <a:ext cx="11613546" cy="46661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i="1" dirty="0" smtClean="0"/>
              <a:t>…Dijo </a:t>
            </a:r>
            <a:r>
              <a:rPr lang="es-PR" i="1" dirty="0"/>
              <a:t>entonces Adán: Esto es ahora hueso de mis huesos y carne de mi carne; ésta será llamada Varona</a:t>
            </a:r>
            <a:r>
              <a:rPr lang="es-PR" i="1" dirty="0" smtClean="0"/>
              <a:t>, </a:t>
            </a:r>
            <a:r>
              <a:rPr lang="es-PR" i="1" dirty="0"/>
              <a:t>porque del </a:t>
            </a:r>
            <a:r>
              <a:rPr lang="es-PR" i="1" dirty="0" smtClean="0"/>
              <a:t>varón </a:t>
            </a:r>
            <a:r>
              <a:rPr lang="es-PR" i="1" dirty="0"/>
              <a:t>fue </a:t>
            </a:r>
            <a:r>
              <a:rPr lang="es-PR" i="1" dirty="0" smtClean="0"/>
              <a:t>tomada. Por </a:t>
            </a:r>
            <a:r>
              <a:rPr lang="es-PR" i="1" dirty="0"/>
              <a:t>tanto, dejará el hombre a su padre y a su madre, y se unirá a su mujer, y serán una sola carne</a:t>
            </a:r>
            <a:r>
              <a:rPr lang="es-PR" i="1" dirty="0" smtClean="0"/>
              <a:t>. Y </a:t>
            </a:r>
            <a:r>
              <a:rPr lang="es-PR" i="1" dirty="0"/>
              <a:t>estaban ambos desnudos, Adán y su mujer, y no se avergonzaban</a:t>
            </a:r>
            <a:r>
              <a:rPr lang="es-PR" i="1" dirty="0" smtClean="0"/>
              <a:t>.” </a:t>
            </a:r>
            <a:r>
              <a:rPr lang="es-PR" dirty="0" smtClean="0"/>
              <a:t>(RVR60)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20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120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Dios </a:t>
            </a:r>
            <a:r>
              <a:rPr lang="es-PR" altLang="en-US" dirty="0" smtClean="0"/>
              <a:t>creó </a:t>
            </a:r>
            <a:r>
              <a:rPr lang="es-PR" altLang="en-US" dirty="0"/>
              <a:t>a Eva.(</a:t>
            </a:r>
            <a:r>
              <a:rPr lang="es-PR" altLang="en-US" dirty="0">
                <a:solidFill>
                  <a:schemeClr val="hlink"/>
                </a:solidFill>
              </a:rPr>
              <a:t>Génesis 2:18-25</a:t>
            </a:r>
            <a:r>
              <a:rPr lang="es-PR" altLang="en-US" dirty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2017712"/>
            <a:ext cx="11733288" cy="4683125"/>
          </a:xfrm>
        </p:spPr>
        <p:txBody>
          <a:bodyPr/>
          <a:lstStyle/>
          <a:p>
            <a:r>
              <a:rPr lang="es-PR" dirty="0" smtClean="0"/>
              <a:t>Dios conocía la soledad de Adam, y tenia la perfecta solución al problema. </a:t>
            </a:r>
          </a:p>
          <a:p>
            <a:pPr lvl="1"/>
            <a:r>
              <a:rPr lang="es-PR" dirty="0"/>
              <a:t>“Y dijo Jehová Dios: No es bueno que el hombre esté solo; le haré ayuda idónea para él</a:t>
            </a:r>
            <a:r>
              <a:rPr lang="es-PR" dirty="0" smtClean="0"/>
              <a:t>.” </a:t>
            </a:r>
          </a:p>
          <a:p>
            <a:r>
              <a:rPr lang="es-PR" dirty="0" smtClean="0"/>
              <a:t>Eva, fue creada para ser:</a:t>
            </a:r>
          </a:p>
          <a:p>
            <a:pPr lvl="1"/>
            <a:r>
              <a:rPr lang="es-PR" dirty="0" smtClean="0"/>
              <a:t>Compañera íntima.</a:t>
            </a:r>
          </a:p>
          <a:p>
            <a:pPr lvl="1"/>
            <a:r>
              <a:rPr lang="es-PR" dirty="0" smtClean="0"/>
              <a:t>Amiga.</a:t>
            </a:r>
          </a:p>
          <a:p>
            <a:pPr lvl="1"/>
            <a:r>
              <a:rPr lang="es-PR" dirty="0" smtClean="0"/>
              <a:t>Su ayuda idónea. </a:t>
            </a:r>
          </a:p>
          <a:p>
            <a:pPr marL="457188" lvl="1" indent="0">
              <a:buNone/>
            </a:pPr>
            <a:endParaRPr lang="es-PR" dirty="0" smtClean="0"/>
          </a:p>
          <a:p>
            <a:pPr lvl="1"/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21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799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326-535D-42CB-BD8F-74441E527962}" type="slidenum">
              <a:rPr lang="es-PR" altLang="es-PR">
                <a:solidFill>
                  <a:srgbClr val="000000"/>
                </a:solidFill>
              </a:rPr>
              <a:pPr/>
              <a:t>22</a:t>
            </a:fld>
            <a:endParaRPr lang="es-PR" altLang="es-PR">
              <a:solidFill>
                <a:srgbClr val="000000"/>
              </a:solidFill>
            </a:endParaRPr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/>
              <a:t>Aplicaciones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67" y="2017714"/>
            <a:ext cx="10292821" cy="4154487"/>
          </a:xfrm>
        </p:spPr>
        <p:txBody>
          <a:bodyPr/>
          <a:lstStyle/>
          <a:p>
            <a:pPr>
              <a:buSzPct val="86000"/>
              <a:buFont typeface="Wingdings" panose="05000000000000000000" pitchFamily="2" charset="2"/>
              <a:buChar char="§"/>
            </a:pPr>
            <a:r>
              <a:rPr lang="es-PR" altLang="es-PR" dirty="0"/>
              <a:t>El Dios de gracia (</a:t>
            </a:r>
            <a:r>
              <a:rPr lang="es-PR" altLang="es-PR" dirty="0">
                <a:solidFill>
                  <a:schemeClr val="hlink"/>
                </a:solidFill>
              </a:rPr>
              <a:t>Génesis 2.15-17</a:t>
            </a:r>
            <a:r>
              <a:rPr lang="es-PR" altLang="es-PR" dirty="0"/>
              <a:t>)</a:t>
            </a:r>
          </a:p>
          <a:p>
            <a:pPr marL="990600" lvl="1" indent="-533400">
              <a:buSzPct val="86000"/>
              <a:buFont typeface="Wingdings" panose="05000000000000000000" pitchFamily="2" charset="2"/>
              <a:buChar char="§"/>
            </a:pPr>
            <a:r>
              <a:rPr lang="es-PR" altLang="es-PR" dirty="0"/>
              <a:t>Desde el principio, la Biblia demuestra un Dios que concede mucho al hombre y demanda lo mínimo.</a:t>
            </a:r>
          </a:p>
          <a:p>
            <a:pPr marL="1371600" lvl="2" indent="-457200">
              <a:buSzPct val="86000"/>
              <a:buFont typeface="Wingdings" panose="05000000000000000000" pitchFamily="2" charset="2"/>
              <a:buChar char="§"/>
            </a:pPr>
            <a:r>
              <a:rPr lang="es-PR" altLang="es-PR" dirty="0"/>
              <a:t>De todos los árboles del jardín, sólo uno estaba prohibido.</a:t>
            </a:r>
          </a:p>
          <a:p>
            <a:pPr marL="1371600" lvl="2" indent="-457200">
              <a:buSzPct val="86000"/>
              <a:buFont typeface="Wingdings" panose="05000000000000000000" pitchFamily="2" charset="2"/>
              <a:buChar char="§"/>
            </a:pPr>
            <a:r>
              <a:rPr lang="es-PR" altLang="es-PR" dirty="0"/>
              <a:t>Seamos agradecidos al Dios de gracia y responsables con lo mínimo que Él demanda de nosotros.</a:t>
            </a:r>
          </a:p>
        </p:txBody>
      </p:sp>
    </p:spTree>
    <p:extLst>
      <p:ext uri="{BB962C8B-B14F-4D97-AF65-F5344CB8AC3E}">
        <p14:creationId xmlns:p14="http://schemas.microsoft.com/office/powerpoint/2010/main" val="8518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2C-D53B-4ED2-9C35-FD1D39AC5702}" type="slidenum">
              <a:rPr lang="es-PR" altLang="es-PR">
                <a:solidFill>
                  <a:srgbClr val="000000"/>
                </a:solidFill>
              </a:rPr>
              <a:pPr/>
              <a:t>23</a:t>
            </a:fld>
            <a:endParaRPr lang="es-PR" altLang="es-PR">
              <a:solidFill>
                <a:srgbClr val="000000"/>
              </a:solidFill>
            </a:endParaRPr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/>
              <a:t>Aplicaciones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67" y="2017714"/>
            <a:ext cx="10242021" cy="4154487"/>
          </a:xfrm>
        </p:spPr>
        <p:txBody>
          <a:bodyPr/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La relación hombre-mujer (</a:t>
            </a:r>
            <a:r>
              <a:rPr lang="es-PR" altLang="es-PR" dirty="0">
                <a:solidFill>
                  <a:schemeClr val="hlink"/>
                </a:solidFill>
              </a:rPr>
              <a:t>Génesis 2.23</a:t>
            </a:r>
            <a:r>
              <a:rPr lang="es-PR" altLang="es-PR" dirty="0"/>
              <a:t>)</a:t>
            </a:r>
          </a:p>
          <a:p>
            <a:pPr marL="990600" lvl="1" indent="-5334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Hoy hay muchos conflictos </a:t>
            </a:r>
            <a:r>
              <a:rPr lang="es-PR" altLang="es-PR" dirty="0" smtClean="0"/>
              <a:t>en </a:t>
            </a:r>
            <a:r>
              <a:rPr lang="es-PR" altLang="es-PR" dirty="0"/>
              <a:t>esta relación.</a:t>
            </a:r>
          </a:p>
          <a:p>
            <a:pPr marL="1371600" lvl="2" indent="-4572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El machismo denigra a la mujer.</a:t>
            </a:r>
          </a:p>
          <a:p>
            <a:pPr marL="1371600" lvl="2" indent="-4572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El feminismo persigue restarle autoridad al hombre.</a:t>
            </a:r>
          </a:p>
          <a:p>
            <a:pPr marL="990600" lvl="1" indent="-5334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Dios creó a la pareja para que en igualdad, complementación y compatibilidad mutua vivan en agrado de Él.</a:t>
            </a:r>
          </a:p>
        </p:txBody>
      </p:sp>
    </p:spTree>
    <p:extLst>
      <p:ext uri="{BB962C8B-B14F-4D97-AF65-F5344CB8AC3E}">
        <p14:creationId xmlns:p14="http://schemas.microsoft.com/office/powerpoint/2010/main" val="17828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8D66-9884-491E-B861-5882DEA4F4A8}" type="slidenum">
              <a:rPr lang="es-PR" altLang="es-PR">
                <a:solidFill>
                  <a:srgbClr val="000000"/>
                </a:solidFill>
              </a:rPr>
              <a:pPr/>
              <a:t>24</a:t>
            </a:fld>
            <a:endParaRPr lang="es-PR" altLang="es-PR">
              <a:solidFill>
                <a:srgbClr val="000000"/>
              </a:solidFill>
            </a:endParaRPr>
          </a:p>
        </p:txBody>
      </p:sp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/>
              <a:t>Aplicaciones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4"/>
            <a:ext cx="10250488" cy="4154487"/>
          </a:xfrm>
        </p:spPr>
        <p:txBody>
          <a:bodyPr/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El matrimonio en el plan de Dios (</a:t>
            </a:r>
            <a:r>
              <a:rPr lang="es-PR" altLang="es-PR" dirty="0">
                <a:solidFill>
                  <a:schemeClr val="hlink"/>
                </a:solidFill>
              </a:rPr>
              <a:t>Génesis 2.24-25</a:t>
            </a:r>
            <a:r>
              <a:rPr lang="es-PR" altLang="es-PR" dirty="0"/>
              <a:t>)</a:t>
            </a:r>
          </a:p>
          <a:p>
            <a:pPr marL="990600" lvl="1" indent="-5334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Las consecuencias de los pecados sexuales son alarmantes.</a:t>
            </a:r>
          </a:p>
          <a:p>
            <a:pPr marL="990600" lvl="1" indent="-533400">
              <a:buSzPct val="85000"/>
              <a:buFont typeface="Wingdings" panose="05000000000000000000" pitchFamily="2" charset="2"/>
              <a:buChar char="§"/>
            </a:pPr>
            <a:r>
              <a:rPr lang="es-PR" altLang="es-PR" dirty="0"/>
              <a:t>Dios, en su infinita misericordia, estableció el matrimonio para que la pareja humana viviera en intimidad entre ellos y con Él.</a:t>
            </a:r>
          </a:p>
        </p:txBody>
      </p:sp>
    </p:spTree>
    <p:extLst>
      <p:ext uri="{BB962C8B-B14F-4D97-AF65-F5344CB8AC3E}">
        <p14:creationId xmlns:p14="http://schemas.microsoft.com/office/powerpoint/2010/main" val="42902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PR" sz="7200" dirty="0" smtClean="0"/>
              <a:t>Quiz!!!</a:t>
            </a:r>
            <a:endParaRPr lang="es-PR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25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29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CCA-F51F-4C26-B7D2-67D5AA83C421}" type="slidenum">
              <a:rPr lang="es-PR" altLang="es-PR"/>
              <a:pPr/>
              <a:t>26</a:t>
            </a:fld>
            <a:endParaRPr lang="es-PR" altLang="es-PR" dirty="0"/>
          </a:p>
        </p:txBody>
      </p:sp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 dirty="0" smtClean="0"/>
              <a:t>Quiz!!!</a:t>
            </a:r>
            <a:endParaRPr lang="es-PR" altLang="es-PR" dirty="0"/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11635317" cy="4114800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es-PR" altLang="es-PR" dirty="0" smtClean="0"/>
              <a:t>Describe </a:t>
            </a:r>
            <a:r>
              <a:rPr lang="es-PR" altLang="es-PR" dirty="0"/>
              <a:t>las dos acciones hechas por Dios para constituir al hombre en un ser viviente:</a:t>
            </a:r>
          </a:p>
        </p:txBody>
      </p:sp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3333266" y="3172732"/>
            <a:ext cx="5044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3200" dirty="0">
                <a:solidFill>
                  <a:schemeClr val="hlink"/>
                </a:solidFill>
                <a:latin typeface="Tahoma" panose="020B0604030504040204" pitchFamily="34" charset="0"/>
              </a:rPr>
              <a:t>Formó al hombre del polvo</a:t>
            </a:r>
          </a:p>
        </p:txBody>
      </p:sp>
      <p:sp>
        <p:nvSpPr>
          <p:cNvPr id="1541125" name="Text Box 5"/>
          <p:cNvSpPr txBox="1">
            <a:spLocks noChangeArrowheads="1"/>
          </p:cNvSpPr>
          <p:nvPr/>
        </p:nvSpPr>
        <p:spPr bwMode="auto">
          <a:xfrm>
            <a:off x="3314216" y="3796620"/>
            <a:ext cx="6075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3200" dirty="0">
                <a:solidFill>
                  <a:schemeClr val="hlink"/>
                </a:solidFill>
                <a:latin typeface="Tahoma" panose="020B0604030504040204" pitchFamily="34" charset="0"/>
              </a:rPr>
              <a:t>Sopló en su nariz aliento de vida</a:t>
            </a:r>
          </a:p>
        </p:txBody>
      </p:sp>
    </p:spTree>
    <p:extLst>
      <p:ext uri="{BB962C8B-B14F-4D97-AF65-F5344CB8AC3E}">
        <p14:creationId xmlns:p14="http://schemas.microsoft.com/office/powerpoint/2010/main" val="1998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24" grpId="0"/>
      <p:bldP spid="15411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ACB4-0B90-45F4-A6B5-B1D26C9B24E1}" type="slidenum">
              <a:rPr lang="es-PR" altLang="es-PR"/>
              <a:pPr/>
              <a:t>27</a:t>
            </a:fld>
            <a:endParaRPr lang="es-PR" altLang="es-PR" dirty="0"/>
          </a:p>
        </p:txBody>
      </p:sp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 dirty="0"/>
              <a:t>Quiz!!!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9114" y="1801814"/>
            <a:ext cx="7110412" cy="500062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es-PR" altLang="es-PR" sz="2800" dirty="0"/>
              <a:t>Con una línea relaciona las dos columnas:</a:t>
            </a:r>
          </a:p>
        </p:txBody>
      </p:sp>
      <p:graphicFrame>
        <p:nvGraphicFramePr>
          <p:cNvPr id="1542196" name="Group 5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0548163"/>
              </p:ext>
            </p:extLst>
          </p:nvPr>
        </p:nvGraphicFramePr>
        <p:xfrm>
          <a:off x="3309407" y="2767694"/>
          <a:ext cx="2095500" cy="2620963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523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Hizo brotar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Formó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Puso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Sopló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Plantó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148" name="Text Box 4"/>
          <p:cNvSpPr txBox="1">
            <a:spLocks noChangeArrowheads="1"/>
          </p:cNvSpPr>
          <p:nvPr/>
        </p:nvSpPr>
        <p:spPr bwMode="auto">
          <a:xfrm>
            <a:off x="1144058" y="3740832"/>
            <a:ext cx="1806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Jehová Dios</a:t>
            </a:r>
          </a:p>
        </p:txBody>
      </p:sp>
      <p:graphicFrame>
        <p:nvGraphicFramePr>
          <p:cNvPr id="1542197" name="Group 5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24803530"/>
              </p:ext>
            </p:extLst>
          </p:nvPr>
        </p:nvGraphicFramePr>
        <p:xfrm>
          <a:off x="6122458" y="2753406"/>
          <a:ext cx="3267075" cy="2651760"/>
        </p:xfrm>
        <a:graphic>
          <a:graphicData uri="http://schemas.openxmlformats.org/drawingml/2006/table">
            <a:tbl>
              <a:tblPr/>
              <a:tblGrid>
                <a:gridCol w="3267075"/>
              </a:tblGrid>
              <a:tr h="396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Un jardín en Edén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Al hombre que había formado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Toda clase de árboles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Al hombre del polvo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buSzPct val="6000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buClr>
                          <a:schemeClr val="hlink"/>
                        </a:buClr>
                        <a:buSzPct val="5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55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buClr>
                          <a:schemeClr val="accent1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PR" altLang="es-P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Aliento de vida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198" name="Line 54"/>
          <p:cNvSpPr>
            <a:spLocks noChangeShapeType="1"/>
          </p:cNvSpPr>
          <p:nvPr/>
        </p:nvSpPr>
        <p:spPr bwMode="auto">
          <a:xfrm>
            <a:off x="5493807" y="3015344"/>
            <a:ext cx="557212" cy="12287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 dirty="0"/>
          </a:p>
        </p:txBody>
      </p:sp>
      <p:sp>
        <p:nvSpPr>
          <p:cNvPr id="1542199" name="Line 55"/>
          <p:cNvSpPr>
            <a:spLocks noChangeShapeType="1"/>
          </p:cNvSpPr>
          <p:nvPr/>
        </p:nvSpPr>
        <p:spPr bwMode="auto">
          <a:xfrm>
            <a:off x="5431894" y="3567794"/>
            <a:ext cx="585788" cy="1114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 dirty="0"/>
          </a:p>
        </p:txBody>
      </p:sp>
      <p:sp>
        <p:nvSpPr>
          <p:cNvPr id="1542200" name="Line 56"/>
          <p:cNvSpPr>
            <a:spLocks noChangeShapeType="1"/>
          </p:cNvSpPr>
          <p:nvPr/>
        </p:nvSpPr>
        <p:spPr bwMode="auto">
          <a:xfrm flipV="1">
            <a:off x="5469994" y="3563032"/>
            <a:ext cx="571500" cy="5286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 dirty="0"/>
          </a:p>
        </p:txBody>
      </p:sp>
      <p:sp>
        <p:nvSpPr>
          <p:cNvPr id="1542201" name="Line 57"/>
          <p:cNvSpPr>
            <a:spLocks noChangeShapeType="1"/>
          </p:cNvSpPr>
          <p:nvPr/>
        </p:nvSpPr>
        <p:spPr bwMode="auto">
          <a:xfrm>
            <a:off x="5479519" y="4601257"/>
            <a:ext cx="571500" cy="5286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 dirty="0"/>
          </a:p>
        </p:txBody>
      </p:sp>
      <p:sp>
        <p:nvSpPr>
          <p:cNvPr id="1542202" name="Line 58"/>
          <p:cNvSpPr>
            <a:spLocks noChangeShapeType="1"/>
          </p:cNvSpPr>
          <p:nvPr/>
        </p:nvSpPr>
        <p:spPr bwMode="auto">
          <a:xfrm flipV="1">
            <a:off x="5450944" y="2937557"/>
            <a:ext cx="571500" cy="22113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8684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98" grpId="0" animBg="1"/>
      <p:bldP spid="1542199" grpId="0" animBg="1"/>
      <p:bldP spid="1542200" grpId="0" animBg="1"/>
      <p:bldP spid="1542201" grpId="0" animBg="1"/>
      <p:bldP spid="15422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AFFD-5FFA-4336-89AC-5754FF6FF5CA}" type="slidenum">
              <a:rPr lang="es-PR" altLang="es-PR"/>
              <a:pPr/>
              <a:t>28</a:t>
            </a:fld>
            <a:endParaRPr lang="es-PR" altLang="es-PR" dirty="0"/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 dirty="0"/>
              <a:t>Quiz!!!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543" y="2025650"/>
            <a:ext cx="9978345" cy="3714750"/>
          </a:xfrm>
        </p:spPr>
        <p:txBody>
          <a:bodyPr/>
          <a:lstStyle/>
          <a:p>
            <a:pPr marL="0" indent="0">
              <a:lnSpc>
                <a:spcPct val="85000"/>
              </a:lnSpc>
              <a:buSzPct val="90000"/>
              <a:buNone/>
            </a:pPr>
            <a:r>
              <a:rPr lang="es-PR" altLang="es-PR" sz="2800" dirty="0"/>
              <a:t>Escribe la frase bíblica que describe la situación que se pide:</a:t>
            </a:r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Una prohibición hecha por Dios (2.7)</a:t>
            </a:r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Una tarea encomendada al hombre (2.20)</a:t>
            </a:r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Un problema que aquejaba al hombre (2.20)</a:t>
            </a:r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5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Una reflexión del hombre al ver a su compañera (2.23)</a:t>
            </a:r>
          </a:p>
        </p:txBody>
      </p:sp>
      <p:sp>
        <p:nvSpPr>
          <p:cNvPr id="1547299" name="Text Box 35"/>
          <p:cNvSpPr txBox="1">
            <a:spLocks noChangeArrowheads="1"/>
          </p:cNvSpPr>
          <p:nvPr/>
        </p:nvSpPr>
        <p:spPr bwMode="auto">
          <a:xfrm>
            <a:off x="1539415" y="2835273"/>
            <a:ext cx="5453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solidFill>
                  <a:schemeClr val="hlink"/>
                </a:solidFill>
                <a:latin typeface="Tahoma" panose="020B0604030504040204" pitchFamily="34" charset="0"/>
              </a:rPr>
              <a:t>No comerás del árbol del conocimiento</a:t>
            </a:r>
          </a:p>
        </p:txBody>
      </p:sp>
      <p:sp>
        <p:nvSpPr>
          <p:cNvPr id="1547300" name="Text Box 36"/>
          <p:cNvSpPr txBox="1">
            <a:spLocks noChangeArrowheads="1"/>
          </p:cNvSpPr>
          <p:nvPr/>
        </p:nvSpPr>
        <p:spPr bwMode="auto">
          <a:xfrm>
            <a:off x="1545552" y="3588427"/>
            <a:ext cx="4951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solidFill>
                  <a:schemeClr val="hlink"/>
                </a:solidFill>
                <a:latin typeface="Tahoma" panose="020B0604030504040204" pitchFamily="34" charset="0"/>
              </a:rPr>
              <a:t>Poner nombre a todos los animales</a:t>
            </a:r>
          </a:p>
        </p:txBody>
      </p:sp>
      <p:sp>
        <p:nvSpPr>
          <p:cNvPr id="1547301" name="Text Box 37"/>
          <p:cNvSpPr txBox="1">
            <a:spLocks noChangeArrowheads="1"/>
          </p:cNvSpPr>
          <p:nvPr/>
        </p:nvSpPr>
        <p:spPr bwMode="auto">
          <a:xfrm>
            <a:off x="1533289" y="4372877"/>
            <a:ext cx="3956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solidFill>
                  <a:schemeClr val="hlink"/>
                </a:solidFill>
                <a:latin typeface="Tahoma" panose="020B0604030504040204" pitchFamily="34" charset="0"/>
              </a:rPr>
              <a:t>Adán no halló ayuda idónea</a:t>
            </a:r>
          </a:p>
        </p:txBody>
      </p:sp>
      <p:sp>
        <p:nvSpPr>
          <p:cNvPr id="1547302" name="Text Box 38"/>
          <p:cNvSpPr txBox="1">
            <a:spLocks noChangeArrowheads="1"/>
          </p:cNvSpPr>
          <p:nvPr/>
        </p:nvSpPr>
        <p:spPr bwMode="auto">
          <a:xfrm>
            <a:off x="1547357" y="5134651"/>
            <a:ext cx="6888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solidFill>
                  <a:schemeClr val="hlink"/>
                </a:solidFill>
                <a:latin typeface="Tahoma" panose="020B0604030504040204" pitchFamily="34" charset="0"/>
              </a:rPr>
              <a:t>Esta es hueso de mis huesos y carne de mi carne</a:t>
            </a:r>
          </a:p>
        </p:txBody>
      </p:sp>
    </p:spTree>
    <p:extLst>
      <p:ext uri="{BB962C8B-B14F-4D97-AF65-F5344CB8AC3E}">
        <p14:creationId xmlns:p14="http://schemas.microsoft.com/office/powerpoint/2010/main" val="23955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99" grpId="0"/>
      <p:bldP spid="1547300" grpId="0"/>
      <p:bldP spid="1547301" grpId="0"/>
      <p:bldP spid="15473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altLang="es-PR" dirty="0"/>
              <a:t>Iglesia Bíblica Bautista</a:t>
            </a:r>
          </a:p>
          <a:p>
            <a:r>
              <a:rPr lang="es-PR" altLang="es-PR" dirty="0"/>
              <a:t>www.iglesiabiblicabautista.org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B6D3-40A6-4B32-A200-3F2A1B7C27A7}" type="slidenum">
              <a:rPr lang="es-PR" altLang="es-PR"/>
              <a:pPr/>
              <a:t>29</a:t>
            </a:fld>
            <a:endParaRPr lang="es-PR" altLang="es-PR" dirty="0"/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PR" altLang="es-PR" dirty="0"/>
              <a:t>Quiz!!!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744" y="2017416"/>
            <a:ext cx="7772400" cy="685800"/>
          </a:xfrm>
          <a:solidFill>
            <a:schemeClr val="bg1"/>
          </a:solidFill>
        </p:spPr>
        <p:txBody>
          <a:bodyPr/>
          <a:lstStyle/>
          <a:p>
            <a:pPr marL="0" indent="0">
              <a:buSzPct val="85000"/>
              <a:buNone/>
            </a:pPr>
            <a:r>
              <a:rPr lang="es-PR" altLang="es-PR" dirty="0"/>
              <a:t>Ordena cronológicamente:</a:t>
            </a:r>
          </a:p>
        </p:txBody>
      </p:sp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2228851" y="2663826"/>
            <a:ext cx="8156575" cy="4007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Plantó un jardín en Edén.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Formó de la tierra los animales del campo.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Tomó al hombre y lo puso en el Edén.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Hizo una mujer y la trajo al hombre.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Trajo los animales al hombre para que los nombrara.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Hizo que sobre el hombre cayera sueño.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Dijo: no es bueno que el hombre esté solo.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Formó al hombre del polvo de la tierra.</a:t>
            </a:r>
          </a:p>
          <a:p>
            <a:pPr>
              <a:spcBef>
                <a:spcPct val="20000"/>
              </a:spcBef>
              <a:buSzPct val="110000"/>
              <a:buFont typeface="1Lanz Chemistry" pitchFamily="2" charset="0"/>
              <a:buChar char="_"/>
            </a:pPr>
            <a:r>
              <a:rPr lang="es-PR" altLang="es-PR" sz="2400" dirty="0">
                <a:latin typeface="Tahoma" panose="020B0604030504040204" pitchFamily="34" charset="0"/>
              </a:rPr>
              <a:t>Hizo brotar toda clase de árboles.</a:t>
            </a:r>
          </a:p>
        </p:txBody>
      </p:sp>
      <p:sp>
        <p:nvSpPr>
          <p:cNvPr id="1551366" name="Text Box 6"/>
          <p:cNvSpPr txBox="1">
            <a:spLocks noChangeArrowheads="1"/>
          </p:cNvSpPr>
          <p:nvPr/>
        </p:nvSpPr>
        <p:spPr bwMode="auto">
          <a:xfrm>
            <a:off x="2233611" y="2651126"/>
            <a:ext cx="33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551367" name="Text Box 7"/>
          <p:cNvSpPr txBox="1">
            <a:spLocks noChangeArrowheads="1"/>
          </p:cNvSpPr>
          <p:nvPr/>
        </p:nvSpPr>
        <p:spPr bwMode="auto">
          <a:xfrm>
            <a:off x="2241549" y="3107420"/>
            <a:ext cx="333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1551368" name="Text Box 8"/>
          <p:cNvSpPr txBox="1">
            <a:spLocks noChangeArrowheads="1"/>
          </p:cNvSpPr>
          <p:nvPr/>
        </p:nvSpPr>
        <p:spPr bwMode="auto">
          <a:xfrm>
            <a:off x="2238147" y="5708879"/>
            <a:ext cx="33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551369" name="Text Box 9"/>
          <p:cNvSpPr txBox="1">
            <a:spLocks noChangeArrowheads="1"/>
          </p:cNvSpPr>
          <p:nvPr/>
        </p:nvSpPr>
        <p:spPr bwMode="auto">
          <a:xfrm>
            <a:off x="2227488" y="6147941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51370" name="Text Box 10"/>
          <p:cNvSpPr txBox="1">
            <a:spLocks noChangeArrowheads="1"/>
          </p:cNvSpPr>
          <p:nvPr/>
        </p:nvSpPr>
        <p:spPr bwMode="auto">
          <a:xfrm>
            <a:off x="2221137" y="3532870"/>
            <a:ext cx="33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551371" name="Text Box 11"/>
          <p:cNvSpPr txBox="1">
            <a:spLocks noChangeArrowheads="1"/>
          </p:cNvSpPr>
          <p:nvPr/>
        </p:nvSpPr>
        <p:spPr bwMode="auto">
          <a:xfrm>
            <a:off x="2230437" y="5274815"/>
            <a:ext cx="33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1551372" name="Text Box 12"/>
          <p:cNvSpPr txBox="1">
            <a:spLocks noChangeArrowheads="1"/>
          </p:cNvSpPr>
          <p:nvPr/>
        </p:nvSpPr>
        <p:spPr bwMode="auto">
          <a:xfrm>
            <a:off x="2258559" y="4407582"/>
            <a:ext cx="333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1551373" name="Text Box 13"/>
          <p:cNvSpPr txBox="1">
            <a:spLocks noChangeArrowheads="1"/>
          </p:cNvSpPr>
          <p:nvPr/>
        </p:nvSpPr>
        <p:spPr bwMode="auto">
          <a:xfrm>
            <a:off x="2246312" y="4849818"/>
            <a:ext cx="333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1551374" name="Text Box 14"/>
          <p:cNvSpPr txBox="1">
            <a:spLocks noChangeArrowheads="1"/>
          </p:cNvSpPr>
          <p:nvPr/>
        </p:nvSpPr>
        <p:spPr bwMode="auto">
          <a:xfrm>
            <a:off x="2241550" y="3973287"/>
            <a:ext cx="333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2400" dirty="0">
                <a:latin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42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Versículos clave </a:t>
            </a:r>
            <a:endParaRPr lang="es-P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184" y="2017713"/>
            <a:ext cx="11725933" cy="4114800"/>
          </a:xfrm>
        </p:spPr>
        <p:txBody>
          <a:bodyPr/>
          <a:lstStyle/>
          <a:p>
            <a:pPr marL="0" indent="0">
              <a:buNone/>
            </a:pPr>
            <a:r>
              <a:rPr lang="es-PR" dirty="0" smtClean="0">
                <a:solidFill>
                  <a:srgbClr val="C00000"/>
                </a:solidFill>
              </a:rPr>
              <a:t>Génesis 2:7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R" i="1" dirty="0" smtClean="0"/>
              <a:t>“Entonces </a:t>
            </a:r>
            <a:r>
              <a:rPr lang="es-PR" i="1" dirty="0"/>
              <a:t>Jehová Dios formó al hombre del polvo de la tierra, y sopló en su nariz aliento de vida, y fue el hombre un ser viviente</a:t>
            </a:r>
            <a:r>
              <a:rPr lang="es-PR" i="1" dirty="0" smtClean="0"/>
              <a:t>.”</a:t>
            </a:r>
            <a:r>
              <a:rPr lang="es-ES" i="1" dirty="0" smtClean="0"/>
              <a:t> </a:t>
            </a:r>
            <a:r>
              <a:rPr lang="es-ES" sz="2800" dirty="0"/>
              <a:t>(RVR60)</a:t>
            </a:r>
            <a:endParaRPr lang="es-PR" sz="2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979A-C6FB-424E-B7EF-4FB0871A01AC}" type="slidenum">
              <a:rPr lang="es-PR" smtClean="0"/>
              <a:t>3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4454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5F97-6FEE-4E23-85C3-B0931E66B7A9}" type="slidenum">
              <a:rPr lang="es-PR" altLang="es-PR"/>
              <a:pPr/>
              <a:t>30</a:t>
            </a:fld>
            <a:endParaRPr lang="es-PR" altLang="es-PR" dirty="0"/>
          </a:p>
        </p:txBody>
      </p:sp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 dirty="0"/>
              <a:t>Quiz!!!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11711517" cy="4114800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es-PR" altLang="es-PR" dirty="0" smtClean="0"/>
              <a:t>Describa </a:t>
            </a:r>
            <a:r>
              <a:rPr lang="es-PR" altLang="es-PR" dirty="0"/>
              <a:t>las dos responsabilidades asignadas por Dios al hombre:</a:t>
            </a:r>
          </a:p>
        </p:txBody>
      </p:sp>
      <p:sp>
        <p:nvSpPr>
          <p:cNvPr id="1556484" name="Text Box 4"/>
          <p:cNvSpPr txBox="1">
            <a:spLocks noChangeArrowheads="1"/>
          </p:cNvSpPr>
          <p:nvPr/>
        </p:nvSpPr>
        <p:spPr bwMode="auto">
          <a:xfrm>
            <a:off x="3461431" y="3201988"/>
            <a:ext cx="3019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3200" dirty="0">
                <a:solidFill>
                  <a:schemeClr val="hlink"/>
                </a:solidFill>
                <a:latin typeface="Tahoma" panose="020B0604030504040204" pitchFamily="34" charset="0"/>
              </a:rPr>
              <a:t>Cultivar el Edén</a:t>
            </a:r>
          </a:p>
        </p:txBody>
      </p:sp>
      <p:sp>
        <p:nvSpPr>
          <p:cNvPr id="1556485" name="Text Box 5"/>
          <p:cNvSpPr txBox="1">
            <a:spLocks noChangeArrowheads="1"/>
          </p:cNvSpPr>
          <p:nvPr/>
        </p:nvSpPr>
        <p:spPr bwMode="auto">
          <a:xfrm>
            <a:off x="3461431" y="3835687"/>
            <a:ext cx="195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PR" altLang="es-PR" sz="3200" dirty="0">
                <a:solidFill>
                  <a:schemeClr val="hlink"/>
                </a:solidFill>
                <a:latin typeface="Tahoma" panose="020B0604030504040204" pitchFamily="34" charset="0"/>
              </a:rPr>
              <a:t>Guardarlo</a:t>
            </a:r>
          </a:p>
        </p:txBody>
      </p:sp>
    </p:spTree>
    <p:extLst>
      <p:ext uri="{BB962C8B-B14F-4D97-AF65-F5344CB8AC3E}">
        <p14:creationId xmlns:p14="http://schemas.microsoft.com/office/powerpoint/2010/main" val="19926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484" grpId="0"/>
      <p:bldP spid="15564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9253-8BC4-4B7D-A04B-906B4561C585}" type="slidenum">
              <a:rPr lang="es-PR" altLang="es-PR"/>
              <a:pPr/>
              <a:t>31</a:t>
            </a:fld>
            <a:endParaRPr lang="es-PR" altLang="es-PR" dirty="0"/>
          </a:p>
        </p:txBody>
      </p:sp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s-PR" dirty="0"/>
              <a:t>Quiz!!!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2102644"/>
            <a:ext cx="11446973" cy="3714750"/>
          </a:xfrm>
        </p:spPr>
        <p:txBody>
          <a:bodyPr/>
          <a:lstStyle/>
          <a:p>
            <a:pPr marL="0" indent="0">
              <a:lnSpc>
                <a:spcPct val="80000"/>
              </a:lnSpc>
              <a:buSzPct val="90000"/>
              <a:buNone/>
            </a:pPr>
            <a:r>
              <a:rPr lang="es-PR" altLang="es-PR" sz="2800" dirty="0" smtClean="0"/>
              <a:t>Describa </a:t>
            </a:r>
            <a:r>
              <a:rPr lang="es-PR" altLang="es-PR" sz="2800" dirty="0"/>
              <a:t>los cuatro pasos que Dios dio en el proceso de creación de la mujer:</a:t>
            </a:r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Hizo caer un sueño profundo sobre el hombre.</a:t>
            </a:r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Tomó una de sus costillas.</a:t>
            </a:r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De la costilla formó una mujer.</a:t>
            </a:r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endParaRPr lang="es-PR" altLang="es-PR" sz="2400" dirty="0"/>
          </a:p>
          <a:p>
            <a:pPr marL="990600" lvl="1" indent="-533400">
              <a:lnSpc>
                <a:spcPct val="80000"/>
              </a:lnSpc>
              <a:buSzPct val="90000"/>
              <a:buFont typeface="Wingdings" panose="05000000000000000000" pitchFamily="2" charset="2"/>
              <a:buAutoNum type="arabicPeriod"/>
            </a:pPr>
            <a:r>
              <a:rPr lang="es-PR" altLang="es-PR" sz="2400" dirty="0"/>
              <a:t>La trajo al hombre.</a:t>
            </a:r>
          </a:p>
        </p:txBody>
      </p:sp>
    </p:spTree>
    <p:extLst>
      <p:ext uri="{BB962C8B-B14F-4D97-AF65-F5344CB8AC3E}">
        <p14:creationId xmlns:p14="http://schemas.microsoft.com/office/powerpoint/2010/main" val="14368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Bibliografía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2017712"/>
            <a:ext cx="11745384" cy="4683125"/>
          </a:xfrm>
        </p:spPr>
        <p:txBody>
          <a:bodyPr/>
          <a:lstStyle/>
          <a:p>
            <a:r>
              <a:rPr lang="es-PR" sz="1600" dirty="0" smtClean="0">
                <a:hlinkClick r:id="rId2"/>
              </a:rPr>
              <a:t>http://churchpoliticsdotnet.files.wordpress.com/2013/12/the_bible_the_epic_miniseries_9.png</a:t>
            </a:r>
            <a:r>
              <a:rPr lang="es-PR" sz="1600" dirty="0" smtClean="0"/>
              <a:t> (</a:t>
            </a:r>
            <a:r>
              <a:rPr lang="es-ES" sz="1600" dirty="0"/>
              <a:t>imágenes bíblicas</a:t>
            </a:r>
            <a:r>
              <a:rPr lang="es-PR" sz="1600" dirty="0" smtClean="0"/>
              <a:t>)</a:t>
            </a:r>
          </a:p>
          <a:p>
            <a:r>
              <a:rPr lang="es-PR" sz="1600" dirty="0" smtClean="0">
                <a:hlinkClick r:id="rId3"/>
              </a:rPr>
              <a:t>https://sp.yimg.com/xj/th?id=OIP.Mebb226c90b7c4b36afbf1060ee194546o0&amp;pid=15.1&amp;P=0&amp;w=220&amp;h=170</a:t>
            </a:r>
            <a:r>
              <a:rPr lang="es-PR" sz="1600" dirty="0" smtClean="0"/>
              <a:t> (</a:t>
            </a:r>
            <a:r>
              <a:rPr lang="es-ES" sz="1600" dirty="0"/>
              <a:t>imágenes bíblicas</a:t>
            </a:r>
            <a:r>
              <a:rPr lang="es-PR" sz="1600" dirty="0" smtClean="0"/>
              <a:t>)</a:t>
            </a:r>
          </a:p>
          <a:p>
            <a:r>
              <a:rPr lang="es-PR" sz="1600" dirty="0" smtClean="0"/>
              <a:t>Jim &amp; Elizabeth George, A Couple After God’s Own Heart: Building a Lasting, Loving Marriage Together. </a:t>
            </a:r>
          </a:p>
          <a:p>
            <a:r>
              <a:rPr lang="es-PR" sz="1600" dirty="0" smtClean="0"/>
              <a:t>Ann Spangler &amp; Robert Wolgemuth, Men of the Bible: A One-Year Devotional Study of Men in Scripture.  </a:t>
            </a:r>
            <a:endParaRPr lang="es-P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32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8344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Verdad central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17713"/>
            <a:ext cx="11613546" cy="4114800"/>
          </a:xfrm>
        </p:spPr>
        <p:txBody>
          <a:bodyPr/>
          <a:lstStyle/>
          <a:p>
            <a:r>
              <a:rPr lang="es-PR" dirty="0"/>
              <a:t>Dios creo al hombre y a la mujer con todas las posibilidades, oportunidades y responsabilidades.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4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993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Metas de enseñanza-aprendizaje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" y="2017713"/>
            <a:ext cx="11684744" cy="4114800"/>
          </a:xfrm>
        </p:spPr>
        <p:txBody>
          <a:bodyPr anchor="t"/>
          <a:lstStyle/>
          <a:p>
            <a:r>
              <a:rPr lang="es-PR" dirty="0" smtClean="0"/>
              <a:t>Dios creó al hombre y a la mujer y su valorización hacia las posibilidades, oportunidades y responsabilidades que Dios le ha dado. 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979A-C6FB-424E-B7EF-4FB0871A01AC}" type="slidenum">
              <a:rPr lang="es-PR" smtClean="0"/>
              <a:t>5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257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9688-6DF3-47A9-8C3C-73A66B195D60}" type="slidenum">
              <a:rPr lang="es-PR" altLang="en-US"/>
              <a:pPr/>
              <a:t>6</a:t>
            </a:fld>
            <a:endParaRPr lang="es-PR" altLang="en-US" dirty="0"/>
          </a:p>
        </p:txBody>
      </p:sp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altLang="en-US" dirty="0"/>
              <a:t>Bosquejo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373" y="2017712"/>
            <a:ext cx="11684744" cy="4683125"/>
          </a:xfrm>
        </p:spPr>
        <p:txBody>
          <a:bodyPr/>
          <a:lstStyle/>
          <a:p>
            <a:pPr marL="609600" indent="-609600">
              <a:buSzPct val="85000"/>
              <a:buFont typeface="Wingdings" panose="05000000000000000000" pitchFamily="2" charset="2"/>
              <a:buAutoNum type="arabicPeriod"/>
            </a:pPr>
            <a:r>
              <a:rPr lang="es-PR" altLang="en-US" sz="2800" dirty="0" smtClean="0"/>
              <a:t>Dios creó a Adán.</a:t>
            </a:r>
            <a:endParaRPr lang="es-PR" altLang="en-US" sz="2800" dirty="0"/>
          </a:p>
          <a:p>
            <a:pPr marL="609600" indent="-609600">
              <a:buSzPct val="85000"/>
              <a:buNone/>
            </a:pPr>
            <a:r>
              <a:rPr lang="es-PR" altLang="en-US" sz="2800" dirty="0"/>
              <a:t>	</a:t>
            </a:r>
            <a:r>
              <a:rPr lang="es-PR" altLang="en-US" sz="2800" dirty="0" smtClean="0"/>
              <a:t>(</a:t>
            </a:r>
            <a:r>
              <a:rPr lang="es-PR" altLang="en-US" sz="2800" dirty="0" smtClean="0">
                <a:solidFill>
                  <a:schemeClr val="hlink"/>
                </a:solidFill>
              </a:rPr>
              <a:t>Génesis 2:7</a:t>
            </a:r>
            <a:r>
              <a:rPr lang="es-PR" altLang="en-US" sz="2800" dirty="0" smtClean="0"/>
              <a:t>)</a:t>
            </a:r>
            <a:endParaRPr lang="es-PR" altLang="en-US" sz="2800" dirty="0"/>
          </a:p>
          <a:p>
            <a:pPr marL="609600" indent="-609600">
              <a:buSzPct val="85000"/>
              <a:buFont typeface="Wingdings" panose="05000000000000000000" pitchFamily="2" charset="2"/>
              <a:buAutoNum type="arabicPeriod" startAt="2"/>
            </a:pPr>
            <a:r>
              <a:rPr lang="es-PR" altLang="en-US" sz="2800" dirty="0" smtClean="0"/>
              <a:t>Dios plantó un jardín en Edén.</a:t>
            </a:r>
            <a:endParaRPr lang="es-PR" altLang="en-US" sz="2800" dirty="0"/>
          </a:p>
          <a:p>
            <a:pPr marL="609600" indent="-609600">
              <a:buSzPct val="85000"/>
              <a:buNone/>
            </a:pPr>
            <a:r>
              <a:rPr lang="es-PR" altLang="en-US" sz="2800" dirty="0"/>
              <a:t>	</a:t>
            </a:r>
            <a:r>
              <a:rPr lang="es-PR" altLang="en-US" sz="2800" dirty="0" smtClean="0"/>
              <a:t>(</a:t>
            </a:r>
            <a:r>
              <a:rPr lang="es-PR" altLang="en-US" sz="2800" dirty="0" smtClean="0">
                <a:solidFill>
                  <a:schemeClr val="hlink"/>
                </a:solidFill>
              </a:rPr>
              <a:t>Génesis 2:8-9</a:t>
            </a:r>
            <a:r>
              <a:rPr lang="es-PR" altLang="en-US" sz="2800" dirty="0" smtClean="0"/>
              <a:t>)</a:t>
            </a:r>
            <a:endParaRPr lang="es-PR" altLang="en-US" sz="2800" dirty="0"/>
          </a:p>
          <a:p>
            <a:pPr marL="609600" indent="-609600">
              <a:buSzPct val="85000"/>
              <a:buFont typeface="Wingdings" panose="05000000000000000000" pitchFamily="2" charset="2"/>
              <a:buAutoNum type="arabicPeriod" startAt="3"/>
            </a:pPr>
            <a:r>
              <a:rPr lang="es-PR" altLang="en-US" sz="2800" dirty="0" smtClean="0"/>
              <a:t>Dios responsabilizó al hombre.</a:t>
            </a:r>
            <a:endParaRPr lang="es-PR" altLang="en-US" sz="2800" dirty="0"/>
          </a:p>
          <a:p>
            <a:pPr marL="609600" indent="-609600">
              <a:buSzPct val="85000"/>
              <a:buNone/>
            </a:pPr>
            <a:r>
              <a:rPr lang="es-PR" altLang="en-US" sz="2800" dirty="0"/>
              <a:t>	</a:t>
            </a:r>
            <a:r>
              <a:rPr lang="es-PR" altLang="en-US" sz="2800" dirty="0" smtClean="0"/>
              <a:t>(</a:t>
            </a:r>
            <a:r>
              <a:rPr lang="es-PR" altLang="en-US" sz="2800" dirty="0" smtClean="0">
                <a:solidFill>
                  <a:schemeClr val="hlink"/>
                </a:solidFill>
              </a:rPr>
              <a:t>Génesis 2:16-17</a:t>
            </a:r>
            <a:r>
              <a:rPr lang="es-PR" altLang="en-US" sz="2800" dirty="0" smtClean="0"/>
              <a:t>)</a:t>
            </a:r>
          </a:p>
          <a:p>
            <a:pPr marL="609600" indent="-609600">
              <a:buSzPct val="85000"/>
              <a:buFont typeface="+mj-lt"/>
              <a:buAutoNum type="arabicPeriod" startAt="4"/>
            </a:pPr>
            <a:r>
              <a:rPr lang="es-PR" altLang="en-US" sz="2800" dirty="0" smtClean="0"/>
              <a:t>Dios creó a Eva.</a:t>
            </a:r>
          </a:p>
          <a:p>
            <a:pPr marL="631825" lvl="1" indent="0">
              <a:buSzPct val="85000"/>
              <a:buNone/>
            </a:pPr>
            <a:r>
              <a:rPr lang="es-PR" altLang="en-US" dirty="0" smtClean="0"/>
              <a:t>(</a:t>
            </a:r>
            <a:r>
              <a:rPr lang="es-PR" altLang="en-US" dirty="0">
                <a:solidFill>
                  <a:schemeClr val="hlink"/>
                </a:solidFill>
              </a:rPr>
              <a:t>Génesis </a:t>
            </a:r>
            <a:r>
              <a:rPr lang="es-PR" altLang="en-US" dirty="0" smtClean="0">
                <a:solidFill>
                  <a:schemeClr val="hlink"/>
                </a:solidFill>
              </a:rPr>
              <a:t>2:18-25</a:t>
            </a:r>
            <a:r>
              <a:rPr lang="es-PR" altLang="en-US" dirty="0" smtClean="0"/>
              <a:t>)</a:t>
            </a:r>
          </a:p>
          <a:p>
            <a:pPr marL="609600" indent="-609600">
              <a:buSzPct val="85000"/>
              <a:buNone/>
            </a:pPr>
            <a:endParaRPr lang="es-PR" altLang="en-US" sz="2800" dirty="0"/>
          </a:p>
          <a:p>
            <a:pPr marL="609600" indent="-609600">
              <a:lnSpc>
                <a:spcPct val="150000"/>
              </a:lnSpc>
              <a:buSzPct val="85000"/>
              <a:buNone/>
            </a:pPr>
            <a:r>
              <a:rPr lang="es-PR" alt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7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PR" dirty="0"/>
              <a:t>Dios </a:t>
            </a:r>
            <a:r>
              <a:rPr lang="es-PR" dirty="0" smtClean="0"/>
              <a:t>creó Adán(</a:t>
            </a:r>
            <a:r>
              <a:rPr lang="es-PR" dirty="0" smtClean="0">
                <a:solidFill>
                  <a:srgbClr val="FF0000"/>
                </a:solidFill>
              </a:rPr>
              <a:t>Génesis </a:t>
            </a:r>
            <a:r>
              <a:rPr lang="es-PR" dirty="0">
                <a:solidFill>
                  <a:srgbClr val="FF0000"/>
                </a:solidFill>
              </a:rPr>
              <a:t>2:7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7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47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Dios creó Adán(</a:t>
            </a:r>
            <a:r>
              <a:rPr lang="es-PR" dirty="0" smtClean="0">
                <a:solidFill>
                  <a:srgbClr val="FF0000"/>
                </a:solidFill>
              </a:rPr>
              <a:t>Génesis 2:7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11711517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R" i="1" dirty="0"/>
              <a:t>“Entonces Jehová Dios formó al hombre del polvo de la tierra, y sopló en su nariz aliento de vida, y fue el hombre un ser viviente</a:t>
            </a:r>
            <a:r>
              <a:rPr lang="es-PR" i="1" dirty="0" smtClean="0"/>
              <a:t>.” </a:t>
            </a:r>
            <a:r>
              <a:rPr lang="es-PR" dirty="0" smtClean="0"/>
              <a:t>(RVR60)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8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510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Dios creó Adán(</a:t>
            </a:r>
            <a:r>
              <a:rPr lang="es-PR" dirty="0" smtClean="0">
                <a:solidFill>
                  <a:srgbClr val="FF0000"/>
                </a:solidFill>
              </a:rPr>
              <a:t>Génesis 2:4-7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133" y="2017713"/>
            <a:ext cx="6436784" cy="4114800"/>
          </a:xfrm>
        </p:spPr>
        <p:txBody>
          <a:bodyPr/>
          <a:lstStyle/>
          <a:p>
            <a:r>
              <a:rPr lang="es-PR" sz="2800" dirty="0" smtClean="0"/>
              <a:t>&lt;&lt;Del polvo de la tierra&gt;&gt; implica que no hay nada especial en los elementos químicos constituyen nuestro cuerpo. El cuerpo es una cascara inanimada hasta que Dios le da vida con su &lt;&lt;aliento de vida&gt;&gt;. Cuando Dios retira su aliento de vida, nuestro cuerpos regresan una vez mas al polvo. </a:t>
            </a:r>
            <a:endParaRPr lang="es-P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8" y="2646363"/>
            <a:ext cx="5080000" cy="2857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D5D8-64EE-4778-AC97-0B8F79BECD82}" type="slidenum">
              <a:rPr lang="es-PR" smtClean="0"/>
              <a:t>9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900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anose="05000000000000000000" pitchFamily="2" charset="2"/>
          <a:buAutoNum type="arabicPeriod" startAt="2"/>
          <a:tabLst/>
          <a:defRPr kumimoji="0" lang="es-P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anose="05000000000000000000" pitchFamily="2" charset="2"/>
          <a:buAutoNum type="arabicPeriod" startAt="2"/>
          <a:tabLst/>
          <a:defRPr kumimoji="0" lang="es-P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Estudio 2 El refuguio de la salvacion de Dios</Template>
  <TotalTime>556</TotalTime>
  <Words>1421</Words>
  <Application>Microsoft Office PowerPoint</Application>
  <PresentationFormat>Widescreen</PresentationFormat>
  <Paragraphs>188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1Lanz Chemistry</vt:lpstr>
      <vt:lpstr>Arial</vt:lpstr>
      <vt:lpstr>Calibri</vt:lpstr>
      <vt:lpstr>Tahoma</vt:lpstr>
      <vt:lpstr>Wingdings</vt:lpstr>
      <vt:lpstr>Blends</vt:lpstr>
      <vt:lpstr>Unidad 1:  El origen del universo</vt:lpstr>
      <vt:lpstr>Textos básicos </vt:lpstr>
      <vt:lpstr>Versículos clave </vt:lpstr>
      <vt:lpstr>Verdad central </vt:lpstr>
      <vt:lpstr>Metas de enseñanza-aprendizaje </vt:lpstr>
      <vt:lpstr>Bosquejo</vt:lpstr>
      <vt:lpstr>Dios creó Adán(Génesis 2:7)</vt:lpstr>
      <vt:lpstr>Dios creó Adán(Génesis 2:7)</vt:lpstr>
      <vt:lpstr>Dios creó Adán(Génesis 2:4-7)</vt:lpstr>
      <vt:lpstr>Dios plantó un jardín en Edén. (Génesis 2:8-9)</vt:lpstr>
      <vt:lpstr>Dios plantó un jardín en Edén. (Génesis 2:8-9)</vt:lpstr>
      <vt:lpstr>Dios plantó un jardín en Edén. (Génesis 2:8-9)</vt:lpstr>
      <vt:lpstr>Dios plantó un jardín en Edén. (Génesis 2:8-9)</vt:lpstr>
      <vt:lpstr>Dios responsabilizó al hombre.  (Génesis 2:15-17)</vt:lpstr>
      <vt:lpstr>Dios responsabilizó al hombre. (Génesis 2:15-17)</vt:lpstr>
      <vt:lpstr>Dios responsabilizó al hombre. (Génesis 2:15-17)</vt:lpstr>
      <vt:lpstr>Dios creó a Eva.(Génesis 2:18-25)</vt:lpstr>
      <vt:lpstr>Dios creó a Eva.(Génesis 2:18-25)</vt:lpstr>
      <vt:lpstr>Dios creó a Eva.(Génesis 2:18-25)</vt:lpstr>
      <vt:lpstr>Dios creó a Eva.(Génesis 2:18-25)</vt:lpstr>
      <vt:lpstr>Dios creó a Eva.(Génesis 2:18-25)</vt:lpstr>
      <vt:lpstr>Aplicaciones</vt:lpstr>
      <vt:lpstr>Aplicaciones</vt:lpstr>
      <vt:lpstr>Aplicaciones</vt:lpstr>
      <vt:lpstr>Quiz!!!</vt:lpstr>
      <vt:lpstr>Quiz!!!</vt:lpstr>
      <vt:lpstr>Quiz!!!</vt:lpstr>
      <vt:lpstr>Quiz!!!</vt:lpstr>
      <vt:lpstr>Quiz!!!</vt:lpstr>
      <vt:lpstr>Quiz!!!</vt:lpstr>
      <vt:lpstr>Quiz!!!</vt:lpstr>
      <vt:lpstr>Bibliografía</vt:lpstr>
    </vt:vector>
  </TitlesOfParts>
  <Company>Edwards Lifesciences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3_la_primera_pareja</dc:title>
  <dc:creator>Josue Rivera</dc:creator>
  <cp:lastModifiedBy>Ortega, Tito (GSO Inks/Supplies SM)</cp:lastModifiedBy>
  <cp:revision>27</cp:revision>
  <dcterms:created xsi:type="dcterms:W3CDTF">2016-01-17T21:56:13Z</dcterms:created>
  <dcterms:modified xsi:type="dcterms:W3CDTF">2016-02-05T13:58:54Z</dcterms:modified>
</cp:coreProperties>
</file>