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257" r:id="rId2"/>
    <p:sldId id="258" r:id="rId3"/>
    <p:sldId id="259" r:id="rId4"/>
    <p:sldId id="260" r:id="rId5"/>
    <p:sldId id="261" r:id="rId6"/>
    <p:sldId id="262" r:id="rId7"/>
    <p:sldId id="265" r:id="rId8"/>
    <p:sldId id="267" r:id="rId9"/>
    <p:sldId id="277" r:id="rId10"/>
    <p:sldId id="287" r:id="rId11"/>
    <p:sldId id="298" r:id="rId12"/>
    <p:sldId id="296" r:id="rId13"/>
    <p:sldId id="297" r:id="rId14"/>
    <p:sldId id="270" r:id="rId15"/>
    <p:sldId id="284" r:id="rId16"/>
    <p:sldId id="294" r:id="rId17"/>
    <p:sldId id="295" r:id="rId18"/>
    <p:sldId id="271" r:id="rId19"/>
    <p:sldId id="285" r:id="rId20"/>
    <p:sldId id="288" r:id="rId21"/>
    <p:sldId id="289" r:id="rId22"/>
    <p:sldId id="290" r:id="rId23"/>
    <p:sldId id="291" r:id="rId24"/>
    <p:sldId id="292" r:id="rId25"/>
    <p:sldId id="272" r:id="rId26"/>
    <p:sldId id="286" r:id="rId27"/>
    <p:sldId id="293" r:id="rId28"/>
    <p:sldId id="300" r:id="rId29"/>
    <p:sldId id="299" r:id="rId30"/>
    <p:sldId id="283" r:id="rId31"/>
    <p:sldId id="278" r:id="rId32"/>
    <p:sldId id="279" r:id="rId33"/>
    <p:sldId id="280" r:id="rId34"/>
    <p:sldId id="281" r:id="rId35"/>
    <p:sldId id="282"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707" autoAdjust="0"/>
  </p:normalViewPr>
  <p:slideViewPr>
    <p:cSldViewPr>
      <p:cViewPr varScale="1">
        <p:scale>
          <a:sx n="113" d="100"/>
          <a:sy n="113" d="100"/>
        </p:scale>
        <p:origin x="1476" y="96"/>
      </p:cViewPr>
      <p:guideLst>
        <p:guide orient="horz" pos="2160"/>
        <p:guide pos="2880"/>
      </p:guideLst>
    </p:cSldViewPr>
  </p:slideViewPr>
  <p:outlineViewPr>
    <p:cViewPr>
      <p:scale>
        <a:sx n="33" d="100"/>
        <a:sy n="33" d="100"/>
      </p:scale>
      <p:origin x="0" y="-16698"/>
    </p:cViewPr>
  </p:outlineViewPr>
  <p:notesTextViewPr>
    <p:cViewPr>
      <p:scale>
        <a:sx n="100" d="100"/>
        <a:sy n="100" d="100"/>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en-US" altLang="en-US"/>
          </a:p>
        </p:txBody>
      </p:sp>
      <p:sp>
        <p:nvSpPr>
          <p:cNvPr id="41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BC3A5AF1-275A-4A6F-B661-A9FFA904733E}" type="slidenum">
              <a:rPr lang="en-US" altLang="en-US"/>
              <a:pPr/>
              <a:t>‹#›</a:t>
            </a:fld>
            <a:endParaRPr lang="en-US" altLang="en-US"/>
          </a:p>
        </p:txBody>
      </p:sp>
    </p:spTree>
    <p:extLst>
      <p:ext uri="{BB962C8B-B14F-4D97-AF65-F5344CB8AC3E}">
        <p14:creationId xmlns:p14="http://schemas.microsoft.com/office/powerpoint/2010/main" val="10496083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BFD0FB-5194-41FB-8956-57033529F386}" type="slidenum">
              <a:rPr lang="en-US" altLang="en-US"/>
              <a:pPr/>
              <a:t>1</a:t>
            </a:fld>
            <a:endParaRPr lang="en-US" altLang="en-US"/>
          </a:p>
        </p:txBody>
      </p:sp>
      <p:sp>
        <p:nvSpPr>
          <p:cNvPr id="5122" name="Rectangle 2"/>
          <p:cNvSpPr>
            <a:spLocks noRo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516891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10</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965498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11</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100968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12</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159334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13</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193304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A44B70-B747-4E6D-9190-5BCCA3E0F55D}" type="slidenum">
              <a:rPr lang="en-US" altLang="en-US"/>
              <a:pPr/>
              <a:t>14</a:t>
            </a:fld>
            <a:endParaRPr lang="en-US" altLang="en-US"/>
          </a:p>
        </p:txBody>
      </p:sp>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33263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15</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289971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16</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471375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17</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40372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FCD34-A7A8-467C-8446-42CE7976CD97}" type="slidenum">
              <a:rPr lang="en-US" altLang="en-US"/>
              <a:pPr/>
              <a:t>18</a:t>
            </a:fld>
            <a:endParaRPr lang="en-US" altLang="en-US"/>
          </a:p>
        </p:txBody>
      </p:sp>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992864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19</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80250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52BF6-53D8-4D44-AED7-71BEEE5303DE}" type="slidenum">
              <a:rPr lang="en-US" altLang="en-US"/>
              <a:pPr/>
              <a:t>2</a:t>
            </a:fld>
            <a:endParaRPr lang="en-US" altLang="en-US"/>
          </a:p>
        </p:txBody>
      </p:sp>
      <p:sp>
        <p:nvSpPr>
          <p:cNvPr id="7170" name="Rectangle 2"/>
          <p:cNvSpPr>
            <a:spLocks noRo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29665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20</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112327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21</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734009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22</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880865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23</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658459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24</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571526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F1838-259E-44DC-AA7E-F8570B1F93A0}" type="slidenum">
              <a:rPr lang="en-US" altLang="en-US"/>
              <a:pPr/>
              <a:t>25</a:t>
            </a:fld>
            <a:endParaRPr lang="en-US" altLang="en-US"/>
          </a:p>
        </p:txBody>
      </p:sp>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607947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26</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398350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27</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621076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28</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176516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29</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13359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4CB3B1-D635-428F-8F2B-47D614F90B53}" type="slidenum">
              <a:rPr lang="en-US" altLang="en-US"/>
              <a:pPr/>
              <a:t>3</a:t>
            </a:fld>
            <a:endParaRPr lang="en-US" altLang="en-US"/>
          </a:p>
        </p:txBody>
      </p:sp>
      <p:sp>
        <p:nvSpPr>
          <p:cNvPr id="9218" name="Rectangle 2"/>
          <p:cNvSpPr>
            <a:spLocks noRo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704064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30</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250006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44A643-B90C-4235-9761-506D6200EFAD}" type="slidenum">
              <a:rPr lang="en-US" altLang="en-US"/>
              <a:pPr/>
              <a:t>31</a:t>
            </a:fld>
            <a:endParaRPr lang="en-US" altLang="en-US"/>
          </a:p>
        </p:txBody>
      </p:sp>
      <p:sp>
        <p:nvSpPr>
          <p:cNvPr id="48130" name="Rectangle 2"/>
          <p:cNvSpPr>
            <a:spLocks noRo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681893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7E6D2E-640F-4691-A8E5-5902897D8E2C}" type="slidenum">
              <a:rPr lang="en-US" altLang="en-US"/>
              <a:pPr/>
              <a:t>32</a:t>
            </a:fld>
            <a:endParaRPr lang="en-US" altLang="en-US"/>
          </a:p>
        </p:txBody>
      </p:sp>
      <p:sp>
        <p:nvSpPr>
          <p:cNvPr id="50178" name="Rectangle 2"/>
          <p:cNvSpPr>
            <a:spLocks noRo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101179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597622-B190-4651-B9BE-07E2E8DE0AA8}" type="slidenum">
              <a:rPr lang="en-US" altLang="en-US"/>
              <a:pPr/>
              <a:t>33</a:t>
            </a:fld>
            <a:endParaRPr lang="en-US" altLang="en-US"/>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573897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AB180-DF1D-42EB-BE78-238FB4174A2D}" type="slidenum">
              <a:rPr lang="en-US" altLang="en-US"/>
              <a:pPr/>
              <a:t>34</a:t>
            </a:fld>
            <a:endParaRPr lang="en-US" altLang="en-US"/>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235743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062CA-4A25-46D1-A514-FEF3C672CD07}" type="slidenum">
              <a:rPr lang="en-US" altLang="en-US"/>
              <a:pPr/>
              <a:t>35</a:t>
            </a:fld>
            <a:endParaRPr lang="en-US" altLang="en-US"/>
          </a:p>
        </p:txBody>
      </p:sp>
      <p:sp>
        <p:nvSpPr>
          <p:cNvPr id="56322" name="Rectangle 2"/>
          <p:cNvSpPr>
            <a:spLocks noRo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94089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453C52-28DE-4C44-83C9-603A5C8C3A6C}" type="slidenum">
              <a:rPr lang="en-US" altLang="en-US"/>
              <a:pPr/>
              <a:t>4</a:t>
            </a:fld>
            <a:endParaRPr lang="en-US" altLang="en-US"/>
          </a:p>
        </p:txBody>
      </p:sp>
      <p:sp>
        <p:nvSpPr>
          <p:cNvPr id="11266" name="Rectangle 2"/>
          <p:cNvSpPr>
            <a:spLocks noRo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745483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2568B-7BCA-43F1-985C-8D3347B0B44B}" type="slidenum">
              <a:rPr lang="en-US" altLang="en-US"/>
              <a:pPr/>
              <a:t>5</a:t>
            </a:fld>
            <a:endParaRPr lang="en-US" altLang="en-US"/>
          </a:p>
        </p:txBody>
      </p:sp>
      <p:sp>
        <p:nvSpPr>
          <p:cNvPr id="13314" name="Rectangle 2"/>
          <p:cNvSpPr>
            <a:spLocks noRo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55630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BAE9F-D171-428E-B36E-92E7CBA4CF92}" type="slidenum">
              <a:rPr lang="en-US" altLang="en-US"/>
              <a:pPr/>
              <a:t>6</a:t>
            </a:fld>
            <a:endParaRPr lang="en-US" altLang="en-US"/>
          </a:p>
        </p:txBody>
      </p:sp>
      <p:sp>
        <p:nvSpPr>
          <p:cNvPr id="15362" name="Rectangle 2"/>
          <p:cNvSpPr>
            <a:spLocks noRo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24162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03329E-27FE-4785-8B83-8C38676736D8}" type="slidenum">
              <a:rPr lang="en-US" altLang="en-US"/>
              <a:pPr/>
              <a:t>7</a:t>
            </a:fld>
            <a:endParaRPr lang="en-US" altLang="en-US"/>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729134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DA05B-EB58-4AB7-B677-F00E2ED6247E}" type="slidenum">
              <a:rPr lang="en-US" altLang="en-US"/>
              <a:pPr/>
              <a:t>8</a:t>
            </a:fld>
            <a:endParaRPr lang="en-US" altLang="en-US"/>
          </a:p>
        </p:txBody>
      </p:sp>
      <p:sp>
        <p:nvSpPr>
          <p:cNvPr id="25602" name="Rectangle 2"/>
          <p:cNvSpPr>
            <a:spLocks noRo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24278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2852C-C75E-42C7-A705-23FB217B949A}" type="slidenum">
              <a:rPr lang="en-US" altLang="en-US"/>
              <a:pPr/>
              <a:t>9</a:t>
            </a:fld>
            <a:endParaRPr lang="en-US"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515863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9394" name="Group 2"/>
          <p:cNvGrpSpPr>
            <a:grpSpLocks/>
          </p:cNvGrpSpPr>
          <p:nvPr/>
        </p:nvGrpSpPr>
        <p:grpSpPr bwMode="auto">
          <a:xfrm>
            <a:off x="0" y="2438400"/>
            <a:ext cx="9009063" cy="1052513"/>
            <a:chOff x="0" y="1536"/>
            <a:chExt cx="5675" cy="663"/>
          </a:xfrm>
        </p:grpSpPr>
        <p:grpSp>
          <p:nvGrpSpPr>
            <p:cNvPr id="59395" name="Group 3"/>
            <p:cNvGrpSpPr>
              <a:grpSpLocks/>
            </p:cNvGrpSpPr>
            <p:nvPr/>
          </p:nvGrpSpPr>
          <p:grpSpPr bwMode="auto">
            <a:xfrm>
              <a:off x="183" y="1604"/>
              <a:ext cx="448" cy="299"/>
              <a:chOff x="720" y="336"/>
              <a:chExt cx="624" cy="432"/>
            </a:xfrm>
          </p:grpSpPr>
          <p:sp>
            <p:nvSpPr>
              <p:cNvPr id="5939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398" name="Group 6"/>
            <p:cNvGrpSpPr>
              <a:grpSpLocks/>
            </p:cNvGrpSpPr>
            <p:nvPr/>
          </p:nvGrpSpPr>
          <p:grpSpPr bwMode="auto">
            <a:xfrm>
              <a:off x="261" y="1870"/>
              <a:ext cx="465" cy="299"/>
              <a:chOff x="912" y="2640"/>
              <a:chExt cx="672" cy="432"/>
            </a:xfrm>
          </p:grpSpPr>
          <p:sp>
            <p:nvSpPr>
              <p:cNvPr id="5939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4" name="Rectangle 12"/>
          <p:cNvSpPr>
            <a:spLocks noGrp="1" noChangeArrowheads="1"/>
          </p:cNvSpPr>
          <p:nvPr>
            <p:ph type="ctrTitle"/>
          </p:nvPr>
        </p:nvSpPr>
        <p:spPr>
          <a:xfrm>
            <a:off x="990600" y="1676400"/>
            <a:ext cx="7772400" cy="1462088"/>
          </a:xfrm>
        </p:spPr>
        <p:txBody>
          <a:bodyPr/>
          <a:lstStyle>
            <a:lvl1pPr>
              <a:defRPr/>
            </a:lvl1pPr>
          </a:lstStyle>
          <a:p>
            <a:pPr lvl="0"/>
            <a:r>
              <a:rPr lang="en-US" altLang="en-US" noProof="0" smtClean="0"/>
              <a:t>Click to edit Master title style</a:t>
            </a:r>
          </a:p>
        </p:txBody>
      </p:sp>
      <p:sp>
        <p:nvSpPr>
          <p:cNvPr id="5940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5940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5940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594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74F3D4DE-71C2-41CD-9BE0-C67CB58A7A0A}"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1418AE8-BE1A-4253-9A08-8BCA8812EE27}" type="slidenum">
              <a:rPr lang="en-US" altLang="en-US"/>
              <a:pPr/>
              <a:t>‹#›</a:t>
            </a:fld>
            <a:endParaRPr lang="en-US" altLang="en-US"/>
          </a:p>
        </p:txBody>
      </p:sp>
    </p:spTree>
    <p:extLst>
      <p:ext uri="{BB962C8B-B14F-4D97-AF65-F5344CB8AC3E}">
        <p14:creationId xmlns:p14="http://schemas.microsoft.com/office/powerpoint/2010/main" val="334764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246143-CFEE-4A19-905C-5EB237BD4843}" type="slidenum">
              <a:rPr lang="en-US" altLang="en-US"/>
              <a:pPr/>
              <a:t>‹#›</a:t>
            </a:fld>
            <a:endParaRPr lang="en-US" altLang="en-US"/>
          </a:p>
        </p:txBody>
      </p:sp>
    </p:spTree>
    <p:extLst>
      <p:ext uri="{BB962C8B-B14F-4D97-AF65-F5344CB8AC3E}">
        <p14:creationId xmlns:p14="http://schemas.microsoft.com/office/powerpoint/2010/main" val="242535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57411958-04AC-471B-9D8F-7609EC8DA3DF}" type="slidenum">
              <a:rPr lang="en-US" altLang="en-US"/>
              <a:pPr/>
              <a:t>‹#›</a:t>
            </a:fld>
            <a:endParaRPr lang="en-US" altLang="en-US"/>
          </a:p>
        </p:txBody>
      </p:sp>
    </p:spTree>
    <p:extLst>
      <p:ext uri="{BB962C8B-B14F-4D97-AF65-F5344CB8AC3E}">
        <p14:creationId xmlns:p14="http://schemas.microsoft.com/office/powerpoint/2010/main" val="173280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71E64-1222-4909-BF24-FD044AED7EA5}" type="slidenum">
              <a:rPr lang="en-US" altLang="en-US"/>
              <a:pPr/>
              <a:t>‹#›</a:t>
            </a:fld>
            <a:endParaRPr lang="en-US" altLang="en-US"/>
          </a:p>
        </p:txBody>
      </p:sp>
    </p:spTree>
    <p:extLst>
      <p:ext uri="{BB962C8B-B14F-4D97-AF65-F5344CB8AC3E}">
        <p14:creationId xmlns:p14="http://schemas.microsoft.com/office/powerpoint/2010/main" val="286915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0891172-2D57-4DFE-BDB2-64B9FAC53372}" type="slidenum">
              <a:rPr lang="en-US" altLang="en-US"/>
              <a:pPr/>
              <a:t>‹#›</a:t>
            </a:fld>
            <a:endParaRPr lang="en-US" altLang="en-US"/>
          </a:p>
        </p:txBody>
      </p:sp>
    </p:spTree>
    <p:extLst>
      <p:ext uri="{BB962C8B-B14F-4D97-AF65-F5344CB8AC3E}">
        <p14:creationId xmlns:p14="http://schemas.microsoft.com/office/powerpoint/2010/main" val="84570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4D8216E-73E6-4BE2-AD2F-7D70AAB64B7E}" type="slidenum">
              <a:rPr lang="en-US" altLang="en-US"/>
              <a:pPr/>
              <a:t>‹#›</a:t>
            </a:fld>
            <a:endParaRPr lang="en-US" altLang="en-US"/>
          </a:p>
        </p:txBody>
      </p:sp>
    </p:spTree>
    <p:extLst>
      <p:ext uri="{BB962C8B-B14F-4D97-AF65-F5344CB8AC3E}">
        <p14:creationId xmlns:p14="http://schemas.microsoft.com/office/powerpoint/2010/main" val="392466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BE9C84E-BBFA-4CB7-B20E-BEB98A025148}" type="slidenum">
              <a:rPr lang="en-US" altLang="en-US"/>
              <a:pPr/>
              <a:t>‹#›</a:t>
            </a:fld>
            <a:endParaRPr lang="en-US" altLang="en-US"/>
          </a:p>
        </p:txBody>
      </p:sp>
    </p:spTree>
    <p:extLst>
      <p:ext uri="{BB962C8B-B14F-4D97-AF65-F5344CB8AC3E}">
        <p14:creationId xmlns:p14="http://schemas.microsoft.com/office/powerpoint/2010/main" val="12523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AA8179A-C05D-4AD6-B30F-B5D2E78DF1A3}" type="slidenum">
              <a:rPr lang="en-US" altLang="en-US"/>
              <a:pPr/>
              <a:t>‹#›</a:t>
            </a:fld>
            <a:endParaRPr lang="en-US" altLang="en-US"/>
          </a:p>
        </p:txBody>
      </p:sp>
    </p:spTree>
    <p:extLst>
      <p:ext uri="{BB962C8B-B14F-4D97-AF65-F5344CB8AC3E}">
        <p14:creationId xmlns:p14="http://schemas.microsoft.com/office/powerpoint/2010/main" val="805343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57CE551-B62F-40F0-AE55-46D5CD0CBD51}" type="slidenum">
              <a:rPr lang="en-US" altLang="en-US"/>
              <a:pPr/>
              <a:t>‹#›</a:t>
            </a:fld>
            <a:endParaRPr lang="en-US" altLang="en-US"/>
          </a:p>
        </p:txBody>
      </p:sp>
    </p:spTree>
    <p:extLst>
      <p:ext uri="{BB962C8B-B14F-4D97-AF65-F5344CB8AC3E}">
        <p14:creationId xmlns:p14="http://schemas.microsoft.com/office/powerpoint/2010/main" val="66106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777364A-3C27-434E-B974-E57CFF1C036F}" type="slidenum">
              <a:rPr lang="en-US" altLang="en-US"/>
              <a:pPr/>
              <a:t>‹#›</a:t>
            </a:fld>
            <a:endParaRPr lang="en-US" altLang="en-US"/>
          </a:p>
        </p:txBody>
      </p:sp>
    </p:spTree>
    <p:extLst>
      <p:ext uri="{BB962C8B-B14F-4D97-AF65-F5344CB8AC3E}">
        <p14:creationId xmlns:p14="http://schemas.microsoft.com/office/powerpoint/2010/main" val="3235088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DD939C6-2F4C-4920-9303-341E79527BC3}" type="slidenum">
              <a:rPr lang="en-US" altLang="en-US"/>
              <a:pPr/>
              <a:t>‹#›</a:t>
            </a:fld>
            <a:endParaRPr lang="en-US" altLang="en-US"/>
          </a:p>
        </p:txBody>
      </p:sp>
    </p:spTree>
    <p:extLst>
      <p:ext uri="{BB962C8B-B14F-4D97-AF65-F5344CB8AC3E}">
        <p14:creationId xmlns:p14="http://schemas.microsoft.com/office/powerpoint/2010/main" val="270046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2"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5"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837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8379"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58380"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58381"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F2B995C9-2A6C-4A28-A7DC-7C4FD3C93D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iglesiabiblicabautista.org/"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961" t="2307" r="5804" b="3322"/>
          <a:stretch/>
        </p:blipFill>
        <p:spPr>
          <a:xfrm>
            <a:off x="0" y="-25401"/>
            <a:ext cx="9144000" cy="6900766"/>
          </a:xfrm>
          <a:prstGeom prst="rect">
            <a:avLst/>
          </a:prstGeom>
        </p:spPr>
      </p:pic>
      <p:sp>
        <p:nvSpPr>
          <p:cNvPr id="3075" name="Rectangle 3"/>
          <p:cNvSpPr>
            <a:spLocks noGrp="1" noChangeArrowheads="1"/>
          </p:cNvSpPr>
          <p:nvPr>
            <p:ph type="ctrTitle"/>
          </p:nvPr>
        </p:nvSpPr>
        <p:spPr>
          <a:xfrm>
            <a:off x="685800" y="1908175"/>
            <a:ext cx="7772400" cy="1309688"/>
          </a:xfrm>
          <a:solidFill>
            <a:schemeClr val="tx1">
              <a:alpha val="49001"/>
            </a:schemeClr>
          </a:solidFill>
          <a:ln/>
        </p:spPr>
        <p:txBody>
          <a:bodyPr/>
          <a:lstStyle/>
          <a:p>
            <a:pPr algn="ctr"/>
            <a:r>
              <a:rPr lang="es-PR" altLang="en-US" sz="4000" dirty="0">
                <a:solidFill>
                  <a:schemeClr val="bg1"/>
                </a:solidFill>
                <a:effectLst>
                  <a:outerShdw blurRad="38100" dist="38100" dir="2700000" algn="tl">
                    <a:srgbClr val="1C1C1C"/>
                  </a:outerShdw>
                </a:effectLst>
                <a:latin typeface="Candara" panose="020E0502030303020204" pitchFamily="34" charset="0"/>
              </a:rPr>
              <a:t>Unidad 1: </a:t>
            </a:r>
            <a:br>
              <a:rPr lang="es-PR" altLang="en-US" sz="4000" dirty="0">
                <a:solidFill>
                  <a:schemeClr val="bg1"/>
                </a:solidFill>
                <a:effectLst>
                  <a:outerShdw blurRad="38100" dist="38100" dir="2700000" algn="tl">
                    <a:srgbClr val="1C1C1C"/>
                  </a:outerShdw>
                </a:effectLst>
                <a:latin typeface="Candara" panose="020E0502030303020204" pitchFamily="34" charset="0"/>
              </a:rPr>
            </a:br>
            <a:r>
              <a:rPr lang="es-PR" altLang="en-US" sz="4000" dirty="0">
                <a:solidFill>
                  <a:schemeClr val="bg1"/>
                </a:solidFill>
                <a:effectLst>
                  <a:outerShdw blurRad="38100" dist="38100" dir="2700000" algn="tl">
                    <a:srgbClr val="1C1C1C"/>
                  </a:outerShdw>
                </a:effectLst>
                <a:latin typeface="Candara" panose="020E0502030303020204" pitchFamily="34" charset="0"/>
              </a:rPr>
              <a:t>El origen del universo </a:t>
            </a:r>
          </a:p>
        </p:txBody>
      </p:sp>
      <p:sp>
        <p:nvSpPr>
          <p:cNvPr id="3076" name="Rectangle 4"/>
          <p:cNvSpPr>
            <a:spLocks noGrp="1" noChangeArrowheads="1"/>
          </p:cNvSpPr>
          <p:nvPr>
            <p:ph type="subTitle" idx="1"/>
          </p:nvPr>
        </p:nvSpPr>
        <p:spPr>
          <a:xfrm>
            <a:off x="342900" y="3765550"/>
            <a:ext cx="8458200" cy="1766637"/>
          </a:xfrm>
          <a:solidFill>
            <a:schemeClr val="tx1">
              <a:alpha val="49001"/>
            </a:schemeClr>
          </a:solidFill>
          <a:ln/>
        </p:spPr>
        <p:txBody>
          <a:bodyPr>
            <a:spAutoFit/>
          </a:bodyPr>
          <a:lstStyle/>
          <a:p>
            <a:r>
              <a:rPr lang="es-PR" altLang="en-US" dirty="0" smtClean="0">
                <a:solidFill>
                  <a:schemeClr val="bg1"/>
                </a:solidFill>
                <a:effectLst>
                  <a:outerShdw blurRad="38100" dist="38100" dir="2700000" algn="tl">
                    <a:srgbClr val="1C1C1C"/>
                  </a:outerShdw>
                </a:effectLst>
                <a:latin typeface="Candara" panose="020E0502030303020204" pitchFamily="34" charset="0"/>
              </a:rPr>
              <a:t>Estudio </a:t>
            </a:r>
            <a:r>
              <a:rPr lang="es-PR" altLang="en-US" dirty="0">
                <a:solidFill>
                  <a:schemeClr val="bg1"/>
                </a:solidFill>
                <a:effectLst>
                  <a:outerShdw blurRad="38100" dist="38100" dir="2700000" algn="tl">
                    <a:srgbClr val="1C1C1C"/>
                  </a:outerShdw>
                </a:effectLst>
                <a:latin typeface="Candara" panose="020E0502030303020204" pitchFamily="34" charset="0"/>
              </a:rPr>
              <a:t>4: El Primer Pecado</a:t>
            </a:r>
          </a:p>
          <a:p>
            <a:r>
              <a:rPr lang="es-PR" altLang="en-US" dirty="0">
                <a:solidFill>
                  <a:schemeClr val="bg1"/>
                </a:solidFill>
                <a:effectLst>
                  <a:outerShdw blurRad="38100" dist="38100" dir="2700000" algn="tl">
                    <a:srgbClr val="1C1C1C"/>
                  </a:outerShdw>
                </a:effectLst>
                <a:latin typeface="Candara" panose="020E0502030303020204" pitchFamily="34" charset="0"/>
              </a:rPr>
              <a:t>Génesis 3:1-24</a:t>
            </a:r>
          </a:p>
          <a:p>
            <a:r>
              <a:rPr lang="es-PR" altLang="en-US" dirty="0" smtClean="0">
                <a:solidFill>
                  <a:schemeClr val="bg1"/>
                </a:solidFill>
                <a:effectLst>
                  <a:outerShdw blurRad="38100" dist="38100" dir="2700000" algn="tl">
                    <a:srgbClr val="1C1C1C"/>
                  </a:outerShdw>
                </a:effectLst>
                <a:latin typeface="Candara" panose="020E0502030303020204" pitchFamily="34" charset="0"/>
              </a:rPr>
              <a:t>26 </a:t>
            </a:r>
            <a:r>
              <a:rPr lang="es-PR" altLang="en-US" dirty="0">
                <a:solidFill>
                  <a:schemeClr val="bg1"/>
                </a:solidFill>
                <a:effectLst>
                  <a:outerShdw blurRad="38100" dist="38100" dir="2700000" algn="tl">
                    <a:srgbClr val="1C1C1C"/>
                  </a:outerShdw>
                </a:effectLst>
                <a:latin typeface="Candara" panose="020E0502030303020204" pitchFamily="34" charset="0"/>
              </a:rPr>
              <a:t>de enero de </a:t>
            </a:r>
            <a:r>
              <a:rPr lang="es-PR" altLang="en-US" dirty="0" smtClean="0">
                <a:solidFill>
                  <a:schemeClr val="bg1"/>
                </a:solidFill>
                <a:effectLst>
                  <a:outerShdw blurRad="38100" dist="38100" dir="2700000" algn="tl">
                    <a:srgbClr val="1C1C1C"/>
                  </a:outerShdw>
                </a:effectLst>
                <a:latin typeface="Candara" panose="020E0502030303020204" pitchFamily="34" charset="0"/>
              </a:rPr>
              <a:t>2016</a:t>
            </a:r>
            <a:endParaRPr lang="es-PR" altLang="en-US" dirty="0">
              <a:solidFill>
                <a:schemeClr val="bg1"/>
              </a:solidFill>
              <a:effectLst>
                <a:outerShdw blurRad="38100" dist="38100" dir="2700000" algn="tl">
                  <a:srgbClr val="1C1C1C"/>
                </a:outerShdw>
              </a:effectLst>
              <a:latin typeface="Candara" panose="020E0502030303020204" pitchFamily="34" charset="0"/>
            </a:endParaRPr>
          </a:p>
        </p:txBody>
      </p:sp>
      <p:sp>
        <p:nvSpPr>
          <p:cNvPr id="3077" name="Text Box 5"/>
          <p:cNvSpPr txBox="1">
            <a:spLocks noChangeArrowheads="1"/>
          </p:cNvSpPr>
          <p:nvPr/>
        </p:nvSpPr>
        <p:spPr bwMode="auto">
          <a:xfrm>
            <a:off x="0" y="6210300"/>
            <a:ext cx="2895600" cy="641350"/>
          </a:xfrm>
          <a:prstGeom prst="rect">
            <a:avLst/>
          </a:prstGeom>
          <a:solidFill>
            <a:schemeClr val="tx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PR" altLang="en-US">
                <a:solidFill>
                  <a:schemeClr val="bg1"/>
                </a:solidFill>
                <a:effectLst>
                  <a:outerShdw blurRad="38100" dist="38100" dir="2700000" algn="tl">
                    <a:srgbClr val="1C1C1C"/>
                  </a:outerShdw>
                </a:effectLst>
                <a:latin typeface="Arial" panose="020B0604020202020204" pitchFamily="34" charset="0"/>
              </a:rPr>
              <a:t>Iglesia Bíblica Bautista de Aguadilla</a:t>
            </a:r>
          </a:p>
        </p:txBody>
      </p:sp>
      <p:pic>
        <p:nvPicPr>
          <p:cNvPr id="3078" name="Picture 6" descr="jesus_fish_lg_cl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515100"/>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p:cNvSpPr txBox="1">
            <a:spLocks noChangeArrowheads="1"/>
          </p:cNvSpPr>
          <p:nvPr/>
        </p:nvSpPr>
        <p:spPr bwMode="auto">
          <a:xfrm>
            <a:off x="5791200" y="6491288"/>
            <a:ext cx="3352800" cy="366712"/>
          </a:xfrm>
          <a:prstGeom prst="rect">
            <a:avLst/>
          </a:prstGeom>
          <a:solidFill>
            <a:schemeClr val="tx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i="1">
                <a:solidFill>
                  <a:schemeClr val="bg1"/>
                </a:solidFill>
                <a:effectLst>
                  <a:outerShdw blurRad="38100" dist="38100" dir="2700000" algn="tl">
                    <a:srgbClr val="1C1C1C"/>
                  </a:outerShdw>
                </a:effectLst>
                <a:latin typeface="Arial" panose="020B0604020202020204" pitchFamily="34" charset="0"/>
              </a:rPr>
              <a:t>La Biblia Libro por Libro, CBP</a:t>
            </a:r>
            <a:r>
              <a:rPr lang="en-US" altLang="en-US" i="1" baseline="30000">
                <a:solidFill>
                  <a:schemeClr val="bg1"/>
                </a:solidFill>
                <a:effectLst>
                  <a:outerShdw blurRad="38100" dist="38100" dir="2700000" algn="tl">
                    <a:srgbClr val="1C1C1C"/>
                  </a:outerShdw>
                </a:effectLst>
                <a:latin typeface="Arial" panose="020B0604020202020204" pitchFamily="34" charset="0"/>
              </a:rPr>
              <a:t>®</a:t>
            </a:r>
            <a:endParaRPr lang="en-US" altLang="en-US">
              <a:solidFill>
                <a:schemeClr val="bg1"/>
              </a:solidFill>
              <a:effectLst>
                <a:outerShdw blurRad="38100" dist="38100" dir="2700000" algn="tl">
                  <a:srgbClr val="1C1C1C"/>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6">
                                            <p:bg/>
                                          </p:spTgt>
                                        </p:tgtEl>
                                        <p:attrNameLst>
                                          <p:attrName>style.visibility</p:attrName>
                                        </p:attrNameLst>
                                      </p:cBhvr>
                                      <p:to>
                                        <p:strVal val="visible"/>
                                      </p:to>
                                    </p:set>
                                    <p:animEffect transition="in" filter="fade">
                                      <p:cBhvr>
                                        <p:cTn id="10" dur="500"/>
                                        <p:tgtEl>
                                          <p:spTgt spid="307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6">
                                            <p:txEl>
                                              <p:pRg st="0" end="0"/>
                                            </p:txEl>
                                          </p:spTgt>
                                        </p:tgtEl>
                                        <p:attrNameLst>
                                          <p:attrName>style.visibility</p:attrName>
                                        </p:attrNameLst>
                                      </p:cBhvr>
                                      <p:to>
                                        <p:strVal val="visible"/>
                                      </p:to>
                                    </p:set>
                                    <p:animEffect transition="in" filter="fade">
                                      <p:cBhvr>
                                        <p:cTn id="13" dur="500"/>
                                        <p:tgtEl>
                                          <p:spTgt spid="307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6">
                                            <p:txEl>
                                              <p:pRg st="1" end="1"/>
                                            </p:txEl>
                                          </p:spTgt>
                                        </p:tgtEl>
                                        <p:attrNameLst>
                                          <p:attrName>style.visibility</p:attrName>
                                        </p:attrNameLst>
                                      </p:cBhvr>
                                      <p:to>
                                        <p:strVal val="visible"/>
                                      </p:to>
                                    </p:set>
                                    <p:animEffect transition="in" filter="fade">
                                      <p:cBhvr>
                                        <p:cTn id="16" dur="500"/>
                                        <p:tgtEl>
                                          <p:spTgt spid="3076">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76">
                                            <p:txEl>
                                              <p:pRg st="2" end="2"/>
                                            </p:txEl>
                                          </p:spTgt>
                                        </p:tgtEl>
                                        <p:attrNameLst>
                                          <p:attrName>style.visibility</p:attrName>
                                        </p:attrNameLst>
                                      </p:cBhvr>
                                      <p:to>
                                        <p:strVal val="visible"/>
                                      </p:to>
                                    </p:set>
                                    <p:animEffect transition="in" filter="fade">
                                      <p:cBhvr>
                                        <p:cTn id="19" dur="500"/>
                                        <p:tgtEl>
                                          <p:spTgt spid="307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par>
                                <p:cTn id="23" presetID="10"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fade">
                                      <p:cBhvr>
                                        <p:cTn id="28"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build="p" animBg="1"/>
      <p:bldP spid="3077" grpId="0" animBg="1"/>
      <p:bldP spid="30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1. La Primera Tentación y Pecado </a:t>
            </a:r>
            <a:r>
              <a:rPr lang="es-PR" altLang="en-US" dirty="0" smtClean="0">
                <a:solidFill>
                  <a:srgbClr val="FF0000"/>
                </a:solidFill>
                <a:latin typeface="Candara" panose="020E0502030303020204" pitchFamily="34" charset="0"/>
              </a:rPr>
              <a:t>(Génesis 3.6,7)</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457200" y="2017713"/>
            <a:ext cx="4953000" cy="4535487"/>
          </a:xfrm>
        </p:spPr>
        <p:txBody>
          <a:bodyPr>
            <a:normAutofit fontScale="85000" lnSpcReduction="20000"/>
          </a:bodyPr>
          <a:lstStyle/>
          <a:p>
            <a:r>
              <a:rPr lang="es-ES" dirty="0" smtClean="0">
                <a:solidFill>
                  <a:srgbClr val="FF0000"/>
                </a:solidFill>
                <a:latin typeface="Candara" panose="020E0502030303020204" pitchFamily="34" charset="0"/>
              </a:rPr>
              <a:t>3:6-7. </a:t>
            </a:r>
            <a:r>
              <a:rPr lang="es-ES" dirty="0" smtClean="0">
                <a:latin typeface="Candara" panose="020E0502030303020204" pitchFamily="34" charset="0"/>
              </a:rPr>
              <a:t>Con esto, el trabajo de Satanás quedó concluido. La mujer fue dejada a solas para que diera rienda suelta a sus deseos naturales y apetitos físicos. </a:t>
            </a:r>
          </a:p>
          <a:p>
            <a:r>
              <a:rPr lang="es-ES" dirty="0" smtClean="0">
                <a:latin typeface="Candara" panose="020E0502030303020204" pitchFamily="34" charset="0"/>
              </a:rPr>
              <a:t>La palabra que se trad. codiciable (</a:t>
            </a:r>
            <a:r>
              <a:rPr lang="es-ES" i="1" dirty="0" err="1" smtClean="0">
                <a:latin typeface="Candara" panose="020E0502030303020204" pitchFamily="34" charset="0"/>
              </a:rPr>
              <a:t>neḥmāḏ</a:t>
            </a:r>
            <a:r>
              <a:rPr lang="es-ES" dirty="0" smtClean="0">
                <a:latin typeface="Candara" panose="020E0502030303020204" pitchFamily="34" charset="0"/>
              </a:rPr>
              <a:t>, </a:t>
            </a:r>
            <a:r>
              <a:rPr lang="es-ES" dirty="0" smtClean="0">
                <a:solidFill>
                  <a:srgbClr val="FF0000"/>
                </a:solidFill>
                <a:latin typeface="Candara" panose="020E0502030303020204" pitchFamily="34" charset="0"/>
              </a:rPr>
              <a:t>v. 6</a:t>
            </a:r>
            <a:r>
              <a:rPr lang="es-ES" dirty="0" smtClean="0">
                <a:latin typeface="Candara" panose="020E0502030303020204" pitchFamily="34" charset="0"/>
              </a:rPr>
              <a:t>) se relaciona con un término que aparece posteriormente en el mandamiento, “No codiciarás” (</a:t>
            </a:r>
            <a:r>
              <a:rPr lang="es-ES" i="1" dirty="0" err="1" smtClean="0">
                <a:latin typeface="Candara" panose="020E0502030303020204" pitchFamily="34" charset="0"/>
              </a:rPr>
              <a:t>ṯaḥmōḏ</a:t>
            </a:r>
            <a:r>
              <a:rPr lang="es-ES" dirty="0" smtClean="0">
                <a:latin typeface="Candara" panose="020E0502030303020204" pitchFamily="34" charset="0"/>
              </a:rPr>
              <a:t>, </a:t>
            </a:r>
            <a:r>
              <a:rPr lang="es-ES" dirty="0" smtClean="0">
                <a:solidFill>
                  <a:srgbClr val="FF0000"/>
                </a:solidFill>
                <a:latin typeface="Candara" panose="020E0502030303020204" pitchFamily="34" charset="0"/>
              </a:rPr>
              <a:t>Éxodo 20:17</a:t>
            </a:r>
            <a:r>
              <a:rPr lang="es-ES" dirty="0" smtClean="0">
                <a:latin typeface="Candara" panose="020E0502030303020204" pitchFamily="34" charset="0"/>
              </a:rPr>
              <a:t>). </a:t>
            </a:r>
            <a:r>
              <a:rPr lang="es-ES" dirty="0">
                <a:latin typeface="Candara" panose="020E0502030303020204" pitchFamily="34" charset="0"/>
              </a:rPr>
              <a:t> </a:t>
            </a:r>
            <a:endParaRPr lang="es-ES" dirty="0" smtClean="0">
              <a:latin typeface="Candara" panose="020E0502030303020204" pitchFamily="34" charset="0"/>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0823" r="17321"/>
          <a:stretch/>
        </p:blipFill>
        <p:spPr>
          <a:xfrm>
            <a:off x="5413375" y="1845733"/>
            <a:ext cx="3742267" cy="5029200"/>
          </a:xfrm>
          <a:prstGeom prst="rect">
            <a:avLst/>
          </a:prstGeom>
        </p:spPr>
      </p:pic>
    </p:spTree>
    <p:extLst>
      <p:ext uri="{BB962C8B-B14F-4D97-AF65-F5344CB8AC3E}">
        <p14:creationId xmlns:p14="http://schemas.microsoft.com/office/powerpoint/2010/main" val="2016461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1. La Primera Tentación y Pecado </a:t>
            </a:r>
            <a:r>
              <a:rPr lang="es-PR" altLang="en-US" dirty="0" smtClean="0">
                <a:solidFill>
                  <a:srgbClr val="FF0000"/>
                </a:solidFill>
                <a:latin typeface="Candara" panose="020E0502030303020204" pitchFamily="34" charset="0"/>
              </a:rPr>
              <a:t>(Génesis 3.6,7)</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457200" y="2017713"/>
            <a:ext cx="4953000" cy="4535487"/>
          </a:xfrm>
        </p:spPr>
        <p:txBody>
          <a:bodyPr>
            <a:normAutofit fontScale="92500" lnSpcReduction="20000"/>
          </a:bodyPr>
          <a:lstStyle/>
          <a:p>
            <a:r>
              <a:rPr lang="es-ES" dirty="0" smtClean="0">
                <a:latin typeface="Candara" panose="020E0502030303020204" pitchFamily="34" charset="0"/>
              </a:rPr>
              <a:t>Lo físicamente práctico (bueno para comer), la belleza estética (agradable a los ojos) y el potencial para alcanzar sabiduría—para “saberlo todo”—son las cosas que empujan a una persona a hacer caso omiso de las prohibiciones una vez que desaparece el temor al castigo.</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0823" r="17321"/>
          <a:stretch/>
        </p:blipFill>
        <p:spPr>
          <a:xfrm>
            <a:off x="5413375" y="1845733"/>
            <a:ext cx="3742267" cy="5029200"/>
          </a:xfrm>
          <a:prstGeom prst="rect">
            <a:avLst/>
          </a:prstGeom>
        </p:spPr>
      </p:pic>
    </p:spTree>
    <p:extLst>
      <p:ext uri="{BB962C8B-B14F-4D97-AF65-F5344CB8AC3E}">
        <p14:creationId xmlns:p14="http://schemas.microsoft.com/office/powerpoint/2010/main" val="17098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1. La Primera Tentación y Pecado </a:t>
            </a:r>
            <a:r>
              <a:rPr lang="es-PR" altLang="en-US" dirty="0" smtClean="0">
                <a:solidFill>
                  <a:srgbClr val="FF0000"/>
                </a:solidFill>
                <a:latin typeface="Candara" panose="020E0502030303020204" pitchFamily="34" charset="0"/>
              </a:rPr>
              <a:t>(Génesis 3.6,7)</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457200" y="2017713"/>
            <a:ext cx="4953000" cy="4459287"/>
          </a:xfrm>
        </p:spPr>
        <p:txBody>
          <a:bodyPr>
            <a:normAutofit fontScale="77500" lnSpcReduction="20000"/>
          </a:bodyPr>
          <a:lstStyle/>
          <a:p>
            <a:r>
              <a:rPr lang="es-ES" dirty="0" smtClean="0">
                <a:latin typeface="Candara" panose="020E0502030303020204" pitchFamily="34" charset="0"/>
              </a:rPr>
              <a:t>Por supuesto que los resultados no fueron los que ellos esperaban. </a:t>
            </a:r>
          </a:p>
          <a:p>
            <a:r>
              <a:rPr lang="es-ES" dirty="0" smtClean="0">
                <a:latin typeface="Candara" panose="020E0502030303020204" pitchFamily="34" charset="0"/>
              </a:rPr>
              <a:t>La promesa de alcanzar sabiduría nunca se cumplió. </a:t>
            </a:r>
          </a:p>
          <a:p>
            <a:r>
              <a:rPr lang="es-ES" dirty="0" smtClean="0">
                <a:latin typeface="Candara" panose="020E0502030303020204" pitchFamily="34" charset="0"/>
              </a:rPr>
              <a:t>Ambos vieron y comieron, pero al hacerlo, se contaminaron. Ya no estaban a gusto uno con el otro (surgió la desconfianza y la separación) ni con Dios (estaban temerosos y escondiéndose de él). </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0823" r="17321"/>
          <a:stretch/>
        </p:blipFill>
        <p:spPr>
          <a:xfrm>
            <a:off x="5413375" y="1845733"/>
            <a:ext cx="3742267" cy="5029200"/>
          </a:xfrm>
          <a:prstGeom prst="rect">
            <a:avLst/>
          </a:prstGeom>
        </p:spPr>
      </p:pic>
    </p:spTree>
    <p:extLst>
      <p:ext uri="{BB962C8B-B14F-4D97-AF65-F5344CB8AC3E}">
        <p14:creationId xmlns:p14="http://schemas.microsoft.com/office/powerpoint/2010/main" val="12405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1. La Primera Tentación y Pecado </a:t>
            </a:r>
            <a:r>
              <a:rPr lang="es-PR" altLang="en-US" dirty="0" smtClean="0">
                <a:solidFill>
                  <a:srgbClr val="FF0000"/>
                </a:solidFill>
                <a:latin typeface="Candara" panose="020E0502030303020204" pitchFamily="34" charset="0"/>
              </a:rPr>
              <a:t>(Génesis 3.6,7)</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457200" y="2017713"/>
            <a:ext cx="4953000" cy="4459287"/>
          </a:xfrm>
        </p:spPr>
        <p:txBody>
          <a:bodyPr>
            <a:normAutofit lnSpcReduction="10000"/>
          </a:bodyPr>
          <a:lstStyle/>
          <a:p>
            <a:r>
              <a:rPr lang="es-ES" dirty="0" smtClean="0">
                <a:latin typeface="Candara" panose="020E0502030303020204" pitchFamily="34" charset="0"/>
              </a:rPr>
              <a:t>Las promesas de Satanás nunca se cumplen. </a:t>
            </a:r>
          </a:p>
          <a:p>
            <a:r>
              <a:rPr lang="es-ES" dirty="0" smtClean="0">
                <a:latin typeface="Candara" panose="020E0502030303020204" pitchFamily="34" charset="0"/>
              </a:rPr>
              <a:t>La sabiduría nunca se obtiene desobedeciendo la palabra de Dios. </a:t>
            </a:r>
          </a:p>
          <a:p>
            <a:r>
              <a:rPr lang="es-ES" dirty="0" smtClean="0">
                <a:latin typeface="Candara" panose="020E0502030303020204" pitchFamily="34" charset="0"/>
              </a:rPr>
              <a:t>Al contrario, el principio de la sabiduría es el temor de Jehová (</a:t>
            </a:r>
            <a:r>
              <a:rPr lang="es-ES" dirty="0" smtClean="0">
                <a:solidFill>
                  <a:srgbClr val="FF0000"/>
                </a:solidFill>
                <a:latin typeface="Candara" panose="020E0502030303020204" pitchFamily="34" charset="0"/>
              </a:rPr>
              <a:t>Proverbios 1:7</a:t>
            </a:r>
            <a:r>
              <a:rPr lang="es-ES" dirty="0" smtClean="0">
                <a:latin typeface="Candara" panose="020E0502030303020204" pitchFamily="34" charset="0"/>
              </a:rPr>
              <a:t>).</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0823" r="17321"/>
          <a:stretch/>
        </p:blipFill>
        <p:spPr>
          <a:xfrm>
            <a:off x="5413375" y="1845733"/>
            <a:ext cx="3742267" cy="5029200"/>
          </a:xfrm>
          <a:prstGeom prst="rect">
            <a:avLst/>
          </a:prstGeom>
        </p:spPr>
      </p:pic>
    </p:spTree>
    <p:extLst>
      <p:ext uri="{BB962C8B-B14F-4D97-AF65-F5344CB8AC3E}">
        <p14:creationId xmlns:p14="http://schemas.microsoft.com/office/powerpoint/2010/main" val="355424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buSzPct val="85000"/>
              <a:buFont typeface="Wingdings" panose="05000000000000000000" pitchFamily="2" charset="2"/>
              <a:buNone/>
            </a:pPr>
            <a:r>
              <a:rPr lang="es-PR" altLang="en-US" dirty="0" smtClean="0">
                <a:latin typeface="Candara" panose="020E0502030303020204" pitchFamily="34" charset="0"/>
              </a:rPr>
              <a:t>2. La Primera Huida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3.8-13)</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337" t="2668" r="1868" b="22926"/>
          <a:stretch/>
        </p:blipFill>
        <p:spPr>
          <a:xfrm>
            <a:off x="0" y="1676400"/>
            <a:ext cx="9144000" cy="5181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2. La Primera Huida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3.8-13)</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457200" y="2017713"/>
            <a:ext cx="8497888" cy="4154487"/>
          </a:xfrm>
        </p:spPr>
        <p:txBody>
          <a:bodyPr>
            <a:normAutofit fontScale="77500" lnSpcReduction="20000"/>
          </a:bodyPr>
          <a:lstStyle/>
          <a:p>
            <a:r>
              <a:rPr lang="es-ES" dirty="0">
                <a:latin typeface="Candara" panose="020E0502030303020204" pitchFamily="34" charset="0"/>
              </a:rPr>
              <a:t>“</a:t>
            </a:r>
            <a:r>
              <a:rPr lang="es-ES" i="1" dirty="0">
                <a:latin typeface="Candara" panose="020E0502030303020204" pitchFamily="34" charset="0"/>
              </a:rPr>
              <a:t>Y oyeron la voz de Jehová Dios que se paseaba en el huerto, al aire del día; y el hombre y su mujer se escondieron de la presencia de Jehová Dios entre los árboles del huerto. Mas Jehová Dios llamó al hombre, y le dijo: ¿Dónde estás tú? Y él respondió: Oí tu voz en el huerto, y tuve miedo, porque estaba desnudo; y me escondí. Y Dios le dijo: ¿Quién te enseñó que estabas desnudo? ¿Has comido del árbol de que yo te mandé no comieses? Y el hombre respondió: La mujer que me diste por compañera me dio del árbol, y yo comí. Entonces Jehová Dios dijo a la mujer: ¿Qué es lo que has hecho? Y dijo la mujer: La serpiente me engañó, y comí.</a:t>
            </a:r>
            <a:r>
              <a:rPr lang="es-ES" dirty="0">
                <a:latin typeface="Candara" panose="020E0502030303020204" pitchFamily="34" charset="0"/>
              </a:rPr>
              <a:t>” </a:t>
            </a:r>
            <a:r>
              <a:rPr lang="es-ES" dirty="0">
                <a:solidFill>
                  <a:srgbClr val="FF0000"/>
                </a:solidFill>
                <a:latin typeface="Candara" panose="020E0502030303020204" pitchFamily="34" charset="0"/>
              </a:rPr>
              <a:t>(Génesis 3.8–13, RVR60) </a:t>
            </a:r>
          </a:p>
        </p:txBody>
      </p:sp>
    </p:spTree>
    <p:extLst>
      <p:ext uri="{BB962C8B-B14F-4D97-AF65-F5344CB8AC3E}">
        <p14:creationId xmlns:p14="http://schemas.microsoft.com/office/powerpoint/2010/main" val="25651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2. La Primera Huida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3.8-13)</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19856" y="2133600"/>
            <a:ext cx="4953000" cy="4535487"/>
          </a:xfrm>
        </p:spPr>
        <p:txBody>
          <a:bodyPr>
            <a:normAutofit fontScale="85000" lnSpcReduction="20000"/>
          </a:bodyPr>
          <a:lstStyle/>
          <a:p>
            <a:r>
              <a:rPr lang="es-ES" dirty="0" smtClean="0">
                <a:solidFill>
                  <a:srgbClr val="FF0000"/>
                </a:solidFill>
                <a:latin typeface="Candara" panose="020E0502030303020204" pitchFamily="34" charset="0"/>
              </a:rPr>
              <a:t>3:8–13. </a:t>
            </a:r>
            <a:r>
              <a:rPr lang="es-ES" dirty="0" smtClean="0">
                <a:latin typeface="Candara" panose="020E0502030303020204" pitchFamily="34" charset="0"/>
              </a:rPr>
              <a:t>Los efectos del pecado son el castigo y la provisión. </a:t>
            </a:r>
            <a:endParaRPr lang="es-ES" dirty="0">
              <a:latin typeface="Candara" panose="020E0502030303020204" pitchFamily="34" charset="0"/>
            </a:endParaRPr>
          </a:p>
          <a:p>
            <a:r>
              <a:rPr lang="es-ES" dirty="0" smtClean="0">
                <a:latin typeface="Candara" panose="020E0502030303020204" pitchFamily="34" charset="0"/>
              </a:rPr>
              <a:t>Aunque el hombre y su mujer conservaron la vida, también murieron; donde había placer, ahora había dolor; en contraste con la abundancia, ahora tenían que obtener una magra subsistencia por medio del duro trabajo; en contraste con un compañerismo perfecto, ahora vivían separados y en conflicto.</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0591" r="43874"/>
          <a:stretch/>
        </p:blipFill>
        <p:spPr>
          <a:xfrm>
            <a:off x="5072856" y="1828800"/>
            <a:ext cx="4071144" cy="5029200"/>
          </a:xfrm>
          <a:prstGeom prst="rect">
            <a:avLst/>
          </a:prstGeom>
        </p:spPr>
      </p:pic>
    </p:spTree>
    <p:extLst>
      <p:ext uri="{BB962C8B-B14F-4D97-AF65-F5344CB8AC3E}">
        <p14:creationId xmlns:p14="http://schemas.microsoft.com/office/powerpoint/2010/main" val="2136717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2. La Primera Huida </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3.8-13)</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76200" y="2037556"/>
            <a:ext cx="4876800" cy="4611687"/>
          </a:xfrm>
        </p:spPr>
        <p:txBody>
          <a:bodyPr>
            <a:normAutofit fontScale="77500" lnSpcReduction="20000"/>
          </a:bodyPr>
          <a:lstStyle/>
          <a:p>
            <a:r>
              <a:rPr lang="es-ES" dirty="0" smtClean="0">
                <a:latin typeface="Candara" panose="020E0502030303020204" pitchFamily="34" charset="0"/>
              </a:rPr>
              <a:t>Las características dominantes del </a:t>
            </a:r>
            <a:r>
              <a:rPr lang="es-ES" dirty="0" smtClean="0">
                <a:solidFill>
                  <a:srgbClr val="FF0000"/>
                </a:solidFill>
                <a:latin typeface="Candara" panose="020E0502030303020204" pitchFamily="34" charset="0"/>
              </a:rPr>
              <a:t>cap. 3 </a:t>
            </a:r>
            <a:r>
              <a:rPr lang="es-ES" dirty="0" smtClean="0">
                <a:latin typeface="Candara" panose="020E0502030303020204" pitchFamily="34" charset="0"/>
              </a:rPr>
              <a:t>—la muerte, el duro trabajo, el sudor, las espinas, el árbol, la lucha y la simiente—posteriormente fueron todas trazadas hasta Cristo. </a:t>
            </a:r>
          </a:p>
          <a:p>
            <a:r>
              <a:rPr lang="es-ES" dirty="0" smtClean="0">
                <a:latin typeface="Candara" panose="020E0502030303020204" pitchFamily="34" charset="0"/>
              </a:rPr>
              <a:t>Él es el segundo Adán, que se hizo maldición, quien sudó grandes gotas de sangre cuando agonizaba amargamente, quien llevó la corona de espinas, quien fue colgado de un madero hasta morir y quien fue depositado en el polvo de la tierra.</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0591" r="43874"/>
          <a:stretch/>
        </p:blipFill>
        <p:spPr>
          <a:xfrm>
            <a:off x="5072856" y="1828800"/>
            <a:ext cx="4071144" cy="5029200"/>
          </a:xfrm>
          <a:prstGeom prst="rect">
            <a:avLst/>
          </a:prstGeom>
        </p:spPr>
      </p:pic>
    </p:spTree>
    <p:extLst>
      <p:ext uri="{BB962C8B-B14F-4D97-AF65-F5344CB8AC3E}">
        <p14:creationId xmlns:p14="http://schemas.microsoft.com/office/powerpoint/2010/main" val="346056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pPr>
              <a:buSzPct val="85000"/>
              <a:buFont typeface="Wingdings" panose="05000000000000000000" pitchFamily="2" charset="2"/>
              <a:buNone/>
            </a:pPr>
            <a:r>
              <a:rPr lang="es-PR" altLang="en-US" dirty="0" smtClean="0">
                <a:latin typeface="Candara" panose="020E0502030303020204" pitchFamily="34" charset="0"/>
              </a:rPr>
              <a:t>3. Las Primeras Consecuencias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3.15-19)</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410" t="3271" r="2410" b="23518"/>
          <a:stretch/>
        </p:blipFill>
        <p:spPr>
          <a:xfrm>
            <a:off x="0" y="1701800"/>
            <a:ext cx="9144000" cy="5181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3. Las Primeras Consecuencias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3.15-19)</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52400" y="2017713"/>
            <a:ext cx="8802688" cy="4687887"/>
          </a:xfrm>
        </p:spPr>
        <p:txBody>
          <a:bodyPr>
            <a:normAutofit fontScale="77500" lnSpcReduction="20000"/>
          </a:bodyPr>
          <a:lstStyle/>
          <a:p>
            <a:r>
              <a:rPr lang="es-ES" dirty="0">
                <a:latin typeface="Candara" panose="020E0502030303020204" pitchFamily="34" charset="0"/>
              </a:rPr>
              <a:t>“</a:t>
            </a:r>
            <a:r>
              <a:rPr lang="es-ES" i="1" dirty="0">
                <a:latin typeface="Candara" panose="020E0502030303020204" pitchFamily="34" charset="0"/>
              </a:rPr>
              <a:t>Y pondré enemistad entre ti y la mujer, y entre tu simiente y la simiente suya; ésta te herirá en la cabeza, y tú le herirás en el calcañar. A la mujer dijo: Multiplicaré en gran manera los dolores en tus preñeces; con dolor darás a luz los hijos; y tu deseo será para tu marido, y él se enseñoreará de ti. Y al hombre dijo: Por cuanto obedeciste a la voz de tu mujer, y comiste del árbol de que te mandé diciendo: No comerás de él; maldita será la tierra por tu causa; con dolor comerás de ella todos los días de tu vida. Espinos y cardos te producirá, y comerás plantas del campo. Con el sudor de tu rostro comerás el pan hasta que vuelvas a la tierra, porque de ella fuiste tomado; pues polvo eres, y al polvo volverás.</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Génesis 3.15–19, RVR60) </a:t>
            </a:r>
          </a:p>
        </p:txBody>
      </p:sp>
    </p:spTree>
    <p:extLst>
      <p:ext uri="{BB962C8B-B14F-4D97-AF65-F5344CB8AC3E}">
        <p14:creationId xmlns:p14="http://schemas.microsoft.com/office/powerpoint/2010/main" val="1471993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s-PR" altLang="en-US">
                <a:latin typeface="Candara" panose="020E0502030303020204" pitchFamily="34" charset="0"/>
              </a:rPr>
              <a:t>Texto Básico</a:t>
            </a:r>
          </a:p>
        </p:txBody>
      </p:sp>
      <p:sp>
        <p:nvSpPr>
          <p:cNvPr id="6147" name="Rectangle 3"/>
          <p:cNvSpPr>
            <a:spLocks noGrp="1" noChangeArrowheads="1"/>
          </p:cNvSpPr>
          <p:nvPr>
            <p:ph type="body" sz="half" idx="1"/>
          </p:nvPr>
        </p:nvSpPr>
        <p:spPr>
          <a:xfrm>
            <a:off x="1182688" y="2017713"/>
            <a:ext cx="7123112" cy="4114800"/>
          </a:xfrm>
        </p:spPr>
        <p:txBody>
          <a:bodyPr/>
          <a:lstStyle/>
          <a:p>
            <a:r>
              <a:rPr lang="es-PR" altLang="en-US">
                <a:latin typeface="Candara" panose="020E0502030303020204" pitchFamily="34" charset="0"/>
              </a:rPr>
              <a:t>Génesis:</a:t>
            </a:r>
          </a:p>
          <a:p>
            <a:pPr lvl="1"/>
            <a:r>
              <a:rPr lang="es-PR" altLang="en-US">
                <a:latin typeface="Candara" panose="020E0502030303020204" pitchFamily="34" charset="0"/>
              </a:rPr>
              <a:t>3.6-13, 15-19, 24</a:t>
            </a:r>
          </a:p>
        </p:txBody>
      </p:sp>
      <p:pic>
        <p:nvPicPr>
          <p:cNvPr id="6148" name="Picture 4" descr="Biblia abierta"/>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77000" y="0"/>
            <a:ext cx="26670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5" descr="manz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82298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3. Las Primeras Consecuencias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3.15-19)</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52400" y="2017713"/>
            <a:ext cx="5410200" cy="4687887"/>
          </a:xfrm>
        </p:spPr>
        <p:txBody>
          <a:bodyPr>
            <a:normAutofit fontScale="77500" lnSpcReduction="20000"/>
          </a:bodyPr>
          <a:lstStyle/>
          <a:p>
            <a:r>
              <a:rPr lang="es-ES" dirty="0" smtClean="0">
                <a:solidFill>
                  <a:srgbClr val="FF0000"/>
                </a:solidFill>
                <a:latin typeface="Candara" panose="020E0502030303020204" pitchFamily="34" charset="0"/>
              </a:rPr>
              <a:t>3:15</a:t>
            </a:r>
            <a:r>
              <a:rPr lang="es-ES" dirty="0" smtClean="0">
                <a:latin typeface="Candara" panose="020E0502030303020204" pitchFamily="34" charset="0"/>
              </a:rPr>
              <a:t> El versículo 15 se enfoca en el diablo mismo. Este versículo se conoce como el </a:t>
            </a:r>
            <a:r>
              <a:rPr lang="es-ES" dirty="0" err="1" smtClean="0">
                <a:latin typeface="Candara" panose="020E0502030303020204" pitchFamily="34" charset="0"/>
              </a:rPr>
              <a:t>protevangelium</a:t>
            </a:r>
            <a:r>
              <a:rPr lang="es-ES" dirty="0" smtClean="0">
                <a:latin typeface="Candara" panose="020E0502030303020204" pitchFamily="34" charset="0"/>
              </a:rPr>
              <a:t>, es decir: «El Primer Evangelio». </a:t>
            </a:r>
          </a:p>
          <a:p>
            <a:r>
              <a:rPr lang="es-ES" dirty="0" smtClean="0">
                <a:latin typeface="Candara" panose="020E0502030303020204" pitchFamily="34" charset="0"/>
              </a:rPr>
              <a:t>Predice la hostilidad perpetua entre Satanás y la mujer (representando la raza humana), y entre la simiente de Satanás (sus agentes) y su simiente (el Mesías). </a:t>
            </a:r>
          </a:p>
          <a:p>
            <a:r>
              <a:rPr lang="es-ES" dirty="0" smtClean="0">
                <a:latin typeface="Candara" panose="020E0502030303020204" pitchFamily="34" charset="0"/>
              </a:rPr>
              <a:t>La simiente de la mujer heriría la cabeza del diablo, una herida mortal que significa la derrota total. </a:t>
            </a: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8637" r="21307"/>
          <a:stretch/>
        </p:blipFill>
        <p:spPr>
          <a:xfrm>
            <a:off x="5562600" y="1828800"/>
            <a:ext cx="3581400" cy="5029200"/>
          </a:xfrm>
          <a:prstGeom prst="rect">
            <a:avLst/>
          </a:prstGeom>
        </p:spPr>
      </p:pic>
    </p:spTree>
    <p:extLst>
      <p:ext uri="{BB962C8B-B14F-4D97-AF65-F5344CB8AC3E}">
        <p14:creationId xmlns:p14="http://schemas.microsoft.com/office/powerpoint/2010/main" val="2135404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3. Las Primeras Consecuencias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3.15-19)</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52400" y="2017713"/>
            <a:ext cx="4953000" cy="4687887"/>
          </a:xfrm>
        </p:spPr>
        <p:txBody>
          <a:bodyPr>
            <a:normAutofit fontScale="77500" lnSpcReduction="20000"/>
          </a:bodyPr>
          <a:lstStyle/>
          <a:p>
            <a:r>
              <a:rPr lang="es-ES" dirty="0" smtClean="0">
                <a:latin typeface="Candara" panose="020E0502030303020204" pitchFamily="34" charset="0"/>
              </a:rPr>
              <a:t>Ésta se llevó a cabo en el Calvario cuando el Redentor triunfó decisivamente sobre el diablo. Satanás, a su vez, heriría el calcañar del Mesías. </a:t>
            </a:r>
          </a:p>
          <a:p>
            <a:r>
              <a:rPr lang="es-ES" dirty="0" smtClean="0">
                <a:latin typeface="Candara" panose="020E0502030303020204" pitchFamily="34" charset="0"/>
              </a:rPr>
              <a:t>La herida del calcañar aquí habla de sufrimiento e incluso la muerte física, pero no de una derrota decisiva. </a:t>
            </a:r>
          </a:p>
          <a:p>
            <a:r>
              <a:rPr lang="es-ES" dirty="0" smtClean="0">
                <a:latin typeface="Candara" panose="020E0502030303020204" pitchFamily="34" charset="0"/>
              </a:rPr>
              <a:t>De modo que Cristo sufrió en la cruz, y murió, pero resucitó de entre los muertos, victorioso sobre el pecado, el infierno y Satanás. </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8637" r="21307"/>
          <a:stretch/>
        </p:blipFill>
        <p:spPr>
          <a:xfrm>
            <a:off x="5562600" y="1828800"/>
            <a:ext cx="3581400" cy="5029200"/>
          </a:xfrm>
          <a:prstGeom prst="rect">
            <a:avLst/>
          </a:prstGeom>
        </p:spPr>
      </p:pic>
    </p:spTree>
    <p:extLst>
      <p:ext uri="{BB962C8B-B14F-4D97-AF65-F5344CB8AC3E}">
        <p14:creationId xmlns:p14="http://schemas.microsoft.com/office/powerpoint/2010/main" val="419034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3. Las Primeras Consecuencias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3.15-19)</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52400" y="2017713"/>
            <a:ext cx="4953000" cy="4687887"/>
          </a:xfrm>
        </p:spPr>
        <p:txBody>
          <a:bodyPr>
            <a:normAutofit/>
          </a:bodyPr>
          <a:lstStyle/>
          <a:p>
            <a:r>
              <a:rPr lang="es-ES" dirty="0" smtClean="0">
                <a:latin typeface="Candara" panose="020E0502030303020204" pitchFamily="34" charset="0"/>
              </a:rPr>
              <a:t>El hecho de que es llamado la simiente de la mujer puede sugerir Su nacimiento virginal. </a:t>
            </a:r>
          </a:p>
          <a:p>
            <a:r>
              <a:rPr lang="es-ES" dirty="0" smtClean="0">
                <a:latin typeface="Candara" panose="020E0502030303020204" pitchFamily="34" charset="0"/>
              </a:rPr>
              <a:t>Note la bondad de Dios al prometer al Mesías antes de pronunciar la sentencia en los versículos que siguen.</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8637" r="21307"/>
          <a:stretch/>
        </p:blipFill>
        <p:spPr>
          <a:xfrm>
            <a:off x="5562600" y="1828800"/>
            <a:ext cx="3581400" cy="5029200"/>
          </a:xfrm>
          <a:prstGeom prst="rect">
            <a:avLst/>
          </a:prstGeom>
        </p:spPr>
      </p:pic>
    </p:spTree>
    <p:extLst>
      <p:ext uri="{BB962C8B-B14F-4D97-AF65-F5344CB8AC3E}">
        <p14:creationId xmlns:p14="http://schemas.microsoft.com/office/powerpoint/2010/main" val="248912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3. Las Primeras Consecuencias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3.15-19)</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52400" y="2017713"/>
            <a:ext cx="5181600" cy="4687887"/>
          </a:xfrm>
        </p:spPr>
        <p:txBody>
          <a:bodyPr>
            <a:normAutofit fontScale="92500" lnSpcReduction="20000"/>
          </a:bodyPr>
          <a:lstStyle/>
          <a:p>
            <a:r>
              <a:rPr lang="es-ES" dirty="0" smtClean="0">
                <a:solidFill>
                  <a:srgbClr val="FF0000"/>
                </a:solidFill>
                <a:latin typeface="Candara" panose="020E0502030303020204" pitchFamily="34" charset="0"/>
              </a:rPr>
              <a:t>3:16–19</a:t>
            </a:r>
            <a:r>
              <a:rPr lang="es-ES" dirty="0" smtClean="0">
                <a:latin typeface="Candara" panose="020E0502030303020204" pitchFamily="34" charset="0"/>
              </a:rPr>
              <a:t> El pecado lleva consecuencias inevitables. </a:t>
            </a:r>
          </a:p>
          <a:p>
            <a:r>
              <a:rPr lang="es-ES" dirty="0" smtClean="0">
                <a:latin typeface="Candara" panose="020E0502030303020204" pitchFamily="34" charset="0"/>
              </a:rPr>
              <a:t>La mujer fue sentenciada al sufrimiento en el parto. Dios le sujetó a su marido. </a:t>
            </a:r>
          </a:p>
          <a:p>
            <a:r>
              <a:rPr lang="es-ES" dirty="0" smtClean="0">
                <a:latin typeface="Candara" panose="020E0502030303020204" pitchFamily="34" charset="0"/>
              </a:rPr>
              <a:t>El hombre fue sentenciado a labrar la tierra, la cual fue maldecida con espinos y cardos, para su comida. Tendría que labrar con sudor. Y al final de su vida, él mismo volvería al polvo. </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8637" r="21307"/>
          <a:stretch/>
        </p:blipFill>
        <p:spPr>
          <a:xfrm>
            <a:off x="5562600" y="1828800"/>
            <a:ext cx="3581400" cy="5029200"/>
          </a:xfrm>
          <a:prstGeom prst="rect">
            <a:avLst/>
          </a:prstGeom>
        </p:spPr>
      </p:pic>
    </p:spTree>
    <p:extLst>
      <p:ext uri="{BB962C8B-B14F-4D97-AF65-F5344CB8AC3E}">
        <p14:creationId xmlns:p14="http://schemas.microsoft.com/office/powerpoint/2010/main" val="131475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3. Las Primeras Consecuencias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3.15-19)</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52400" y="2017713"/>
            <a:ext cx="5181600" cy="4687887"/>
          </a:xfrm>
        </p:spPr>
        <p:txBody>
          <a:bodyPr>
            <a:normAutofit fontScale="85000" lnSpcReduction="20000"/>
          </a:bodyPr>
          <a:lstStyle/>
          <a:p>
            <a:r>
              <a:rPr lang="es-ES" dirty="0" smtClean="0">
                <a:latin typeface="Candara" panose="020E0502030303020204" pitchFamily="34" charset="0"/>
              </a:rPr>
              <a:t>Hemos de hacer notar aquí que el trabajo mismo no es maldito; todo lo contrario, muchas veces es una bendición. </a:t>
            </a:r>
          </a:p>
          <a:p>
            <a:r>
              <a:rPr lang="es-ES" dirty="0" smtClean="0">
                <a:latin typeface="Candara" panose="020E0502030303020204" pitchFamily="34" charset="0"/>
              </a:rPr>
              <a:t>Son la tristeza, la faena, la frustración, el sudor y el cansancio, asociados con el trabajo, que son las maldiciones.</a:t>
            </a:r>
          </a:p>
          <a:p>
            <a:r>
              <a:rPr lang="es-ES" dirty="0" smtClean="0">
                <a:solidFill>
                  <a:srgbClr val="FF0000"/>
                </a:solidFill>
                <a:latin typeface="Candara" panose="020E0502030303020204" pitchFamily="34" charset="0"/>
              </a:rPr>
              <a:t>3:20–21</a:t>
            </a:r>
            <a:r>
              <a:rPr lang="es-ES" dirty="0" smtClean="0">
                <a:latin typeface="Candara" panose="020E0502030303020204" pitchFamily="34" charset="0"/>
              </a:rPr>
              <a:t> Adán mostró fe al llamar el nombre de su mujer, Eva…madre.</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8637" r="21307"/>
          <a:stretch/>
        </p:blipFill>
        <p:spPr>
          <a:xfrm>
            <a:off x="5562600" y="1828800"/>
            <a:ext cx="3581400" cy="5029200"/>
          </a:xfrm>
          <a:prstGeom prst="rect">
            <a:avLst/>
          </a:prstGeom>
        </p:spPr>
      </p:pic>
    </p:spTree>
    <p:extLst>
      <p:ext uri="{BB962C8B-B14F-4D97-AF65-F5344CB8AC3E}">
        <p14:creationId xmlns:p14="http://schemas.microsoft.com/office/powerpoint/2010/main" val="34383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buSzPct val="85000"/>
              <a:buFont typeface="Wingdings" panose="05000000000000000000" pitchFamily="2" charset="2"/>
              <a:buNone/>
            </a:pPr>
            <a:r>
              <a:rPr lang="es-PR" altLang="en-US" dirty="0" smtClean="0">
                <a:latin typeface="Candara" panose="020E0502030303020204" pitchFamily="34" charset="0"/>
              </a:rPr>
              <a:t>4. El Primer Expulsado</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3.24)</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439" t="3307" r="2439" b="24094"/>
          <a:stretch/>
        </p:blipFill>
        <p:spPr>
          <a:xfrm>
            <a:off x="0" y="1710267"/>
            <a:ext cx="9144000" cy="514773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4. El Primer Expulsado</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3.24)</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52400" y="2017713"/>
            <a:ext cx="8802688" cy="4687887"/>
          </a:xfrm>
        </p:spPr>
        <p:txBody>
          <a:bodyPr>
            <a:normAutofit/>
          </a:bodyPr>
          <a:lstStyle/>
          <a:p>
            <a:r>
              <a:rPr lang="es-ES" dirty="0">
                <a:latin typeface="Candara" panose="020E0502030303020204" pitchFamily="34" charset="0"/>
              </a:rPr>
              <a:t>“</a:t>
            </a:r>
            <a:r>
              <a:rPr lang="es-ES" i="1" dirty="0">
                <a:latin typeface="Candara" panose="020E0502030303020204" pitchFamily="34" charset="0"/>
              </a:rPr>
              <a:t>Echó, pues, fuera al hombre, y puso al oriente del huerto de Edén querubines, y una espada encendida que se revolvía por todos lados, para guardar el camino del árbol de la vida.</a:t>
            </a:r>
            <a:r>
              <a:rPr lang="es-ES" dirty="0">
                <a:latin typeface="Candara" panose="020E0502030303020204" pitchFamily="34" charset="0"/>
              </a:rPr>
              <a:t>” </a:t>
            </a:r>
            <a:r>
              <a:rPr lang="es-ES" dirty="0">
                <a:solidFill>
                  <a:srgbClr val="FF0000"/>
                </a:solidFill>
                <a:latin typeface="Candara" panose="020E0502030303020204" pitchFamily="34" charset="0"/>
              </a:rPr>
              <a:t>(Génesis 3.24, RVR60) </a:t>
            </a:r>
          </a:p>
        </p:txBody>
      </p:sp>
    </p:spTree>
    <p:extLst>
      <p:ext uri="{BB962C8B-B14F-4D97-AF65-F5344CB8AC3E}">
        <p14:creationId xmlns:p14="http://schemas.microsoft.com/office/powerpoint/2010/main" val="162635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4. El Primer Expulsado</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3.24)</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62189" y="1981200"/>
            <a:ext cx="4876800" cy="4687887"/>
          </a:xfrm>
        </p:spPr>
        <p:txBody>
          <a:bodyPr>
            <a:normAutofit fontScale="77500" lnSpcReduction="20000"/>
          </a:bodyPr>
          <a:lstStyle/>
          <a:p>
            <a:r>
              <a:rPr lang="es-ES" dirty="0" smtClean="0">
                <a:solidFill>
                  <a:srgbClr val="FF0000"/>
                </a:solidFill>
                <a:latin typeface="Candara" panose="020E0502030303020204" pitchFamily="34" charset="0"/>
              </a:rPr>
              <a:t>3:22–24 </a:t>
            </a:r>
            <a:r>
              <a:rPr lang="es-ES" dirty="0" smtClean="0">
                <a:latin typeface="Candara" panose="020E0502030303020204" pitchFamily="34" charset="0"/>
              </a:rPr>
              <a:t>Había una sombra de verdad en la mentira de Satanás, de que Eva sería como Dios (</a:t>
            </a:r>
            <a:r>
              <a:rPr lang="es-ES" dirty="0" smtClean="0">
                <a:solidFill>
                  <a:srgbClr val="FF0000"/>
                </a:solidFill>
                <a:latin typeface="Candara" panose="020E0502030303020204" pitchFamily="34" charset="0"/>
              </a:rPr>
              <a:t>v. 5</a:t>
            </a:r>
            <a:r>
              <a:rPr lang="es-ES" dirty="0" smtClean="0">
                <a:latin typeface="Candara" panose="020E0502030303020204" pitchFamily="34" charset="0"/>
              </a:rPr>
              <a:t>). </a:t>
            </a:r>
          </a:p>
          <a:p>
            <a:r>
              <a:rPr lang="es-ES" dirty="0">
                <a:latin typeface="Candara" panose="020E0502030303020204" pitchFamily="34" charset="0"/>
              </a:rPr>
              <a:t>P</a:t>
            </a:r>
            <a:r>
              <a:rPr lang="es-ES" dirty="0" smtClean="0">
                <a:latin typeface="Candara" panose="020E0502030303020204" pitchFamily="34" charset="0"/>
              </a:rPr>
              <a:t>ero ella y Adán, por la dura experiencia, aprendieron a discernir entre el bien y el mal. </a:t>
            </a:r>
          </a:p>
          <a:p>
            <a:r>
              <a:rPr lang="es-ES" dirty="0" smtClean="0">
                <a:latin typeface="Candara" panose="020E0502030303020204" pitchFamily="34" charset="0"/>
              </a:rPr>
              <a:t>Si entonces hubieran tomado del árbol de la vida, hubieran vivido para siempre con cuerpos sujetos a la enfermedad, degeneración y debilidad. </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0677" r="32734"/>
          <a:stretch/>
        </p:blipFill>
        <p:spPr>
          <a:xfrm>
            <a:off x="5105400" y="1828800"/>
            <a:ext cx="4038600" cy="4014439"/>
          </a:xfrm>
          <a:prstGeom prst="rect">
            <a:avLst/>
          </a:prstGeom>
        </p:spPr>
      </p:pic>
    </p:spTree>
    <p:extLst>
      <p:ext uri="{BB962C8B-B14F-4D97-AF65-F5344CB8AC3E}">
        <p14:creationId xmlns:p14="http://schemas.microsoft.com/office/powerpoint/2010/main" val="353435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4. El Primer Expulsado</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3.24)</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62189" y="1981200"/>
            <a:ext cx="4876800" cy="4687887"/>
          </a:xfrm>
        </p:spPr>
        <p:txBody>
          <a:bodyPr>
            <a:normAutofit fontScale="92500" lnSpcReduction="10000"/>
          </a:bodyPr>
          <a:lstStyle/>
          <a:p>
            <a:r>
              <a:rPr lang="es-ES" dirty="0" smtClean="0">
                <a:latin typeface="Candara" panose="020E0502030303020204" pitchFamily="34" charset="0"/>
              </a:rPr>
              <a:t>Así que, fue la misericordia de Dios que no les permitió volver al huerto de Edén. </a:t>
            </a:r>
          </a:p>
          <a:p>
            <a:r>
              <a:rPr lang="es-ES" dirty="0" smtClean="0">
                <a:latin typeface="Candara" panose="020E0502030303020204" pitchFamily="34" charset="0"/>
              </a:rPr>
              <a:t>Los querubines son seres celestiales cuya función es de «vindicar la santidad de Dios contra el orgullo presuntuoso del hombre caído».</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0677" r="32734"/>
          <a:stretch/>
        </p:blipFill>
        <p:spPr>
          <a:xfrm>
            <a:off x="5105400" y="1828800"/>
            <a:ext cx="4038600" cy="4014439"/>
          </a:xfrm>
          <a:prstGeom prst="rect">
            <a:avLst/>
          </a:prstGeom>
        </p:spPr>
      </p:pic>
    </p:spTree>
    <p:extLst>
      <p:ext uri="{BB962C8B-B14F-4D97-AF65-F5344CB8AC3E}">
        <p14:creationId xmlns:p14="http://schemas.microsoft.com/office/powerpoint/2010/main" val="33058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4. El Primer Expulsado</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3.24)</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162188" y="1981200"/>
            <a:ext cx="5095611" cy="4687887"/>
          </a:xfrm>
        </p:spPr>
        <p:txBody>
          <a:bodyPr>
            <a:normAutofit fontScale="77500" lnSpcReduction="20000"/>
          </a:bodyPr>
          <a:lstStyle/>
          <a:p>
            <a:r>
              <a:rPr lang="es-ES" dirty="0" smtClean="0">
                <a:latin typeface="Candara" panose="020E0502030303020204" pitchFamily="34" charset="0"/>
              </a:rPr>
              <a:t>Adán y Eva tuvieron que decidir si era Dios o Satanás el que estaba mintiendo. Decidieron que era Dios. </a:t>
            </a:r>
          </a:p>
          <a:p>
            <a:r>
              <a:rPr lang="es-ES" dirty="0" smtClean="0">
                <a:latin typeface="Candara" panose="020E0502030303020204" pitchFamily="34" charset="0"/>
              </a:rPr>
              <a:t>«Sin fe es imposible agradar a Dios». </a:t>
            </a:r>
          </a:p>
          <a:p>
            <a:r>
              <a:rPr lang="es-ES" dirty="0" smtClean="0">
                <a:latin typeface="Candara" panose="020E0502030303020204" pitchFamily="34" charset="0"/>
              </a:rPr>
              <a:t>De manera que sus nombres no se encuentran en la Lista de Honor de la Fe en </a:t>
            </a:r>
            <a:r>
              <a:rPr lang="es-ES" dirty="0" smtClean="0">
                <a:solidFill>
                  <a:srgbClr val="FF0000"/>
                </a:solidFill>
                <a:latin typeface="Candara" panose="020E0502030303020204" pitchFamily="34" charset="0"/>
              </a:rPr>
              <a:t>Hebreos 11</a:t>
            </a:r>
            <a:r>
              <a:rPr lang="es-ES" dirty="0" smtClean="0">
                <a:latin typeface="Candara" panose="020E0502030303020204" pitchFamily="34" charset="0"/>
              </a:rPr>
              <a:t>.</a:t>
            </a:r>
          </a:p>
          <a:p>
            <a:r>
              <a:rPr lang="es-ES" dirty="0" smtClean="0">
                <a:latin typeface="Candara" panose="020E0502030303020204" pitchFamily="34" charset="0"/>
              </a:rPr>
              <a:t>El ambiente ideal del Edén no impidió la entrada del pecado. </a:t>
            </a:r>
          </a:p>
          <a:p>
            <a:r>
              <a:rPr lang="es-ES" dirty="0" smtClean="0">
                <a:latin typeface="Candara" panose="020E0502030303020204" pitchFamily="34" charset="0"/>
              </a:rPr>
              <a:t>Un ambiente favorable no es la solución a los problemas del hombre</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0677" r="32734"/>
          <a:stretch/>
        </p:blipFill>
        <p:spPr>
          <a:xfrm>
            <a:off x="5105400" y="1828800"/>
            <a:ext cx="4038600" cy="4014439"/>
          </a:xfrm>
          <a:prstGeom prst="rect">
            <a:avLst/>
          </a:prstGeom>
        </p:spPr>
      </p:pic>
    </p:spTree>
    <p:extLst>
      <p:ext uri="{BB962C8B-B14F-4D97-AF65-F5344CB8AC3E}">
        <p14:creationId xmlns:p14="http://schemas.microsoft.com/office/powerpoint/2010/main" val="171826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dissolve">
                                      <p:cBhvr>
                                        <p:cTn id="22" dur="500"/>
                                        <p:tgtEl>
                                          <p:spTgt spid="450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Effect transition="in" filter="dissolve">
                                      <p:cBhvr>
                                        <p:cTn id="27" dur="5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llos"/>
          <p:cNvPicPr>
            <a:picLocks noChangeAspect="1" noChangeArrowheads="1"/>
          </p:cNvPicPr>
          <p:nvPr>
            <p:ph sz="half" idx="4294967295"/>
          </p:nvPr>
        </p:nvPicPr>
        <p:blipFill>
          <a:blip r:embed="rId3">
            <a:lum bright="10000" contrast="2000"/>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Grp="1" noChangeArrowheads="1"/>
          </p:cNvSpPr>
          <p:nvPr>
            <p:ph type="title"/>
          </p:nvPr>
        </p:nvSpPr>
        <p:spPr/>
        <p:txBody>
          <a:bodyPr/>
          <a:lstStyle/>
          <a:p>
            <a:pPr algn="ctr"/>
            <a:r>
              <a:rPr lang="es-PR" altLang="en-US">
                <a:latin typeface="Candara" panose="020E0502030303020204" pitchFamily="34" charset="0"/>
              </a:rPr>
              <a:t>Versículo Clave:</a:t>
            </a:r>
          </a:p>
        </p:txBody>
      </p:sp>
      <p:sp>
        <p:nvSpPr>
          <p:cNvPr id="8196" name="Rectangle 4"/>
          <p:cNvSpPr>
            <a:spLocks noGrp="1" noChangeArrowheads="1"/>
          </p:cNvSpPr>
          <p:nvPr>
            <p:ph type="body" idx="1"/>
          </p:nvPr>
        </p:nvSpPr>
        <p:spPr>
          <a:xfrm>
            <a:off x="2185988" y="2217738"/>
            <a:ext cx="6669087" cy="4114800"/>
          </a:xfrm>
        </p:spPr>
        <p:txBody>
          <a:bodyPr/>
          <a:lstStyle/>
          <a:p>
            <a:r>
              <a:rPr lang="es-ES" sz="3600" dirty="0">
                <a:latin typeface="Candara" panose="020E0502030303020204" pitchFamily="34" charset="0"/>
              </a:rPr>
              <a:t>“</a:t>
            </a:r>
            <a:r>
              <a:rPr lang="es-ES" sz="3600" i="1" dirty="0">
                <a:latin typeface="Candara" panose="020E0502030303020204" pitchFamily="34" charset="0"/>
              </a:rPr>
              <a:t>Y pondré enemistad entre ti y la mujer, y entre tu simiente y la simiente suya; ésta te herirá en la cabeza, y tú le herirás en el calcañar.</a:t>
            </a:r>
            <a:r>
              <a:rPr lang="es-ES" sz="3600" dirty="0">
                <a:latin typeface="Candara" panose="020E0502030303020204" pitchFamily="34" charset="0"/>
              </a:rPr>
              <a:t>” </a:t>
            </a:r>
            <a:endParaRPr lang="es-ES" sz="3600" dirty="0" smtClean="0">
              <a:latin typeface="Candara" panose="020E0502030303020204" pitchFamily="34" charset="0"/>
            </a:endParaRPr>
          </a:p>
          <a:p>
            <a:pPr marL="0" indent="0">
              <a:buNone/>
            </a:pPr>
            <a:r>
              <a:rPr lang="es-ES" sz="3600" dirty="0">
                <a:solidFill>
                  <a:srgbClr val="FF0000"/>
                </a:solidFill>
                <a:latin typeface="Candara" panose="020E0502030303020204" pitchFamily="34" charset="0"/>
              </a:rPr>
              <a:t>	</a:t>
            </a:r>
            <a:r>
              <a:rPr lang="es-ES" sz="3600" dirty="0" smtClean="0">
                <a:solidFill>
                  <a:srgbClr val="FF0000"/>
                </a:solidFill>
                <a:latin typeface="Candara" panose="020E0502030303020204" pitchFamily="34" charset="0"/>
              </a:rPr>
              <a:t>(</a:t>
            </a:r>
            <a:r>
              <a:rPr lang="es-ES" sz="3600" dirty="0">
                <a:solidFill>
                  <a:srgbClr val="FF0000"/>
                </a:solidFill>
                <a:latin typeface="Candara" panose="020E0502030303020204" pitchFamily="34" charset="0"/>
              </a:rPr>
              <a:t>Génesis 3.15, RVR60)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5059" name="Rectangle 3"/>
          <p:cNvSpPr>
            <a:spLocks noGrp="1" noChangeArrowheads="1"/>
          </p:cNvSpPr>
          <p:nvPr>
            <p:ph type="body" idx="1"/>
          </p:nvPr>
        </p:nvSpPr>
        <p:spPr>
          <a:xfrm>
            <a:off x="457200" y="2017713"/>
            <a:ext cx="8497888" cy="4154487"/>
          </a:xfrm>
        </p:spPr>
        <p:txBody>
          <a:bodyPr/>
          <a:lstStyle/>
          <a:p>
            <a:pPr marL="609600" indent="-609600">
              <a:buSzPct val="85000"/>
              <a:buFont typeface="Wingdings" panose="05000000000000000000" pitchFamily="2" charset="2"/>
              <a:buAutoNum type="arabicPeriod"/>
            </a:pPr>
            <a:r>
              <a:rPr lang="es-PR" altLang="en-US" dirty="0">
                <a:latin typeface="Candara" panose="020E0502030303020204" pitchFamily="34" charset="0"/>
              </a:rPr>
              <a:t>Obediencia a la Palabra de </a:t>
            </a:r>
            <a:r>
              <a:rPr lang="en-US" altLang="en-US" dirty="0">
                <a:latin typeface="Candara" panose="020E0502030303020204" pitchFamily="34" charset="0"/>
              </a:rPr>
              <a:t>Dios</a:t>
            </a:r>
            <a:r>
              <a:rPr lang="es-PR" altLang="en-US" dirty="0">
                <a:latin typeface="Candara" panose="020E0502030303020204" pitchFamily="34" charset="0"/>
              </a:rPr>
              <a:t> (</a:t>
            </a:r>
            <a:r>
              <a:rPr lang="es-PR" altLang="en-US" dirty="0">
                <a:solidFill>
                  <a:schemeClr val="hlink"/>
                </a:solidFill>
                <a:latin typeface="Candara" panose="020E0502030303020204" pitchFamily="34" charset="0"/>
              </a:rPr>
              <a:t>3.1-15</a:t>
            </a:r>
            <a:r>
              <a:rPr lang="es-PR" altLang="en-US" dirty="0">
                <a:latin typeface="Candara" panose="020E0502030303020204" pitchFamily="34" charset="0"/>
              </a:rPr>
              <a:t>).</a:t>
            </a:r>
          </a:p>
          <a:p>
            <a:pPr marL="990600" lvl="1" indent="-533400">
              <a:buSzPct val="85000"/>
              <a:buFont typeface="Wingdings" panose="05000000000000000000" pitchFamily="2" charset="2"/>
              <a:buAutoNum type="alphaLcParenR"/>
            </a:pPr>
            <a:r>
              <a:rPr lang="es-PR" altLang="en-US" dirty="0">
                <a:latin typeface="Candara" panose="020E0502030303020204" pitchFamily="34" charset="0"/>
              </a:rPr>
              <a:t>La serpiente sembró</a:t>
            </a:r>
            <a:r>
              <a:rPr lang="en-US" altLang="en-US" dirty="0">
                <a:latin typeface="Candara" panose="020E0502030303020204" pitchFamily="34" charset="0"/>
              </a:rPr>
              <a:t> </a:t>
            </a:r>
            <a:r>
              <a:rPr lang="en-US" altLang="en-US" dirty="0" err="1">
                <a:latin typeface="Candara" panose="020E0502030303020204" pitchFamily="34" charset="0"/>
              </a:rPr>
              <a:t>dudas</a:t>
            </a:r>
            <a:r>
              <a:rPr lang="en-US" altLang="en-US" dirty="0">
                <a:latin typeface="Candara" panose="020E0502030303020204" pitchFamily="34" charset="0"/>
              </a:rPr>
              <a:t> </a:t>
            </a:r>
            <a:r>
              <a:rPr lang="en-US" altLang="en-US" dirty="0" err="1">
                <a:latin typeface="Candara" panose="020E0502030303020204" pitchFamily="34" charset="0"/>
              </a:rPr>
              <a:t>sobre</a:t>
            </a:r>
            <a:r>
              <a:rPr lang="en-US" altLang="en-US" dirty="0">
                <a:latin typeface="Candara" panose="020E0502030303020204" pitchFamily="34" charset="0"/>
              </a:rPr>
              <a:t> las palabras de</a:t>
            </a:r>
            <a:r>
              <a:rPr lang="es-PR" altLang="en-US" dirty="0">
                <a:latin typeface="Candara" panose="020E0502030303020204" pitchFamily="34" charset="0"/>
              </a:rPr>
              <a:t> Dios con el propósito de que Adán y Eva no obedecieran. Algunos, en nombre de la falsamente llamada ciencia, cuestionan la veracidad de la Palabra. Otros, en nombre del derecho de la libertad, cuestionan la autoridad de Dios para indicar al hombre como vivir. Son serpientes modernas.</a:t>
            </a:r>
          </a:p>
        </p:txBody>
      </p:sp>
    </p:spTree>
    <p:extLst>
      <p:ext uri="{BB962C8B-B14F-4D97-AF65-F5344CB8AC3E}">
        <p14:creationId xmlns:p14="http://schemas.microsoft.com/office/powerpoint/2010/main" val="3018489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7107" name="Rectangle 3"/>
          <p:cNvSpPr>
            <a:spLocks noGrp="1" noChangeArrowheads="1"/>
          </p:cNvSpPr>
          <p:nvPr>
            <p:ph type="body" idx="1"/>
          </p:nvPr>
        </p:nvSpPr>
        <p:spPr>
          <a:xfrm>
            <a:off x="457200" y="1860550"/>
            <a:ext cx="8497888" cy="4530725"/>
          </a:xfrm>
        </p:spPr>
        <p:txBody>
          <a:bodyPr/>
          <a:lstStyle/>
          <a:p>
            <a:pPr marL="609600" indent="-609600">
              <a:buSzPct val="85000"/>
              <a:buFont typeface="Wingdings" panose="05000000000000000000" pitchFamily="2" charset="2"/>
              <a:buAutoNum type="arabicPeriod" startAt="2"/>
            </a:pPr>
            <a:r>
              <a:rPr lang="es-PR" altLang="en-US">
                <a:latin typeface="Candara" panose="020E0502030303020204" pitchFamily="34" charset="0"/>
              </a:rPr>
              <a:t>No fui yo (</a:t>
            </a:r>
            <a:r>
              <a:rPr lang="es-PR" altLang="en-US">
                <a:solidFill>
                  <a:schemeClr val="hlink"/>
                </a:solidFill>
                <a:latin typeface="Candara" panose="020E0502030303020204" pitchFamily="34" charset="0"/>
              </a:rPr>
              <a:t>Génesis 3.11-13</a:t>
            </a:r>
            <a:r>
              <a:rPr lang="es-PR" altLang="en-US">
                <a:latin typeface="Candara" panose="020E0502030303020204" pitchFamily="34" charset="0"/>
              </a:rPr>
              <a:t>).</a:t>
            </a:r>
          </a:p>
          <a:p>
            <a:pPr marL="990600" lvl="1" indent="-533400">
              <a:buSzPct val="85000"/>
              <a:buFont typeface="Wingdings" panose="05000000000000000000" pitchFamily="2" charset="2"/>
              <a:buAutoNum type="alphaLcParenR"/>
            </a:pPr>
            <a:r>
              <a:rPr lang="es-PR" altLang="en-US">
                <a:latin typeface="Candara" panose="020E0502030303020204" pitchFamily="34" charset="0"/>
              </a:rPr>
              <a:t>Hasta parece cómico como el hombre pasó su responsabilidad de desobediencia a la mujer y la mujer a la serpiente. Pero la práctica de pasar la “papa caliente” sigue hoy día. El hombre no quiere enfrentar su pecado y responsabilizarse de él. Siempre está justificándose y culpando a otros acarreando más tragedia aún a su vida.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dissolv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dissolve">
                                      <p:cBhvr>
                                        <p:cTn id="12" dur="5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9155" name="Rectangle 3"/>
          <p:cNvSpPr>
            <a:spLocks noGrp="1" noChangeArrowheads="1"/>
          </p:cNvSpPr>
          <p:nvPr>
            <p:ph type="body" idx="1"/>
          </p:nvPr>
        </p:nvSpPr>
        <p:spPr>
          <a:xfrm>
            <a:off x="457200" y="2103438"/>
            <a:ext cx="8497888" cy="4530725"/>
          </a:xfrm>
        </p:spPr>
        <p:txBody>
          <a:bodyPr/>
          <a:lstStyle/>
          <a:p>
            <a:pPr marL="609600" indent="-609600">
              <a:buSzPct val="85000"/>
              <a:buFont typeface="Wingdings" panose="05000000000000000000" pitchFamily="2" charset="2"/>
              <a:buAutoNum type="arabicPeriod" startAt="3"/>
            </a:pPr>
            <a:r>
              <a:rPr lang="es-PR" altLang="en-US" dirty="0" smtClean="0">
                <a:latin typeface="Candara" panose="020E0502030303020204" pitchFamily="34" charset="0"/>
              </a:rPr>
              <a:t>El </a:t>
            </a:r>
            <a:r>
              <a:rPr lang="es-PR" altLang="en-US" dirty="0">
                <a:latin typeface="Candara" panose="020E0502030303020204" pitchFamily="34" charset="0"/>
              </a:rPr>
              <a:t>Dios que busca (</a:t>
            </a:r>
            <a:r>
              <a:rPr lang="es-PR" altLang="en-US" dirty="0">
                <a:solidFill>
                  <a:schemeClr val="hlink"/>
                </a:solidFill>
                <a:latin typeface="Candara" panose="020E0502030303020204" pitchFamily="34" charset="0"/>
              </a:rPr>
              <a:t>Génesis 3.8, 10</a:t>
            </a:r>
            <a:r>
              <a:rPr lang="es-PR" altLang="en-US" dirty="0">
                <a:latin typeface="Candara" panose="020E0502030303020204" pitchFamily="34" charset="0"/>
              </a:rPr>
              <a:t>).</a:t>
            </a:r>
          </a:p>
          <a:p>
            <a:pPr marL="990600" lvl="1" indent="-533400">
              <a:buSzPct val="85000"/>
              <a:buFont typeface="Wingdings" panose="05000000000000000000" pitchFamily="2" charset="2"/>
              <a:buAutoNum type="alphaLcParenR"/>
            </a:pPr>
            <a:r>
              <a:rPr lang="es-PR" altLang="en-US" dirty="0">
                <a:latin typeface="Candara" panose="020E0502030303020204" pitchFamily="34" charset="0"/>
              </a:rPr>
              <a:t>En realidad, la Biblia es la historia de un Dios que ha salido a buscar al hombre alejado de Él. Dios busco a Adán y Eva. Dios buscó a Su pueblo Israel a través de Su Palabra y los profetas. Pero más aún hoy, Dios busca al hombre alejado a través de Jesucristo quien </a:t>
            </a:r>
            <a:r>
              <a:rPr lang="es-PR" altLang="en-US" i="1" dirty="0">
                <a:latin typeface="Candara" panose="020E0502030303020204" pitchFamily="34" charset="0"/>
              </a:rPr>
              <a:t>“ha venido a buscar y salvar lo que se había perdido” </a:t>
            </a:r>
            <a:r>
              <a:rPr lang="es-PR" altLang="en-US" dirty="0">
                <a:latin typeface="Candara" panose="020E0502030303020204" pitchFamily="34" charset="0"/>
              </a:rPr>
              <a:t>(</a:t>
            </a:r>
            <a:r>
              <a:rPr lang="es-PR" altLang="en-US" dirty="0" smtClean="0">
                <a:solidFill>
                  <a:schemeClr val="hlink"/>
                </a:solidFill>
                <a:latin typeface="Candara" panose="020E0502030303020204" pitchFamily="34" charset="0"/>
              </a:rPr>
              <a:t>Lucas </a:t>
            </a:r>
            <a:r>
              <a:rPr lang="es-PR" altLang="en-US" dirty="0">
                <a:solidFill>
                  <a:schemeClr val="hlink"/>
                </a:solidFill>
                <a:latin typeface="Candara" panose="020E0502030303020204" pitchFamily="34" charset="0"/>
              </a:rPr>
              <a:t>18.10</a:t>
            </a:r>
            <a:r>
              <a:rPr lang="es-PR" altLang="en-US" dirty="0">
                <a:latin typeface="Candara" panose="020E0502030303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dissolve">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dissolve">
                                      <p:cBhvr>
                                        <p:cTn id="12" dur="500"/>
                                        <p:tgtEl>
                                          <p:spTgt spid="49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669" t="3624" r="2950" b="3774"/>
          <a:stretch/>
        </p:blipFill>
        <p:spPr>
          <a:xfrm>
            <a:off x="0" y="-1"/>
            <a:ext cx="9144000" cy="6857999"/>
          </a:xfrm>
          <a:prstGeom prst="rect">
            <a:avLst/>
          </a:prstGeom>
        </p:spPr>
      </p:pic>
      <p:sp>
        <p:nvSpPr>
          <p:cNvPr id="51203" name="Rectangle 3"/>
          <p:cNvSpPr>
            <a:spLocks noGrp="1" noChangeArrowheads="1"/>
          </p:cNvSpPr>
          <p:nvPr>
            <p:ph type="title"/>
          </p:nvPr>
        </p:nvSpPr>
        <p:spPr>
          <a:xfrm>
            <a:off x="3743325" y="176213"/>
            <a:ext cx="5137150" cy="722312"/>
          </a:xfrm>
          <a:solidFill>
            <a:schemeClr val="tx1">
              <a:alpha val="75000"/>
            </a:schemeClr>
          </a:solidFill>
          <a:ln/>
        </p:spPr>
        <p:txBody>
          <a:bodyPr/>
          <a:lstStyle/>
          <a:p>
            <a:r>
              <a:rPr lang="es-PR" altLang="en-US" sz="4800">
                <a:solidFill>
                  <a:schemeClr val="bg1"/>
                </a:solidFill>
                <a:latin typeface="Candara" panose="020E0502030303020204" pitchFamily="34" charset="0"/>
              </a:rPr>
              <a:t>Próximo Estudio</a:t>
            </a:r>
          </a:p>
        </p:txBody>
      </p:sp>
      <p:sp>
        <p:nvSpPr>
          <p:cNvPr id="51204" name="Rectangle 4"/>
          <p:cNvSpPr>
            <a:spLocks noGrp="1" noChangeArrowheads="1"/>
          </p:cNvSpPr>
          <p:nvPr>
            <p:ph type="body" sz="half" idx="1"/>
          </p:nvPr>
        </p:nvSpPr>
        <p:spPr>
          <a:xfrm>
            <a:off x="1303338" y="4114800"/>
            <a:ext cx="7531100" cy="2246769"/>
          </a:xfrm>
          <a:solidFill>
            <a:schemeClr val="tx1">
              <a:alpha val="75000"/>
            </a:schemeClr>
          </a:solidFill>
          <a:ln/>
        </p:spPr>
        <p:txBody>
          <a:bodyPr>
            <a:spAutoFit/>
          </a:bodyPr>
          <a:lstStyle/>
          <a:p>
            <a:pPr>
              <a:lnSpc>
                <a:spcPct val="80000"/>
              </a:lnSpc>
            </a:pPr>
            <a:r>
              <a:rPr lang="es-PR" altLang="en-US" sz="4000" dirty="0">
                <a:solidFill>
                  <a:schemeClr val="bg1"/>
                </a:solidFill>
                <a:latin typeface="Candara" panose="020E0502030303020204" pitchFamily="34" charset="0"/>
              </a:rPr>
              <a:t>Martes, </a:t>
            </a:r>
            <a:r>
              <a:rPr lang="es-PR" altLang="en-US" sz="4000" dirty="0" smtClean="0">
                <a:solidFill>
                  <a:schemeClr val="bg1"/>
                </a:solidFill>
                <a:latin typeface="Candara" panose="020E0502030303020204" pitchFamily="34" charset="0"/>
              </a:rPr>
              <a:t>2 </a:t>
            </a:r>
            <a:r>
              <a:rPr lang="es-PR" altLang="en-US" sz="4000" dirty="0">
                <a:solidFill>
                  <a:schemeClr val="bg1"/>
                </a:solidFill>
                <a:latin typeface="Candara" panose="020E0502030303020204" pitchFamily="34" charset="0"/>
              </a:rPr>
              <a:t>de </a:t>
            </a:r>
            <a:r>
              <a:rPr lang="es-PR" altLang="en-US" sz="4000" dirty="0" smtClean="0">
                <a:solidFill>
                  <a:schemeClr val="bg1"/>
                </a:solidFill>
                <a:latin typeface="Candara" panose="020E0502030303020204" pitchFamily="34" charset="0"/>
              </a:rPr>
              <a:t>febrero de 2016</a:t>
            </a:r>
            <a:endParaRPr lang="es-PR" altLang="en-US" sz="4000" dirty="0">
              <a:solidFill>
                <a:schemeClr val="bg1"/>
              </a:solidFill>
              <a:latin typeface="Candara" panose="020E0502030303020204" pitchFamily="34" charset="0"/>
            </a:endParaRPr>
          </a:p>
          <a:p>
            <a:pPr lvl="1">
              <a:lnSpc>
                <a:spcPct val="80000"/>
              </a:lnSpc>
            </a:pPr>
            <a:r>
              <a:rPr lang="es-PR" altLang="en-US" sz="3600" dirty="0">
                <a:solidFill>
                  <a:schemeClr val="bg1"/>
                </a:solidFill>
                <a:latin typeface="Candara" panose="020E0502030303020204" pitchFamily="34" charset="0"/>
              </a:rPr>
              <a:t>Unidad 2: Caín, Set y Noé</a:t>
            </a:r>
          </a:p>
          <a:p>
            <a:pPr lvl="1">
              <a:lnSpc>
                <a:spcPct val="80000"/>
              </a:lnSpc>
            </a:pPr>
            <a:r>
              <a:rPr lang="es-PR" altLang="en-US" sz="3600" dirty="0">
                <a:solidFill>
                  <a:schemeClr val="bg1"/>
                </a:solidFill>
                <a:latin typeface="Candara" panose="020E0502030303020204" pitchFamily="34" charset="0"/>
              </a:rPr>
              <a:t>Estudio: “Caín Mata a Abel”</a:t>
            </a:r>
          </a:p>
          <a:p>
            <a:pPr lvl="1">
              <a:lnSpc>
                <a:spcPct val="80000"/>
              </a:lnSpc>
            </a:pPr>
            <a:r>
              <a:rPr lang="es-PR" altLang="en-US" sz="3600" dirty="0">
                <a:solidFill>
                  <a:schemeClr val="bg1"/>
                </a:solidFill>
                <a:latin typeface="Candara" panose="020E0502030303020204" pitchFamily="34" charset="0"/>
              </a:rPr>
              <a:t>Génesis 4.1-5.8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1000"/>
                                        <p:tgtEl>
                                          <p:spTgt spid="51203"/>
                                        </p:tgtEl>
                                      </p:cBhvr>
                                    </p:animEffect>
                                    <p:anim calcmode="lin" valueType="num">
                                      <p:cBhvr>
                                        <p:cTn id="8" dur="1000" fill="hold"/>
                                        <p:tgtEl>
                                          <p:spTgt spid="51203"/>
                                        </p:tgtEl>
                                        <p:attrNameLst>
                                          <p:attrName>ppt_x</p:attrName>
                                        </p:attrNameLst>
                                      </p:cBhvr>
                                      <p:tavLst>
                                        <p:tav tm="0">
                                          <p:val>
                                            <p:strVal val="#ppt_x"/>
                                          </p:val>
                                        </p:tav>
                                        <p:tav tm="100000">
                                          <p:val>
                                            <p:strVal val="#ppt_x"/>
                                          </p:val>
                                        </p:tav>
                                      </p:tavLst>
                                    </p:anim>
                                    <p:anim calcmode="lin" valueType="num">
                                      <p:cBhvr>
                                        <p:cTn id="9" dur="1000" fill="hold"/>
                                        <p:tgtEl>
                                          <p:spTgt spid="5120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204">
                                            <p:bg/>
                                          </p:spTgt>
                                        </p:tgtEl>
                                        <p:attrNameLst>
                                          <p:attrName>style.visibility</p:attrName>
                                        </p:attrNameLst>
                                      </p:cBhvr>
                                      <p:to>
                                        <p:strVal val="visible"/>
                                      </p:to>
                                    </p:set>
                                    <p:animEffect transition="in" filter="fade">
                                      <p:cBhvr>
                                        <p:cTn id="12" dur="1000"/>
                                        <p:tgtEl>
                                          <p:spTgt spid="51204">
                                            <p:bg/>
                                          </p:spTgt>
                                        </p:tgtEl>
                                      </p:cBhvr>
                                    </p:animEffect>
                                    <p:anim calcmode="lin" valueType="num">
                                      <p:cBhvr>
                                        <p:cTn id="13" dur="1000" fill="hold"/>
                                        <p:tgtEl>
                                          <p:spTgt spid="51204">
                                            <p:bg/>
                                          </p:spTgt>
                                        </p:tgtEl>
                                        <p:attrNameLst>
                                          <p:attrName>ppt_x</p:attrName>
                                        </p:attrNameLst>
                                      </p:cBhvr>
                                      <p:tavLst>
                                        <p:tav tm="0">
                                          <p:val>
                                            <p:strVal val="#ppt_x"/>
                                          </p:val>
                                        </p:tav>
                                        <p:tav tm="100000">
                                          <p:val>
                                            <p:strVal val="#ppt_x"/>
                                          </p:val>
                                        </p:tav>
                                      </p:tavLst>
                                    </p:anim>
                                    <p:anim calcmode="lin" valueType="num">
                                      <p:cBhvr>
                                        <p:cTn id="14" dur="1000" fill="hold"/>
                                        <p:tgtEl>
                                          <p:spTgt spid="51204">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1204">
                                            <p:txEl>
                                              <p:pRg st="0" end="0"/>
                                            </p:txEl>
                                          </p:spTgt>
                                        </p:tgtEl>
                                        <p:attrNameLst>
                                          <p:attrName>style.visibility</p:attrName>
                                        </p:attrNameLst>
                                      </p:cBhvr>
                                      <p:to>
                                        <p:strVal val="visible"/>
                                      </p:to>
                                    </p:set>
                                    <p:animEffect transition="in" filter="fade">
                                      <p:cBhvr>
                                        <p:cTn id="17" dur="1000"/>
                                        <p:tgtEl>
                                          <p:spTgt spid="51204">
                                            <p:txEl>
                                              <p:pRg st="0" end="0"/>
                                            </p:txEl>
                                          </p:spTgt>
                                        </p:tgtEl>
                                      </p:cBhvr>
                                    </p:animEffect>
                                    <p:anim calcmode="lin" valueType="num">
                                      <p:cBhvr>
                                        <p:cTn id="18" dur="10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1204">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1204">
                                            <p:txEl>
                                              <p:pRg st="1" end="1"/>
                                            </p:txEl>
                                          </p:spTgt>
                                        </p:tgtEl>
                                        <p:attrNameLst>
                                          <p:attrName>style.visibility</p:attrName>
                                        </p:attrNameLst>
                                      </p:cBhvr>
                                      <p:to>
                                        <p:strVal val="visible"/>
                                      </p:to>
                                    </p:set>
                                    <p:animEffect transition="in" filter="fade">
                                      <p:cBhvr>
                                        <p:cTn id="22" dur="1000"/>
                                        <p:tgtEl>
                                          <p:spTgt spid="51204">
                                            <p:txEl>
                                              <p:pRg st="1" end="1"/>
                                            </p:txEl>
                                          </p:spTgt>
                                        </p:tgtEl>
                                      </p:cBhvr>
                                    </p:animEffect>
                                    <p:anim calcmode="lin" valueType="num">
                                      <p:cBhvr>
                                        <p:cTn id="23" dur="10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1204">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1204">
                                            <p:txEl>
                                              <p:pRg st="2" end="2"/>
                                            </p:txEl>
                                          </p:spTgt>
                                        </p:tgtEl>
                                        <p:attrNameLst>
                                          <p:attrName>style.visibility</p:attrName>
                                        </p:attrNameLst>
                                      </p:cBhvr>
                                      <p:to>
                                        <p:strVal val="visible"/>
                                      </p:to>
                                    </p:set>
                                    <p:animEffect transition="in" filter="fade">
                                      <p:cBhvr>
                                        <p:cTn id="27" dur="1000"/>
                                        <p:tgtEl>
                                          <p:spTgt spid="51204">
                                            <p:txEl>
                                              <p:pRg st="2" end="2"/>
                                            </p:txEl>
                                          </p:spTgt>
                                        </p:tgtEl>
                                      </p:cBhvr>
                                    </p:animEffect>
                                    <p:anim calcmode="lin" valueType="num">
                                      <p:cBhvr>
                                        <p:cTn id="28" dur="10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1204">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51204">
                                            <p:txEl>
                                              <p:pRg st="3" end="3"/>
                                            </p:txEl>
                                          </p:spTgt>
                                        </p:tgtEl>
                                        <p:attrNameLst>
                                          <p:attrName>style.visibility</p:attrName>
                                        </p:attrNameLst>
                                      </p:cBhvr>
                                      <p:to>
                                        <p:strVal val="visible"/>
                                      </p:to>
                                    </p:set>
                                    <p:animEffect transition="in" filter="fade">
                                      <p:cBhvr>
                                        <p:cTn id="32" dur="1000"/>
                                        <p:tgtEl>
                                          <p:spTgt spid="51204">
                                            <p:txEl>
                                              <p:pRg st="3" end="3"/>
                                            </p:txEl>
                                          </p:spTgt>
                                        </p:tgtEl>
                                      </p:cBhvr>
                                    </p:animEffect>
                                    <p:anim calcmode="lin" valueType="num">
                                      <p:cBhvr>
                                        <p:cTn id="33" dur="10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120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dirty="0" err="1">
                <a:latin typeface="Candara" panose="020E0502030303020204" pitchFamily="34" charset="0"/>
              </a:rPr>
              <a:t>Bibliografía</a:t>
            </a:r>
            <a:endParaRPr lang="en-US" altLang="en-US" dirty="0">
              <a:latin typeface="Candara" panose="020E0502030303020204" pitchFamily="34" charset="0"/>
            </a:endParaRPr>
          </a:p>
        </p:txBody>
      </p:sp>
      <p:sp>
        <p:nvSpPr>
          <p:cNvPr id="53251" name="Rectangle 3"/>
          <p:cNvSpPr>
            <a:spLocks noGrp="1" noChangeArrowheads="1"/>
          </p:cNvSpPr>
          <p:nvPr>
            <p:ph type="body" idx="1"/>
          </p:nvPr>
        </p:nvSpPr>
        <p:spPr>
          <a:xfrm>
            <a:off x="423863" y="2017713"/>
            <a:ext cx="8531225" cy="4114800"/>
          </a:xfrm>
        </p:spPr>
        <p:txBody>
          <a:bodyPr/>
          <a:lstStyle/>
          <a:p>
            <a:pPr marL="609600" indent="-609600">
              <a:lnSpc>
                <a:spcPct val="80000"/>
              </a:lnSpc>
            </a:pPr>
            <a:r>
              <a:rPr lang="en-US" altLang="en-US" sz="2000" dirty="0">
                <a:latin typeface="Candara" panose="020E0502030303020204" pitchFamily="34" charset="0"/>
              </a:rPr>
              <a:t>Casa Bautista de </a:t>
            </a:r>
            <a:r>
              <a:rPr lang="en-US" altLang="en-US" sz="2000" dirty="0" err="1">
                <a:latin typeface="Candara" panose="020E0502030303020204" pitchFamily="34" charset="0"/>
              </a:rPr>
              <a:t>Publicaciones</a:t>
            </a:r>
            <a:r>
              <a:rPr lang="en-US" altLang="en-US" sz="2000" dirty="0">
                <a:latin typeface="Candara" panose="020E0502030303020204" pitchFamily="34" charset="0"/>
              </a:rPr>
              <a:t> (1996), </a:t>
            </a:r>
            <a:r>
              <a:rPr lang="en-US" altLang="en-US" sz="2000" i="1" dirty="0">
                <a:latin typeface="Candara" panose="020E0502030303020204" pitchFamily="34" charset="0"/>
              </a:rPr>
              <a:t>El Expositor </a:t>
            </a:r>
            <a:r>
              <a:rPr lang="en-US" altLang="en-US" sz="2000" i="1" dirty="0" err="1">
                <a:latin typeface="Candara" panose="020E0502030303020204" pitchFamily="34" charset="0"/>
              </a:rPr>
              <a:t>Bíblico</a:t>
            </a:r>
            <a:r>
              <a:rPr lang="en-US" altLang="en-US" sz="2000" i="1" dirty="0">
                <a:latin typeface="Candara" panose="020E0502030303020204" pitchFamily="34" charset="0"/>
              </a:rPr>
              <a:t> (La </a:t>
            </a:r>
            <a:r>
              <a:rPr lang="en-US" altLang="en-US" sz="2000" i="1" dirty="0" err="1">
                <a:latin typeface="Candara" panose="020E0502030303020204" pitchFamily="34" charset="0"/>
              </a:rPr>
              <a:t>Biblia</a:t>
            </a:r>
            <a:r>
              <a:rPr lang="en-US" altLang="en-US" sz="2000" i="1" dirty="0">
                <a:latin typeface="Candara" panose="020E0502030303020204" pitchFamily="34" charset="0"/>
              </a:rPr>
              <a:t>, </a:t>
            </a:r>
            <a:r>
              <a:rPr lang="en-US" altLang="en-US" sz="2000" i="1" dirty="0" err="1">
                <a:latin typeface="Candara" panose="020E0502030303020204" pitchFamily="34" charset="0"/>
              </a:rPr>
              <a:t>Libro</a:t>
            </a:r>
            <a:r>
              <a:rPr lang="en-US" altLang="en-US" sz="2000" i="1" dirty="0">
                <a:latin typeface="Candara" panose="020E0502030303020204" pitchFamily="34" charset="0"/>
              </a:rPr>
              <a:t> </a:t>
            </a:r>
            <a:r>
              <a:rPr lang="en-US" altLang="en-US" sz="2000" i="1" dirty="0" err="1">
                <a:latin typeface="Candara" panose="020E0502030303020204" pitchFamily="34" charset="0"/>
              </a:rPr>
              <a:t>por</a:t>
            </a:r>
            <a:r>
              <a:rPr lang="en-US" altLang="en-US" sz="2000" i="1" dirty="0">
                <a:latin typeface="Candara" panose="020E0502030303020204" pitchFamily="34" charset="0"/>
              </a:rPr>
              <a:t> </a:t>
            </a:r>
            <a:r>
              <a:rPr lang="en-US" altLang="en-US" sz="2000" i="1" dirty="0" err="1">
                <a:latin typeface="Candara" panose="020E0502030303020204" pitchFamily="34" charset="0"/>
              </a:rPr>
              <a:t>Libro</a:t>
            </a:r>
            <a:r>
              <a:rPr lang="en-US" altLang="en-US" sz="2000" i="1" dirty="0">
                <a:latin typeface="Candara" panose="020E0502030303020204" pitchFamily="34" charset="0"/>
              </a:rPr>
              <a:t>, Maestros), </a:t>
            </a:r>
            <a:r>
              <a:rPr lang="en-US" altLang="en-US" sz="2000" i="1" dirty="0" err="1">
                <a:latin typeface="Candara" panose="020E0502030303020204" pitchFamily="34" charset="0"/>
              </a:rPr>
              <a:t>Volumen</a:t>
            </a:r>
            <a:r>
              <a:rPr lang="en-US" altLang="en-US" sz="2000" i="1" dirty="0">
                <a:latin typeface="Candara" panose="020E0502030303020204" pitchFamily="34" charset="0"/>
              </a:rPr>
              <a:t> 1. </a:t>
            </a:r>
          </a:p>
          <a:p>
            <a:pPr marL="609600" indent="-609600">
              <a:lnSpc>
                <a:spcPct val="80000"/>
              </a:lnSpc>
            </a:pPr>
            <a:r>
              <a:rPr lang="es-PR" altLang="en-US" sz="2000" dirty="0" err="1">
                <a:latin typeface="Candara" panose="020E0502030303020204" pitchFamily="34" charset="0"/>
              </a:rPr>
              <a:t>Wilton</a:t>
            </a:r>
            <a:r>
              <a:rPr lang="es-PR" altLang="en-US" sz="2000" dirty="0">
                <a:latin typeface="Candara" panose="020E0502030303020204" pitchFamily="34" charset="0"/>
              </a:rPr>
              <a:t> M. Nelson and Juan Rojas Mayo, Nelson Nuevo Diccionario Ilustrado De La Biblia, </a:t>
            </a:r>
            <a:r>
              <a:rPr lang="es-PR" altLang="en-US" sz="2000" dirty="0" err="1">
                <a:latin typeface="Candara" panose="020E0502030303020204" pitchFamily="34" charset="0"/>
              </a:rPr>
              <a:t>electronic</a:t>
            </a:r>
            <a:r>
              <a:rPr lang="es-PR" altLang="en-US" sz="2000" dirty="0">
                <a:latin typeface="Candara" panose="020E0502030303020204" pitchFamily="34" charset="0"/>
              </a:rPr>
              <a:t> ed. (Nashville: Editorial Caribe, 2000, c1998).</a:t>
            </a:r>
          </a:p>
          <a:p>
            <a:pPr marL="609600" indent="-609600">
              <a:lnSpc>
                <a:spcPct val="80000"/>
              </a:lnSpc>
            </a:pPr>
            <a:r>
              <a:rPr lang="es-PR" altLang="en-US" sz="2000" dirty="0">
                <a:latin typeface="Candara" panose="020E0502030303020204" pitchFamily="34" charset="0"/>
              </a:rPr>
              <a:t>Matthew Henry, </a:t>
            </a:r>
            <a:r>
              <a:rPr lang="es-PR" altLang="en-US" sz="2000" i="1" dirty="0">
                <a:latin typeface="Candara" panose="020E0502030303020204" pitchFamily="34" charset="0"/>
              </a:rPr>
              <a:t>Comentario De La Biblia Matthew Henry En Un Tomo.</a:t>
            </a:r>
            <a:r>
              <a:rPr lang="es-PR" altLang="en-US" sz="2000" dirty="0">
                <a:latin typeface="Candara" panose="020E0502030303020204" pitchFamily="34" charset="0"/>
              </a:rPr>
              <a:t> (Miami: Editorial </a:t>
            </a:r>
            <a:r>
              <a:rPr lang="es-PR" altLang="en-US" sz="2000" dirty="0" err="1">
                <a:latin typeface="Candara" panose="020E0502030303020204" pitchFamily="34" charset="0"/>
              </a:rPr>
              <a:t>Unilit</a:t>
            </a:r>
            <a:r>
              <a:rPr lang="es-PR" altLang="en-US" sz="2000" dirty="0">
                <a:latin typeface="Candara" panose="020E0502030303020204" pitchFamily="34" charset="0"/>
              </a:rPr>
              <a:t>, 2003).</a:t>
            </a:r>
          </a:p>
          <a:p>
            <a:pPr marL="609600" indent="-609600">
              <a:lnSpc>
                <a:spcPct val="80000"/>
              </a:lnSpc>
            </a:pPr>
            <a:r>
              <a:rPr lang="es-PR" altLang="en-US" sz="2000" dirty="0">
                <a:latin typeface="Candara" panose="020E0502030303020204" pitchFamily="34" charset="0"/>
              </a:rPr>
              <a:t>W.E. Vine, </a:t>
            </a:r>
            <a:r>
              <a:rPr lang="es-PR" altLang="en-US" sz="2000" i="1" dirty="0">
                <a:latin typeface="Candara" panose="020E0502030303020204" pitchFamily="34" charset="0"/>
              </a:rPr>
              <a:t>Vine Diccionario Expositivo De Palabras Del Antiguo Y Del </a:t>
            </a:r>
            <a:r>
              <a:rPr lang="es-PR" altLang="en-US" sz="2000" i="1" dirty="0" err="1">
                <a:latin typeface="Candara" panose="020E0502030303020204" pitchFamily="34" charset="0"/>
              </a:rPr>
              <a:t>Neuvo</a:t>
            </a:r>
            <a:r>
              <a:rPr lang="es-PR" altLang="en-US" sz="2000" i="1" dirty="0">
                <a:latin typeface="Candara" panose="020E0502030303020204" pitchFamily="34" charset="0"/>
              </a:rPr>
              <a:t> Testamento Exhaustivo</a:t>
            </a:r>
            <a:r>
              <a:rPr lang="es-PR" altLang="en-US" sz="2000" dirty="0">
                <a:latin typeface="Candara" panose="020E0502030303020204" pitchFamily="34" charset="0"/>
              </a:rPr>
              <a:t>, </a:t>
            </a:r>
            <a:r>
              <a:rPr lang="es-PR" altLang="en-US" sz="2000" dirty="0" err="1">
                <a:latin typeface="Candara" panose="020E0502030303020204" pitchFamily="34" charset="0"/>
              </a:rPr>
              <a:t>electronic</a:t>
            </a:r>
            <a:r>
              <a:rPr lang="es-PR" altLang="en-US" sz="2000" dirty="0">
                <a:latin typeface="Candara" panose="020E0502030303020204" pitchFamily="34" charset="0"/>
              </a:rPr>
              <a:t> ed. (Nashville: Editorial Caribe, 2000, c1999). </a:t>
            </a:r>
          </a:p>
          <a:p>
            <a:pPr marL="609600" indent="-609600">
              <a:lnSpc>
                <a:spcPct val="80000"/>
              </a:lnSpc>
            </a:pPr>
            <a:r>
              <a:rPr lang="es-PR" altLang="en-US" sz="2000" dirty="0">
                <a:latin typeface="Candara" panose="020E0502030303020204" pitchFamily="34" charset="0"/>
              </a:rPr>
              <a:t>Daniel Carro, José </a:t>
            </a:r>
            <a:r>
              <a:rPr lang="es-PR" altLang="en-US" sz="2000" dirty="0" err="1">
                <a:latin typeface="Candara" panose="020E0502030303020204" pitchFamily="34" charset="0"/>
              </a:rPr>
              <a:t>Tomás</a:t>
            </a:r>
            <a:r>
              <a:rPr lang="es-PR" altLang="en-US" sz="2000" dirty="0">
                <a:latin typeface="Candara" panose="020E0502030303020204" pitchFamily="34" charset="0"/>
              </a:rPr>
              <a:t> Poe, </a:t>
            </a:r>
            <a:r>
              <a:rPr lang="es-PR" altLang="en-US" sz="2000" dirty="0" err="1">
                <a:latin typeface="Candara" panose="020E0502030303020204" pitchFamily="34" charset="0"/>
              </a:rPr>
              <a:t>Rubén</a:t>
            </a:r>
            <a:r>
              <a:rPr lang="es-PR" altLang="en-US" sz="2000" dirty="0">
                <a:latin typeface="Candara" panose="020E0502030303020204" pitchFamily="34" charset="0"/>
              </a:rPr>
              <a:t> O. </a:t>
            </a:r>
            <a:r>
              <a:rPr lang="es-PR" altLang="en-US" sz="2000" dirty="0" err="1">
                <a:latin typeface="Candara" panose="020E0502030303020204" pitchFamily="34" charset="0"/>
              </a:rPr>
              <a:t>Zorzoli</a:t>
            </a:r>
            <a:r>
              <a:rPr lang="es-PR" altLang="en-US" sz="2000" dirty="0">
                <a:latin typeface="Candara" panose="020E0502030303020204" pitchFamily="34" charset="0"/>
              </a:rPr>
              <a:t> and Tex.) Editorial Mundo Hispano (El Paso, </a:t>
            </a:r>
            <a:r>
              <a:rPr lang="es-PR" altLang="en-US" sz="2000" i="1" dirty="0">
                <a:latin typeface="Candara" panose="020E0502030303020204" pitchFamily="34" charset="0"/>
              </a:rPr>
              <a:t>Comentario </a:t>
            </a:r>
            <a:r>
              <a:rPr lang="es-PR" altLang="en-US" sz="2000" i="1" dirty="0" err="1">
                <a:latin typeface="Candara" panose="020E0502030303020204" pitchFamily="34" charset="0"/>
              </a:rPr>
              <a:t>Bı́blico</a:t>
            </a:r>
            <a:r>
              <a:rPr lang="es-PR" altLang="en-US" sz="2000" i="1" dirty="0">
                <a:latin typeface="Candara" panose="020E0502030303020204" pitchFamily="34" charset="0"/>
              </a:rPr>
              <a:t> Mundo Hispano </a:t>
            </a:r>
            <a:r>
              <a:rPr lang="es-PR" altLang="en-US" sz="2000" i="1" dirty="0" err="1">
                <a:latin typeface="Candara" panose="020E0502030303020204" pitchFamily="34" charset="0"/>
              </a:rPr>
              <a:t>Genesis</a:t>
            </a:r>
            <a:r>
              <a:rPr lang="es-PR" altLang="en-US" sz="2000" dirty="0">
                <a:latin typeface="Candara" panose="020E0502030303020204" pitchFamily="34" charset="0"/>
              </a:rPr>
              <a:t>, 1. ed. (El Paso, TX: Editorial Mundo Hispano, 1993-&lt;1997).</a:t>
            </a:r>
          </a:p>
          <a:p>
            <a:pPr marL="609600" indent="-609600">
              <a:lnSpc>
                <a:spcPct val="80000"/>
              </a:lnSpc>
            </a:pPr>
            <a:r>
              <a:rPr lang="es-PR" altLang="en-US" sz="2000" dirty="0">
                <a:latin typeface="Candara" panose="020E0502030303020204" pitchFamily="34" charset="0"/>
              </a:rPr>
              <a:t>Alfred Thompson </a:t>
            </a:r>
            <a:r>
              <a:rPr lang="es-PR" altLang="en-US" sz="2000" dirty="0" err="1">
                <a:latin typeface="Candara" panose="020E0502030303020204" pitchFamily="34" charset="0"/>
              </a:rPr>
              <a:t>Eade</a:t>
            </a:r>
            <a:r>
              <a:rPr lang="es-PR" altLang="en-US" sz="2000" dirty="0">
                <a:latin typeface="Candara" panose="020E0502030303020204" pitchFamily="34" charset="0"/>
              </a:rPr>
              <a:t>, </a:t>
            </a:r>
            <a:r>
              <a:rPr lang="es-PR" altLang="en-US" sz="2000" i="1" dirty="0">
                <a:latin typeface="Candara" panose="020E0502030303020204" pitchFamily="34" charset="0"/>
              </a:rPr>
              <a:t>Panorama de la Biblia, Curso de Estudios Bíblicos</a:t>
            </a:r>
            <a:r>
              <a:rPr lang="es-PR" altLang="en-US" sz="2000" dirty="0">
                <a:latin typeface="Candara" panose="020E0502030303020204" pitchFamily="34" charset="0"/>
              </a:rPr>
              <a:t>, Editorial Mundo Hispano, El Paso, TX, 2002.</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IBB">
            <a:hlinkClick r:id="rId3"/>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685800" y="0"/>
            <a:ext cx="79248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770" decel="100000"/>
                                        <p:tgtEl>
                                          <p:spTgt spid="55298"/>
                                        </p:tgtEl>
                                      </p:cBhvr>
                                    </p:animEffect>
                                    <p:animScale>
                                      <p:cBhvr>
                                        <p:cTn id="8" dur="770" decel="100000"/>
                                        <p:tgtEl>
                                          <p:spTgt spid="55298"/>
                                        </p:tgtEl>
                                      </p:cBhvr>
                                      <p:from x="10000" y="10000"/>
                                      <p:to x="200000" y="450000"/>
                                    </p:animScale>
                                    <p:animScale>
                                      <p:cBhvr>
                                        <p:cTn id="9" dur="1230" accel="100000" fill="hold">
                                          <p:stCondLst>
                                            <p:cond delay="770"/>
                                          </p:stCondLst>
                                        </p:cTn>
                                        <p:tgtEl>
                                          <p:spTgt spid="55298"/>
                                        </p:tgtEl>
                                      </p:cBhvr>
                                      <p:from x="200000" y="450000"/>
                                      <p:to x="100000" y="100000"/>
                                    </p:animScale>
                                    <p:set>
                                      <p:cBhvr>
                                        <p:cTn id="10" dur="770" fill="hold"/>
                                        <p:tgtEl>
                                          <p:spTgt spid="55298"/>
                                        </p:tgtEl>
                                        <p:attrNameLst>
                                          <p:attrName>ppt_x</p:attrName>
                                        </p:attrNameLst>
                                      </p:cBhvr>
                                      <p:to>
                                        <p:strVal val="(0.5)"/>
                                      </p:to>
                                    </p:set>
                                    <p:anim from="(0.5)" to="(#ppt_x)" calcmode="lin" valueType="num">
                                      <p:cBhvr>
                                        <p:cTn id="11" dur="1230" accel="100000" fill="hold">
                                          <p:stCondLst>
                                            <p:cond delay="770"/>
                                          </p:stCondLst>
                                        </p:cTn>
                                        <p:tgtEl>
                                          <p:spTgt spid="55298"/>
                                        </p:tgtEl>
                                        <p:attrNameLst>
                                          <p:attrName>ppt_x</p:attrName>
                                        </p:attrNameLst>
                                      </p:cBhvr>
                                    </p:anim>
                                    <p:set>
                                      <p:cBhvr>
                                        <p:cTn id="12" dur="770" fill="hold"/>
                                        <p:tgtEl>
                                          <p:spTgt spid="55298"/>
                                        </p:tgtEl>
                                        <p:attrNameLst>
                                          <p:attrName>ppt_y</p:attrName>
                                        </p:attrNameLst>
                                      </p:cBhvr>
                                      <p:to>
                                        <p:strVal val="(#ppt_y+0.4)"/>
                                      </p:to>
                                    </p:set>
                                    <p:anim from="(#ppt_y+0.4)" to="(#ppt_y)" calcmode="lin" valueType="num">
                                      <p:cBhvr>
                                        <p:cTn id="13" dur="1230" accel="100000" fill="hold">
                                          <p:stCondLst>
                                            <p:cond delay="770"/>
                                          </p:stCondLst>
                                        </p:cTn>
                                        <p:tgtEl>
                                          <p:spTgt spid="552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s-PR" altLang="en-US">
                <a:latin typeface="Candara" panose="020E0502030303020204" pitchFamily="34" charset="0"/>
              </a:rPr>
              <a:t>Verdad Central</a:t>
            </a:r>
          </a:p>
        </p:txBody>
      </p:sp>
      <p:sp>
        <p:nvSpPr>
          <p:cNvPr id="10243" name="Rectangle 3"/>
          <p:cNvSpPr>
            <a:spLocks noGrp="1" noChangeArrowheads="1"/>
          </p:cNvSpPr>
          <p:nvPr>
            <p:ph type="body" sz="half" idx="1"/>
          </p:nvPr>
        </p:nvSpPr>
        <p:spPr>
          <a:xfrm>
            <a:off x="381000" y="1981200"/>
            <a:ext cx="4953000" cy="4114800"/>
          </a:xfrm>
        </p:spPr>
        <p:txBody>
          <a:bodyPr/>
          <a:lstStyle/>
          <a:p>
            <a:r>
              <a:rPr lang="es-PR" altLang="en-US" sz="3600" dirty="0">
                <a:effectLst>
                  <a:outerShdw blurRad="38100" dist="38100" dir="2700000" algn="tl">
                    <a:srgbClr val="C0C0C0"/>
                  </a:outerShdw>
                </a:effectLst>
                <a:latin typeface="Candara" panose="020E0502030303020204" pitchFamily="34" charset="0"/>
              </a:rPr>
              <a:t>La desobediencia de Adán y Eva demuestra como el pecado separa al hombre de Dios.</a:t>
            </a:r>
          </a:p>
        </p:txBody>
      </p:sp>
      <p:pic>
        <p:nvPicPr>
          <p:cNvPr id="2" name="Picture 1"/>
          <p:cNvPicPr>
            <a:picLocks noChangeAspect="1"/>
          </p:cNvPicPr>
          <p:nvPr/>
        </p:nvPicPr>
        <p:blipFill>
          <a:blip r:embed="rId3"/>
          <a:stretch>
            <a:fillRect/>
          </a:stretch>
        </p:blipFill>
        <p:spPr>
          <a:xfrm>
            <a:off x="6286500" y="1828800"/>
            <a:ext cx="2857500" cy="39433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8467"/>
            <a:ext cx="9144000" cy="6858000"/>
          </a:xfrm>
          <a:prstGeom prst="rect">
            <a:avLst/>
          </a:prstGeom>
        </p:spPr>
      </p:pic>
      <p:sp>
        <p:nvSpPr>
          <p:cNvPr id="12291" name="Rectangle 3"/>
          <p:cNvSpPr>
            <a:spLocks noGrp="1" noChangeArrowheads="1"/>
          </p:cNvSpPr>
          <p:nvPr>
            <p:ph type="title"/>
          </p:nvPr>
        </p:nvSpPr>
        <p:spPr>
          <a:xfrm>
            <a:off x="3817937" y="152400"/>
            <a:ext cx="5326063" cy="1004888"/>
          </a:xfrm>
          <a:solidFill>
            <a:schemeClr val="tx1">
              <a:alpha val="61000"/>
            </a:schemeClr>
          </a:solidFill>
        </p:spPr>
        <p:txBody>
          <a:bodyPr/>
          <a:lstStyle/>
          <a:p>
            <a:r>
              <a:rPr lang="es-PR" altLang="en-US" dirty="0">
                <a:solidFill>
                  <a:schemeClr val="bg1"/>
                </a:solidFill>
                <a:effectLst>
                  <a:outerShdw blurRad="38100" dist="38100" dir="2700000" algn="tl">
                    <a:srgbClr val="1C1C1C"/>
                  </a:outerShdw>
                </a:effectLst>
                <a:latin typeface="Candara" panose="020E0502030303020204" pitchFamily="34" charset="0"/>
              </a:rPr>
              <a:t>Meta de Aprendizaje</a:t>
            </a:r>
          </a:p>
        </p:txBody>
      </p:sp>
      <p:sp>
        <p:nvSpPr>
          <p:cNvPr id="12292" name="Rectangle 4"/>
          <p:cNvSpPr>
            <a:spLocks noGrp="1" noChangeArrowheads="1"/>
          </p:cNvSpPr>
          <p:nvPr>
            <p:ph type="body" sz="half" idx="1"/>
          </p:nvPr>
        </p:nvSpPr>
        <p:spPr>
          <a:xfrm>
            <a:off x="-8467" y="1676400"/>
            <a:ext cx="3818467" cy="4573560"/>
          </a:xfrm>
          <a:solidFill>
            <a:schemeClr val="tx1">
              <a:alpha val="61000"/>
            </a:schemeClr>
          </a:solidFill>
          <a:ln/>
        </p:spPr>
        <p:txBody>
          <a:bodyPr wrap="square">
            <a:spAutoFit/>
          </a:bodyPr>
          <a:lstStyle/>
          <a:p>
            <a:pPr marL="609600" indent="-609600">
              <a:buSzPct val="105000"/>
              <a:buFont typeface="Wingdings" panose="05000000000000000000" pitchFamily="2" charset="2"/>
              <a:buNone/>
            </a:pPr>
            <a:r>
              <a:rPr lang="es-PR" altLang="en-US" sz="2800" dirty="0">
                <a:solidFill>
                  <a:schemeClr val="bg1"/>
                </a:solidFill>
                <a:effectLst>
                  <a:outerShdw blurRad="38100" dist="38100" dir="2700000" algn="tl">
                    <a:srgbClr val="1C1C1C"/>
                  </a:outerShdw>
                </a:effectLst>
                <a:latin typeface="Candara" panose="020E0502030303020204" pitchFamily="34" charset="0"/>
              </a:rPr>
              <a:t>Que el alumno demuestre:</a:t>
            </a:r>
          </a:p>
          <a:p>
            <a:pPr marL="609600" indent="-609600">
              <a:buSzPct val="105000"/>
              <a:buFont typeface="Wingdings" panose="05000000000000000000" pitchFamily="2" charset="2"/>
              <a:buAutoNum type="arabicParenR"/>
            </a:pPr>
            <a:r>
              <a:rPr lang="es-PR" altLang="en-US" sz="2800" dirty="0">
                <a:solidFill>
                  <a:schemeClr val="bg1"/>
                </a:solidFill>
                <a:effectLst>
                  <a:outerShdw blurRad="38100" dist="38100" dir="2700000" algn="tl">
                    <a:srgbClr val="1C1C1C"/>
                  </a:outerShdw>
                </a:effectLst>
                <a:latin typeface="Candara" panose="020E0502030303020204" pitchFamily="34" charset="0"/>
              </a:rPr>
              <a:t>su conocimiento de cómo el pecado separa al hombre de la persona de Dios, y</a:t>
            </a:r>
          </a:p>
          <a:p>
            <a:pPr marL="609600" indent="-609600">
              <a:buSzPct val="105000"/>
              <a:buFont typeface="Wingdings" panose="05000000000000000000" pitchFamily="2" charset="2"/>
              <a:buAutoNum type="arabicParenR"/>
            </a:pPr>
            <a:r>
              <a:rPr lang="es-PR" altLang="en-US" sz="2800" dirty="0">
                <a:solidFill>
                  <a:schemeClr val="bg1"/>
                </a:solidFill>
                <a:effectLst>
                  <a:outerShdw blurRad="38100" dist="38100" dir="2700000" algn="tl">
                    <a:srgbClr val="1C1C1C"/>
                  </a:outerShdw>
                </a:effectLst>
                <a:latin typeface="Candara" panose="020E0502030303020204" pitchFamily="34" charset="0"/>
              </a:rPr>
              <a:t>su actitud hacia las maneras de evitar la separación de Dios.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anim calcmode="lin" valueType="num">
                                      <p:cBhvr>
                                        <p:cTn id="8" dur="1000" fill="hold"/>
                                        <p:tgtEl>
                                          <p:spTgt spid="12291"/>
                                        </p:tgtEl>
                                        <p:attrNameLst>
                                          <p:attrName>ppt_x</p:attrName>
                                        </p:attrNameLst>
                                      </p:cBhvr>
                                      <p:tavLst>
                                        <p:tav tm="0">
                                          <p:val>
                                            <p:strVal val="#ppt_x"/>
                                          </p:val>
                                        </p:tav>
                                        <p:tav tm="100000">
                                          <p:val>
                                            <p:strVal val="#ppt_x"/>
                                          </p:val>
                                        </p:tav>
                                      </p:tavLst>
                                    </p:anim>
                                    <p:anim calcmode="lin" valueType="num">
                                      <p:cBhvr>
                                        <p:cTn id="9" dur="1000" fill="hold"/>
                                        <p:tgtEl>
                                          <p:spTgt spid="1229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292">
                                            <p:bg/>
                                          </p:spTgt>
                                        </p:tgtEl>
                                        <p:attrNameLst>
                                          <p:attrName>style.visibility</p:attrName>
                                        </p:attrNameLst>
                                      </p:cBhvr>
                                      <p:to>
                                        <p:strVal val="visible"/>
                                      </p:to>
                                    </p:set>
                                    <p:animEffect transition="in" filter="fade">
                                      <p:cBhvr>
                                        <p:cTn id="12" dur="1000"/>
                                        <p:tgtEl>
                                          <p:spTgt spid="12292">
                                            <p:bg/>
                                          </p:spTgt>
                                        </p:tgtEl>
                                      </p:cBhvr>
                                    </p:animEffect>
                                    <p:anim calcmode="lin" valueType="num">
                                      <p:cBhvr>
                                        <p:cTn id="13" dur="1000" fill="hold"/>
                                        <p:tgtEl>
                                          <p:spTgt spid="12292">
                                            <p:bg/>
                                          </p:spTgt>
                                        </p:tgtEl>
                                        <p:attrNameLst>
                                          <p:attrName>ppt_x</p:attrName>
                                        </p:attrNameLst>
                                      </p:cBhvr>
                                      <p:tavLst>
                                        <p:tav tm="0">
                                          <p:val>
                                            <p:strVal val="#ppt_x"/>
                                          </p:val>
                                        </p:tav>
                                        <p:tav tm="100000">
                                          <p:val>
                                            <p:strVal val="#ppt_x"/>
                                          </p:val>
                                        </p:tav>
                                      </p:tavLst>
                                    </p:anim>
                                    <p:anim calcmode="lin" valueType="num">
                                      <p:cBhvr>
                                        <p:cTn id="14" dur="1000" fill="hold"/>
                                        <p:tgtEl>
                                          <p:spTgt spid="12292">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292">
                                            <p:txEl>
                                              <p:pRg st="0" end="0"/>
                                            </p:txEl>
                                          </p:spTgt>
                                        </p:tgtEl>
                                        <p:attrNameLst>
                                          <p:attrName>style.visibility</p:attrName>
                                        </p:attrNameLst>
                                      </p:cBhvr>
                                      <p:to>
                                        <p:strVal val="visible"/>
                                      </p:to>
                                    </p:set>
                                    <p:animEffect transition="in" filter="fade">
                                      <p:cBhvr>
                                        <p:cTn id="17" dur="1000"/>
                                        <p:tgtEl>
                                          <p:spTgt spid="12292">
                                            <p:txEl>
                                              <p:pRg st="0" end="0"/>
                                            </p:txEl>
                                          </p:spTgt>
                                        </p:tgtEl>
                                      </p:cBhvr>
                                    </p:animEffect>
                                    <p:anim calcmode="lin" valueType="num">
                                      <p:cBhvr>
                                        <p:cTn id="18" dur="10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292">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292">
                                            <p:txEl>
                                              <p:pRg st="1" end="1"/>
                                            </p:txEl>
                                          </p:spTgt>
                                        </p:tgtEl>
                                        <p:attrNameLst>
                                          <p:attrName>style.visibility</p:attrName>
                                        </p:attrNameLst>
                                      </p:cBhvr>
                                      <p:to>
                                        <p:strVal val="visible"/>
                                      </p:to>
                                    </p:set>
                                    <p:animEffect transition="in" filter="fade">
                                      <p:cBhvr>
                                        <p:cTn id="22" dur="1000"/>
                                        <p:tgtEl>
                                          <p:spTgt spid="12292">
                                            <p:txEl>
                                              <p:pRg st="1" end="1"/>
                                            </p:txEl>
                                          </p:spTgt>
                                        </p:tgtEl>
                                      </p:cBhvr>
                                    </p:animEffect>
                                    <p:anim calcmode="lin" valueType="num">
                                      <p:cBhvr>
                                        <p:cTn id="23" dur="10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229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292">
                                            <p:txEl>
                                              <p:pRg st="2" end="2"/>
                                            </p:txEl>
                                          </p:spTgt>
                                        </p:tgtEl>
                                        <p:attrNameLst>
                                          <p:attrName>style.visibility</p:attrName>
                                        </p:attrNameLst>
                                      </p:cBhvr>
                                      <p:to>
                                        <p:strVal val="visible"/>
                                      </p:to>
                                    </p:set>
                                    <p:animEffect transition="in" filter="fade">
                                      <p:cBhvr>
                                        <p:cTn id="27" dur="1000"/>
                                        <p:tgtEl>
                                          <p:spTgt spid="12292">
                                            <p:txEl>
                                              <p:pRg st="2" end="2"/>
                                            </p:txEl>
                                          </p:spTgt>
                                        </p:tgtEl>
                                      </p:cBhvr>
                                    </p:animEffect>
                                    <p:anim calcmode="lin" valueType="num">
                                      <p:cBhvr>
                                        <p:cTn id="28" dur="1000" fill="hold"/>
                                        <p:tgtEl>
                                          <p:spTgt spid="1229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229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p:nvPr>
        </p:nvSpPr>
        <p:spPr/>
        <p:txBody>
          <a:bodyPr/>
          <a:lstStyle/>
          <a:p>
            <a:r>
              <a:rPr lang="es-PR" altLang="en-US">
                <a:latin typeface="Candara" panose="020E0502030303020204" pitchFamily="34" charset="0"/>
              </a:rPr>
              <a:t>Pregunta</a:t>
            </a:r>
          </a:p>
        </p:txBody>
      </p:sp>
      <p:sp>
        <p:nvSpPr>
          <p:cNvPr id="14340" name="Rectangle 4"/>
          <p:cNvSpPr>
            <a:spLocks noGrp="1" noChangeArrowheads="1"/>
          </p:cNvSpPr>
          <p:nvPr>
            <p:ph type="body" idx="1"/>
          </p:nvPr>
        </p:nvSpPr>
        <p:spPr>
          <a:xfrm>
            <a:off x="1171575" y="1886744"/>
            <a:ext cx="7772400" cy="4114800"/>
          </a:xfrm>
        </p:spPr>
        <p:txBody>
          <a:bodyPr/>
          <a:lstStyle/>
          <a:p>
            <a:r>
              <a:rPr lang="es-PR" altLang="en-US" dirty="0">
                <a:latin typeface="Candara" panose="020E0502030303020204" pitchFamily="34" charset="0"/>
              </a:rPr>
              <a:t>¿Qué mecanismos utiliza Satanás hoy día para hacer pecar a las personas?</a:t>
            </a:r>
          </a:p>
        </p:txBody>
      </p:sp>
      <p:pic>
        <p:nvPicPr>
          <p:cNvPr id="14344" name="Picture 8" descr="ecran_cars_m_s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3048000"/>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execut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496" y="4849020"/>
            <a:ext cx="22098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fast%20mo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06737"/>
            <a:ext cx="183038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Car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2895600"/>
            <a:ext cx="215265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luxury-villa-caribbe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840288"/>
            <a:ext cx="2514600" cy="2000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fade">
                                      <p:cBhvr>
                                        <p:cTn id="7" dur="2000"/>
                                        <p:tgtEl>
                                          <p:spTgt spid="143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46"/>
                                        </p:tgtEl>
                                        <p:attrNameLst>
                                          <p:attrName>style.visibility</p:attrName>
                                        </p:attrNameLst>
                                      </p:cBhvr>
                                      <p:to>
                                        <p:strVal val="visible"/>
                                      </p:to>
                                    </p:set>
                                    <p:animEffect transition="in" filter="fade">
                                      <p:cBhvr>
                                        <p:cTn id="12" dur="2000"/>
                                        <p:tgtEl>
                                          <p:spTgt spid="14346"/>
                                        </p:tgtEl>
                                      </p:cBhvr>
                                    </p:animEffect>
                                  </p:childTnLst>
                                </p:cTn>
                              </p:par>
                              <p:par>
                                <p:cTn id="13" presetID="10" presetClass="entr" presetSubtype="0" fill="hold" nodeType="withEffect">
                                  <p:stCondLst>
                                    <p:cond delay="0"/>
                                  </p:stCondLst>
                                  <p:childTnLst>
                                    <p:set>
                                      <p:cBhvr>
                                        <p:cTn id="14" dur="1" fill="hold">
                                          <p:stCondLst>
                                            <p:cond delay="0"/>
                                          </p:stCondLst>
                                        </p:cTn>
                                        <p:tgtEl>
                                          <p:spTgt spid="14345"/>
                                        </p:tgtEl>
                                        <p:attrNameLst>
                                          <p:attrName>style.visibility</p:attrName>
                                        </p:attrNameLst>
                                      </p:cBhvr>
                                      <p:to>
                                        <p:strVal val="visible"/>
                                      </p:to>
                                    </p:set>
                                    <p:animEffect transition="in" filter="fade">
                                      <p:cBhvr>
                                        <p:cTn id="15" dur="2000"/>
                                        <p:tgtEl>
                                          <p:spTgt spid="14345"/>
                                        </p:tgtEl>
                                      </p:cBhvr>
                                    </p:animEffect>
                                  </p:childTnLst>
                                </p:cTn>
                              </p:par>
                              <p:par>
                                <p:cTn id="16" presetID="10" presetClass="entr" presetSubtype="0" fill="hold" nodeType="withEffect">
                                  <p:stCondLst>
                                    <p:cond delay="0"/>
                                  </p:stCondLst>
                                  <p:childTnLst>
                                    <p:set>
                                      <p:cBhvr>
                                        <p:cTn id="17" dur="1" fill="hold">
                                          <p:stCondLst>
                                            <p:cond delay="0"/>
                                          </p:stCondLst>
                                        </p:cTn>
                                        <p:tgtEl>
                                          <p:spTgt spid="14347"/>
                                        </p:tgtEl>
                                        <p:attrNameLst>
                                          <p:attrName>style.visibility</p:attrName>
                                        </p:attrNameLst>
                                      </p:cBhvr>
                                      <p:to>
                                        <p:strVal val="visible"/>
                                      </p:to>
                                    </p:set>
                                    <p:animEffect transition="in" filter="fade">
                                      <p:cBhvr>
                                        <p:cTn id="18" dur="2000"/>
                                        <p:tgtEl>
                                          <p:spTgt spid="14347"/>
                                        </p:tgtEl>
                                      </p:cBhvr>
                                    </p:animEffect>
                                  </p:childTnLst>
                                </p:cTn>
                              </p:par>
                              <p:par>
                                <p:cTn id="19" presetID="10" presetClass="entr" presetSubtype="0" fill="hold" nodeType="withEffect">
                                  <p:stCondLst>
                                    <p:cond delay="0"/>
                                  </p:stCondLst>
                                  <p:childTnLst>
                                    <p:set>
                                      <p:cBhvr>
                                        <p:cTn id="20" dur="1" fill="hold">
                                          <p:stCondLst>
                                            <p:cond delay="0"/>
                                          </p:stCondLst>
                                        </p:cTn>
                                        <p:tgtEl>
                                          <p:spTgt spid="14344"/>
                                        </p:tgtEl>
                                        <p:attrNameLst>
                                          <p:attrName>style.visibility</p:attrName>
                                        </p:attrNameLst>
                                      </p:cBhvr>
                                      <p:to>
                                        <p:strVal val="visible"/>
                                      </p:to>
                                    </p:set>
                                    <p:animEffect transition="in" filter="fade">
                                      <p:cBhvr>
                                        <p:cTn id="21" dur="2000"/>
                                        <p:tgtEl>
                                          <p:spTgt spid="14344"/>
                                        </p:tgtEl>
                                      </p:cBhvr>
                                    </p:animEffect>
                                  </p:childTnLst>
                                </p:cTn>
                              </p:par>
                              <p:par>
                                <p:cTn id="22" presetID="10" presetClass="entr" presetSubtype="0" fill="hold" nodeType="withEffect">
                                  <p:stCondLst>
                                    <p:cond delay="0"/>
                                  </p:stCondLst>
                                  <p:childTnLst>
                                    <p:set>
                                      <p:cBhvr>
                                        <p:cTn id="23" dur="1" fill="hold">
                                          <p:stCondLst>
                                            <p:cond delay="0"/>
                                          </p:stCondLst>
                                        </p:cTn>
                                        <p:tgtEl>
                                          <p:spTgt spid="14348"/>
                                        </p:tgtEl>
                                        <p:attrNameLst>
                                          <p:attrName>style.visibility</p:attrName>
                                        </p:attrNameLst>
                                      </p:cBhvr>
                                      <p:to>
                                        <p:strVal val="visible"/>
                                      </p:to>
                                    </p:set>
                                    <p:animEffect transition="in" filter="fade">
                                      <p:cBhvr>
                                        <p:cTn id="24" dur="20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s-PR" altLang="en-US">
                <a:latin typeface="Candara" panose="020E0502030303020204" pitchFamily="34" charset="0"/>
              </a:rPr>
              <a:t>Bosquejo</a:t>
            </a:r>
          </a:p>
        </p:txBody>
      </p:sp>
      <p:sp>
        <p:nvSpPr>
          <p:cNvPr id="20483" name="Rectangle 3"/>
          <p:cNvSpPr>
            <a:spLocks noGrp="1" noChangeArrowheads="1"/>
          </p:cNvSpPr>
          <p:nvPr>
            <p:ph type="body" idx="1"/>
          </p:nvPr>
        </p:nvSpPr>
        <p:spPr>
          <a:xfrm>
            <a:off x="762000" y="2057400"/>
            <a:ext cx="7772400" cy="4114800"/>
          </a:xfrm>
        </p:spPr>
        <p:txBody>
          <a:bodyPr/>
          <a:lstStyle/>
          <a:p>
            <a:pPr marL="609600" indent="-609600">
              <a:buSzPct val="85000"/>
              <a:buFont typeface="Wingdings" panose="05000000000000000000" pitchFamily="2" charset="2"/>
              <a:buNone/>
            </a:pPr>
            <a:r>
              <a:rPr lang="es-PR" altLang="en-US" sz="2800" dirty="0">
                <a:latin typeface="Candara" panose="020E0502030303020204" pitchFamily="34" charset="0"/>
              </a:rPr>
              <a:t>1. La Primera Tentación y Pecado</a:t>
            </a:r>
          </a:p>
          <a:p>
            <a:pPr marL="609600" indent="-609600">
              <a:buSzPct val="85000"/>
              <a:buFont typeface="Wingdings" panose="05000000000000000000" pitchFamily="2" charset="2"/>
              <a:buNone/>
            </a:pPr>
            <a:r>
              <a:rPr lang="es-PR" altLang="en-US" sz="2800" dirty="0">
                <a:latin typeface="Candara" panose="020E0502030303020204" pitchFamily="34" charset="0"/>
              </a:rPr>
              <a:t>	(</a:t>
            </a:r>
            <a:r>
              <a:rPr lang="es-PR" altLang="en-US" sz="2800" dirty="0">
                <a:solidFill>
                  <a:schemeClr val="hlink"/>
                </a:solidFill>
                <a:latin typeface="Candara" panose="020E0502030303020204" pitchFamily="34" charset="0"/>
              </a:rPr>
              <a:t>Génesis </a:t>
            </a:r>
            <a:r>
              <a:rPr lang="es-PR" altLang="en-US" sz="2800" dirty="0" smtClean="0">
                <a:solidFill>
                  <a:schemeClr val="hlink"/>
                </a:solidFill>
                <a:latin typeface="Candara" panose="020E0502030303020204" pitchFamily="34" charset="0"/>
              </a:rPr>
              <a:t>3.6,7</a:t>
            </a:r>
            <a:r>
              <a:rPr lang="es-PR" altLang="en-US" sz="2800" dirty="0">
                <a:latin typeface="Candara" panose="020E0502030303020204" pitchFamily="34" charset="0"/>
              </a:rPr>
              <a:t>)</a:t>
            </a:r>
          </a:p>
          <a:p>
            <a:pPr marL="609600" indent="-609600">
              <a:buSzPct val="85000"/>
              <a:buFont typeface="Wingdings" panose="05000000000000000000" pitchFamily="2" charset="2"/>
              <a:buNone/>
            </a:pPr>
            <a:r>
              <a:rPr lang="es-PR" altLang="en-US" sz="2800" dirty="0">
                <a:latin typeface="Candara" panose="020E0502030303020204" pitchFamily="34" charset="0"/>
              </a:rPr>
              <a:t>2. La Primera Huida </a:t>
            </a:r>
          </a:p>
          <a:p>
            <a:pPr marL="609600" indent="-609600">
              <a:buSzPct val="85000"/>
              <a:buFont typeface="Wingdings" panose="05000000000000000000" pitchFamily="2" charset="2"/>
              <a:buNone/>
            </a:pPr>
            <a:r>
              <a:rPr lang="es-PR" altLang="en-US" sz="2800" dirty="0">
                <a:latin typeface="Candara" panose="020E0502030303020204" pitchFamily="34" charset="0"/>
              </a:rPr>
              <a:t>	(</a:t>
            </a:r>
            <a:r>
              <a:rPr lang="es-PR" altLang="en-US" sz="2800" dirty="0">
                <a:solidFill>
                  <a:schemeClr val="hlink"/>
                </a:solidFill>
                <a:latin typeface="Candara" panose="020E0502030303020204" pitchFamily="34" charset="0"/>
              </a:rPr>
              <a:t>Génesis 3.8-13</a:t>
            </a:r>
            <a:r>
              <a:rPr lang="es-PR" altLang="en-US" sz="2800" dirty="0">
                <a:latin typeface="Candara" panose="020E0502030303020204" pitchFamily="34" charset="0"/>
              </a:rPr>
              <a:t>)</a:t>
            </a:r>
          </a:p>
          <a:p>
            <a:pPr marL="609600" indent="-609600">
              <a:buSzPct val="85000"/>
              <a:buFont typeface="Wingdings" panose="05000000000000000000" pitchFamily="2" charset="2"/>
              <a:buNone/>
            </a:pPr>
            <a:r>
              <a:rPr lang="es-PR" altLang="en-US" sz="2800" dirty="0">
                <a:latin typeface="Candara" panose="020E0502030303020204" pitchFamily="34" charset="0"/>
              </a:rPr>
              <a:t>3. Las Primeras Consecuencias</a:t>
            </a:r>
          </a:p>
          <a:p>
            <a:pPr marL="609600" indent="-609600">
              <a:buSzPct val="85000"/>
              <a:buFont typeface="Wingdings" panose="05000000000000000000" pitchFamily="2" charset="2"/>
              <a:buNone/>
            </a:pPr>
            <a:r>
              <a:rPr lang="es-PR" altLang="en-US" sz="2800" dirty="0">
                <a:latin typeface="Candara" panose="020E0502030303020204" pitchFamily="34" charset="0"/>
              </a:rPr>
              <a:t>	(</a:t>
            </a:r>
            <a:r>
              <a:rPr lang="es-PR" altLang="en-US" sz="2800" dirty="0">
                <a:solidFill>
                  <a:schemeClr val="hlink"/>
                </a:solidFill>
                <a:latin typeface="Candara" panose="020E0502030303020204" pitchFamily="34" charset="0"/>
              </a:rPr>
              <a:t>Génesis 3.15-19</a:t>
            </a:r>
            <a:r>
              <a:rPr lang="es-PR" altLang="en-US" sz="2800" dirty="0">
                <a:latin typeface="Candara" panose="020E0502030303020204" pitchFamily="34" charset="0"/>
              </a:rPr>
              <a:t>)</a:t>
            </a:r>
          </a:p>
          <a:p>
            <a:pPr marL="609600" indent="-609600">
              <a:buSzPct val="85000"/>
              <a:buFont typeface="Wingdings" panose="05000000000000000000" pitchFamily="2" charset="2"/>
              <a:buNone/>
            </a:pPr>
            <a:r>
              <a:rPr lang="es-PR" altLang="en-US" sz="2800" dirty="0">
                <a:latin typeface="Candara" panose="020E0502030303020204" pitchFamily="34" charset="0"/>
              </a:rPr>
              <a:t>4. El Primer Expulsado</a:t>
            </a:r>
          </a:p>
          <a:p>
            <a:pPr marL="609600" indent="-609600">
              <a:buSzPct val="85000"/>
              <a:buFont typeface="Wingdings" panose="05000000000000000000" pitchFamily="2" charset="2"/>
              <a:buNone/>
            </a:pPr>
            <a:r>
              <a:rPr lang="es-PR" altLang="en-US" sz="2800" dirty="0">
                <a:latin typeface="Candara" panose="020E0502030303020204" pitchFamily="34" charset="0"/>
              </a:rPr>
              <a:t>	(</a:t>
            </a:r>
            <a:r>
              <a:rPr lang="es-PR" altLang="en-US" sz="2800" dirty="0">
                <a:solidFill>
                  <a:schemeClr val="hlink"/>
                </a:solidFill>
                <a:latin typeface="Candara" panose="020E0502030303020204" pitchFamily="34" charset="0"/>
              </a:rPr>
              <a:t>Génesis 3.24</a:t>
            </a:r>
            <a:r>
              <a:rPr lang="es-PR" altLang="en-US" sz="2800" dirty="0">
                <a:latin typeface="Candara" panose="020E0502030303020204" pitchFamily="34"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buSzPct val="85000"/>
              <a:buFont typeface="Wingdings" panose="05000000000000000000" pitchFamily="2" charset="2"/>
              <a:buNone/>
            </a:pPr>
            <a:r>
              <a:rPr lang="es-PR" altLang="en-US" dirty="0" smtClean="0">
                <a:latin typeface="Candara" panose="020E0502030303020204" pitchFamily="34" charset="0"/>
              </a:rPr>
              <a:t>1. La Primera Tentación y Pecado </a:t>
            </a:r>
            <a:r>
              <a:rPr lang="es-PR" altLang="en-US" dirty="0" smtClean="0">
                <a:solidFill>
                  <a:srgbClr val="FF0000"/>
                </a:solidFill>
                <a:latin typeface="Candara" panose="020E0502030303020204" pitchFamily="34" charset="0"/>
              </a:rPr>
              <a:t>(Génesis 3.6,7)</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00" t="2721" r="2500" b="24897"/>
          <a:stretch/>
        </p:blipFill>
        <p:spPr>
          <a:xfrm>
            <a:off x="0" y="1700486"/>
            <a:ext cx="9144000" cy="515751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dirty="0" smtClean="0">
                <a:latin typeface="Candara" panose="020E0502030303020204" pitchFamily="34" charset="0"/>
              </a:rPr>
              <a:t>1. La Primera Tentación y Pecado </a:t>
            </a:r>
            <a:r>
              <a:rPr lang="es-PR" altLang="en-US" dirty="0" smtClean="0">
                <a:solidFill>
                  <a:srgbClr val="FF0000"/>
                </a:solidFill>
                <a:latin typeface="Candara" panose="020E0502030303020204" pitchFamily="34" charset="0"/>
              </a:rPr>
              <a:t>(Génesis 3.6,7)</a:t>
            </a:r>
            <a:endParaRPr lang="es-PR" altLang="en-US" dirty="0">
              <a:latin typeface="Candara" panose="020E0502030303020204" pitchFamily="34" charset="0"/>
            </a:endParaRPr>
          </a:p>
        </p:txBody>
      </p:sp>
      <p:sp>
        <p:nvSpPr>
          <p:cNvPr id="45059" name="Rectangle 3"/>
          <p:cNvSpPr>
            <a:spLocks noGrp="1" noChangeArrowheads="1"/>
          </p:cNvSpPr>
          <p:nvPr>
            <p:ph type="body" idx="1"/>
          </p:nvPr>
        </p:nvSpPr>
        <p:spPr>
          <a:xfrm>
            <a:off x="457200" y="2017713"/>
            <a:ext cx="8497888" cy="4154487"/>
          </a:xfrm>
        </p:spPr>
        <p:txBody>
          <a:bodyPr>
            <a:normAutofit lnSpcReduction="10000"/>
          </a:bodyPr>
          <a:lstStyle/>
          <a:p>
            <a:r>
              <a:rPr lang="es-ES" dirty="0">
                <a:latin typeface="Candara" panose="020E0502030303020204" pitchFamily="34" charset="0"/>
              </a:rPr>
              <a:t>“</a:t>
            </a:r>
            <a:r>
              <a:rPr lang="es-ES" i="1" dirty="0">
                <a:latin typeface="Candara" panose="020E0502030303020204" pitchFamily="34" charset="0"/>
              </a:rPr>
              <a:t>Y vio la mujer que el árbol era bueno para comer, y que era agradable a los ojos, y árbol codiciable para alcanzar la sabiduría; y tomó de su fruto, y comió; y dio también a su marido, el cual comió así como ella</a:t>
            </a:r>
            <a:r>
              <a:rPr lang="es-ES" i="1" dirty="0" smtClean="0">
                <a:latin typeface="Candara" panose="020E0502030303020204" pitchFamily="34" charset="0"/>
              </a:rPr>
              <a:t>. Entonces </a:t>
            </a:r>
            <a:r>
              <a:rPr lang="es-ES" i="1" dirty="0">
                <a:latin typeface="Candara" panose="020E0502030303020204" pitchFamily="34" charset="0"/>
              </a:rPr>
              <a:t>fueron abiertos los ojos de ambos, y conocieron que estaban desnudos; entonces cosieron hojas de higuera, y se hicieron delantales.</a:t>
            </a:r>
            <a:r>
              <a:rPr lang="es-ES" dirty="0">
                <a:latin typeface="Candara" panose="020E0502030303020204" pitchFamily="34" charset="0"/>
              </a:rPr>
              <a:t>” </a:t>
            </a:r>
            <a:r>
              <a:rPr lang="es-ES" dirty="0">
                <a:solidFill>
                  <a:srgbClr val="FF0000"/>
                </a:solidFill>
                <a:latin typeface="Candara" panose="020E0502030303020204" pitchFamily="34" charset="0"/>
              </a:rPr>
              <a:t>(Génesis 3.6–7, RVR60)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427</TotalTime>
  <Words>2090</Words>
  <Application>Microsoft Office PowerPoint</Application>
  <PresentationFormat>On-screen Show (4:3)</PresentationFormat>
  <Paragraphs>149</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Tahoma</vt:lpstr>
      <vt:lpstr>Wingdings</vt:lpstr>
      <vt:lpstr>Blends</vt:lpstr>
      <vt:lpstr>Unidad 1:  El origen del universo </vt:lpstr>
      <vt:lpstr>Texto Básico</vt:lpstr>
      <vt:lpstr>Versículo Clave:</vt:lpstr>
      <vt:lpstr>Verdad Central</vt:lpstr>
      <vt:lpstr>Meta de Aprendizaje</vt:lpstr>
      <vt:lpstr>Pregunta</vt:lpstr>
      <vt:lpstr>Bosquejo</vt:lpstr>
      <vt:lpstr>1. La Primera Tentación y Pecado (Génesis 3.6,7)</vt:lpstr>
      <vt:lpstr>1. La Primera Tentación y Pecado (Génesis 3.6,7)</vt:lpstr>
      <vt:lpstr>1. La Primera Tentación y Pecado (Génesis 3.6,7)</vt:lpstr>
      <vt:lpstr>1. La Primera Tentación y Pecado (Génesis 3.6,7)</vt:lpstr>
      <vt:lpstr>1. La Primera Tentación y Pecado (Génesis 3.6,7)</vt:lpstr>
      <vt:lpstr>1. La Primera Tentación y Pecado (Génesis 3.6,7)</vt:lpstr>
      <vt:lpstr>2. La Primera Huida  (Génesis 3.8-13)</vt:lpstr>
      <vt:lpstr>2. La Primera Huida  (Génesis 3.8-13)</vt:lpstr>
      <vt:lpstr>2. La Primera Huida  (Génesis 3.8-13)</vt:lpstr>
      <vt:lpstr>2. La Primera Huida  (Génesis 3.8-13)</vt:lpstr>
      <vt:lpstr>3. Las Primeras Consecuencias (Génesis 3.15-19)</vt:lpstr>
      <vt:lpstr>3. Las Primeras Consecuencias (Génesis 3.15-19)</vt:lpstr>
      <vt:lpstr>3. Las Primeras Consecuencias (Génesis 3.15-19)</vt:lpstr>
      <vt:lpstr>3. Las Primeras Consecuencias (Génesis 3.15-19)</vt:lpstr>
      <vt:lpstr>3. Las Primeras Consecuencias (Génesis 3.15-19)</vt:lpstr>
      <vt:lpstr>3. Las Primeras Consecuencias (Génesis 3.15-19)</vt:lpstr>
      <vt:lpstr>3. Las Primeras Consecuencias (Génesis 3.15-19)</vt:lpstr>
      <vt:lpstr>4. El Primer Expulsado (Génesis 3.24)</vt:lpstr>
      <vt:lpstr>4. El Primer Expulsado (Génesis 3.24)</vt:lpstr>
      <vt:lpstr>4. El Primer Expulsado (Génesis 3.24)</vt:lpstr>
      <vt:lpstr>4. El Primer Expulsado (Génesis 3.24)</vt:lpstr>
      <vt:lpstr>4. El Primer Expulsado (Génesis 3.24)</vt:lpstr>
      <vt:lpstr>Aplicaciones</vt:lpstr>
      <vt:lpstr>Aplicaciones</vt:lpstr>
      <vt:lpstr>Aplicaciones</vt:lpstr>
      <vt:lpstr>Próximo Estudio</vt:lpstr>
      <vt:lpstr>Bibliografía</vt:lpstr>
      <vt:lpstr>PowerPoint Presentation</vt:lpstr>
    </vt:vector>
  </TitlesOfParts>
  <Company>UIPR-Aguadilla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Génesis</dc:title>
  <dc:creator>Tito Ortega</dc:creator>
  <cp:lastModifiedBy>Ortega, Tito (GSO Inks/Supplies SM)</cp:lastModifiedBy>
  <cp:revision>50</cp:revision>
  <dcterms:created xsi:type="dcterms:W3CDTF">2007-01-21T22:19:25Z</dcterms:created>
  <dcterms:modified xsi:type="dcterms:W3CDTF">2016-01-26T03:18:41Z</dcterms:modified>
</cp:coreProperties>
</file>