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6"/>
  </p:notesMasterIdLst>
  <p:sldIdLst>
    <p:sldId id="257" r:id="rId2"/>
    <p:sldId id="258" r:id="rId3"/>
    <p:sldId id="259" r:id="rId4"/>
    <p:sldId id="260" r:id="rId5"/>
    <p:sldId id="261" r:id="rId6"/>
    <p:sldId id="265" r:id="rId7"/>
    <p:sldId id="286" r:id="rId8"/>
    <p:sldId id="287" r:id="rId9"/>
    <p:sldId id="288" r:id="rId10"/>
    <p:sldId id="290" r:id="rId11"/>
    <p:sldId id="299" r:id="rId12"/>
    <p:sldId id="289" r:id="rId13"/>
    <p:sldId id="267" r:id="rId14"/>
    <p:sldId id="300" r:id="rId15"/>
    <p:sldId id="302" r:id="rId16"/>
    <p:sldId id="301" r:id="rId17"/>
    <p:sldId id="291" r:id="rId18"/>
    <p:sldId id="292" r:id="rId19"/>
    <p:sldId id="293" r:id="rId20"/>
    <p:sldId id="270" r:id="rId21"/>
    <p:sldId id="294" r:id="rId22"/>
    <p:sldId id="304" r:id="rId23"/>
    <p:sldId id="305" r:id="rId24"/>
    <p:sldId id="303" r:id="rId25"/>
    <p:sldId id="271" r:id="rId26"/>
    <p:sldId id="296" r:id="rId27"/>
    <p:sldId id="307" r:id="rId28"/>
    <p:sldId id="306" r:id="rId29"/>
    <p:sldId id="295" r:id="rId30"/>
    <p:sldId id="272" r:id="rId31"/>
    <p:sldId id="308" r:id="rId32"/>
    <p:sldId id="309" r:id="rId33"/>
    <p:sldId id="310" r:id="rId34"/>
    <p:sldId id="311" r:id="rId35"/>
    <p:sldId id="312" r:id="rId36"/>
    <p:sldId id="315" r:id="rId37"/>
    <p:sldId id="313" r:id="rId38"/>
    <p:sldId id="314" r:id="rId39"/>
    <p:sldId id="277" r:id="rId40"/>
    <p:sldId id="278" r:id="rId41"/>
    <p:sldId id="279" r:id="rId42"/>
    <p:sldId id="280" r:id="rId43"/>
    <p:sldId id="281" r:id="rId44"/>
    <p:sldId id="282" r:id="rId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307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59" autoAdjust="0"/>
    <p:restoredTop sz="94742" autoAdjust="0"/>
  </p:normalViewPr>
  <p:slideViewPr>
    <p:cSldViewPr>
      <p:cViewPr varScale="1">
        <p:scale>
          <a:sx n="113" d="100"/>
          <a:sy n="113" d="100"/>
        </p:scale>
        <p:origin x="1662" y="84"/>
      </p:cViewPr>
      <p:guideLst>
        <p:guide orient="horz" pos="3072"/>
        <p:guide pos="2880"/>
      </p:guideLst>
    </p:cSldViewPr>
  </p:slideViewPr>
  <p:outlineViewPr>
    <p:cViewPr>
      <p:scale>
        <a:sx n="33" d="100"/>
        <a:sy n="33" d="100"/>
      </p:scale>
      <p:origin x="0" y="-2466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panose="020B0604020202020204" pitchFamily="34" charset="0"/>
              </a:defRPr>
            </a:lvl1pPr>
          </a:lstStyle>
          <a:p>
            <a:endParaRPr lang="en-US" alt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panose="020B0604020202020204" pitchFamily="34" charset="0"/>
              </a:defRPr>
            </a:lvl1pPr>
          </a:lstStyle>
          <a:p>
            <a:endParaRPr lang="en-US" alt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panose="020B0604020202020204" pitchFamily="34" charset="0"/>
              </a:defRPr>
            </a:lvl1pPr>
          </a:lstStyle>
          <a:p>
            <a:endParaRPr lang="en-US" alt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E5CAB38A-9C80-4868-AA8F-E88C56459F2C}" type="slidenum">
              <a:rPr lang="en-US" altLang="en-US"/>
              <a:pPr/>
              <a:t>‹#›</a:t>
            </a:fld>
            <a:endParaRPr lang="en-US" altLang="en-US"/>
          </a:p>
        </p:txBody>
      </p:sp>
    </p:spTree>
    <p:extLst>
      <p:ext uri="{BB962C8B-B14F-4D97-AF65-F5344CB8AC3E}">
        <p14:creationId xmlns:p14="http://schemas.microsoft.com/office/powerpoint/2010/main" val="41048294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08AC48-8AEF-446B-945F-7E304ED4096A}" type="slidenum">
              <a:rPr lang="en-US" altLang="en-US"/>
              <a:pPr/>
              <a:t>1</a:t>
            </a:fld>
            <a:endParaRPr lang="en-US" alt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538798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F41877-A18C-494F-808A-B59CDE0445BE}" type="slidenum">
              <a:rPr lang="en-US" altLang="en-US"/>
              <a:pPr/>
              <a:t>10</a:t>
            </a:fld>
            <a:endParaRPr lang="en-US" alt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598842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049588-E9B2-4120-95BC-F25C4D6BB3AB}" type="slidenum">
              <a:rPr lang="en-US" altLang="en-US"/>
              <a:pPr/>
              <a:t>11</a:t>
            </a:fld>
            <a:endParaRPr lang="en-US" altLang="en-US"/>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104608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1F4CAB-B9B4-48E3-A0F4-40F9199A0F63}" type="slidenum">
              <a:rPr lang="en-US" altLang="en-US"/>
              <a:pPr/>
              <a:t>12</a:t>
            </a:fld>
            <a:endParaRPr lang="en-US" alt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4242777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DE10B9-6D44-4610-9936-1A1EDF1A75CE}" type="slidenum">
              <a:rPr lang="en-US" altLang="en-US"/>
              <a:pPr/>
              <a:t>13</a:t>
            </a:fld>
            <a:endParaRPr lang="en-US" alt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755573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923625-8395-4F91-B7DD-10D38FAED049}" type="slidenum">
              <a:rPr lang="en-US" altLang="en-US"/>
              <a:pPr/>
              <a:t>14</a:t>
            </a:fld>
            <a:endParaRPr lang="en-US" alt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61238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923625-8395-4F91-B7DD-10D38FAED049}" type="slidenum">
              <a:rPr lang="en-US" altLang="en-US"/>
              <a:pPr/>
              <a:t>15</a:t>
            </a:fld>
            <a:endParaRPr lang="en-US" alt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987375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923625-8395-4F91-B7DD-10D38FAED049}" type="slidenum">
              <a:rPr lang="en-US" altLang="en-US"/>
              <a:pPr/>
              <a:t>16</a:t>
            </a:fld>
            <a:endParaRPr lang="en-US" alt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565660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923625-8395-4F91-B7DD-10D38FAED049}" type="slidenum">
              <a:rPr lang="en-US" altLang="en-US"/>
              <a:pPr/>
              <a:t>17</a:t>
            </a:fld>
            <a:endParaRPr lang="en-US" alt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4252687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2B1B08-B474-44F8-9CF8-6A02813A1B65}" type="slidenum">
              <a:rPr lang="en-US" altLang="en-US"/>
              <a:pPr/>
              <a:t>18</a:t>
            </a:fld>
            <a:endParaRPr lang="en-US" alt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71683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94C3BC-0198-4209-BF42-CF1FC93D4829}" type="slidenum">
              <a:rPr lang="en-US" altLang="en-US"/>
              <a:pPr/>
              <a:t>19</a:t>
            </a:fld>
            <a:endParaRPr lang="en-US" alt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325526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73A84A-8A05-44E3-B407-2BFF121FEE9F}" type="slidenum">
              <a:rPr lang="en-US" altLang="en-US"/>
              <a:pPr/>
              <a:t>2</a:t>
            </a:fld>
            <a:endParaRPr lang="en-US" altLang="en-US"/>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313986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C61DAD-A298-4128-92B0-ED1B50E4C4FC}" type="slidenum">
              <a:rPr lang="en-US" altLang="en-US"/>
              <a:pPr/>
              <a:t>20</a:t>
            </a:fld>
            <a:endParaRPr lang="en-US" alt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932491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8DF069-9444-4ECD-8F2B-A95D30D442BE}" type="slidenum">
              <a:rPr lang="en-US" altLang="en-US"/>
              <a:pPr/>
              <a:t>21</a:t>
            </a:fld>
            <a:endParaRPr lang="en-US" alt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598614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8DF069-9444-4ECD-8F2B-A95D30D442BE}" type="slidenum">
              <a:rPr lang="en-US" altLang="en-US"/>
              <a:pPr/>
              <a:t>22</a:t>
            </a:fld>
            <a:endParaRPr lang="en-US" alt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241917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8DF069-9444-4ECD-8F2B-A95D30D442BE}" type="slidenum">
              <a:rPr lang="en-US" altLang="en-US"/>
              <a:pPr/>
              <a:t>23</a:t>
            </a:fld>
            <a:endParaRPr lang="en-US" alt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836491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8DF069-9444-4ECD-8F2B-A95D30D442BE}" type="slidenum">
              <a:rPr lang="en-US" altLang="en-US"/>
              <a:pPr/>
              <a:t>24</a:t>
            </a:fld>
            <a:endParaRPr lang="en-US" alt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572324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6FE15B-216E-4E13-AA9A-63A7C97483F4}" type="slidenum">
              <a:rPr lang="en-US" altLang="en-US"/>
              <a:pPr/>
              <a:t>25</a:t>
            </a:fld>
            <a:endParaRPr lang="en-US" alt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602823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B4CD16-0987-4804-85E8-F47DC5C3397A}" type="slidenum">
              <a:rPr lang="en-US" altLang="en-US"/>
              <a:pPr/>
              <a:t>26</a:t>
            </a:fld>
            <a:endParaRPr lang="en-US" alt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038543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B4CD16-0987-4804-85E8-F47DC5C3397A}" type="slidenum">
              <a:rPr lang="en-US" altLang="en-US"/>
              <a:pPr/>
              <a:t>27</a:t>
            </a:fld>
            <a:endParaRPr lang="en-US" alt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030092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B4CD16-0987-4804-85E8-F47DC5C3397A}" type="slidenum">
              <a:rPr lang="en-US" altLang="en-US"/>
              <a:pPr/>
              <a:t>28</a:t>
            </a:fld>
            <a:endParaRPr lang="en-US" alt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451605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13B9E0-3474-4597-AAFC-4CBA06905068}" type="slidenum">
              <a:rPr lang="en-US" altLang="en-US"/>
              <a:pPr/>
              <a:t>29</a:t>
            </a:fld>
            <a:endParaRPr lang="en-US" alt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300776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8C6ABC-980C-43D2-929F-B4047AD7A966}" type="slidenum">
              <a:rPr lang="en-US" altLang="en-US"/>
              <a:pPr/>
              <a:t>3</a:t>
            </a:fld>
            <a:endParaRPr lang="en-US" alt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75999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A020FA-953D-4452-B1F0-6442B5880755}" type="slidenum">
              <a:rPr lang="en-US" altLang="en-US"/>
              <a:pPr/>
              <a:t>30</a:t>
            </a:fld>
            <a:endParaRPr lang="en-US" alt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6891609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CC926E-F7BE-467F-ACE9-A0AD85F34B8A}" type="slidenum">
              <a:rPr lang="en-US" altLang="en-US"/>
              <a:pPr/>
              <a:t>31</a:t>
            </a:fld>
            <a:endParaRPr lang="en-US" alt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6858244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CC926E-F7BE-467F-ACE9-A0AD85F34B8A}" type="slidenum">
              <a:rPr lang="en-US" altLang="en-US"/>
              <a:pPr/>
              <a:t>32</a:t>
            </a:fld>
            <a:endParaRPr lang="en-US" alt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654311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CC926E-F7BE-467F-ACE9-A0AD85F34B8A}" type="slidenum">
              <a:rPr lang="en-US" altLang="en-US"/>
              <a:pPr/>
              <a:t>33</a:t>
            </a:fld>
            <a:endParaRPr lang="en-US" alt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9781166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CC926E-F7BE-467F-ACE9-A0AD85F34B8A}" type="slidenum">
              <a:rPr lang="en-US" altLang="en-US"/>
              <a:pPr/>
              <a:t>34</a:t>
            </a:fld>
            <a:endParaRPr lang="en-US" alt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654352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CC926E-F7BE-467F-ACE9-A0AD85F34B8A}" type="slidenum">
              <a:rPr lang="en-US" altLang="en-US"/>
              <a:pPr/>
              <a:t>35</a:t>
            </a:fld>
            <a:endParaRPr lang="en-US" alt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8057772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CC926E-F7BE-467F-ACE9-A0AD85F34B8A}" type="slidenum">
              <a:rPr lang="en-US" altLang="en-US"/>
              <a:pPr/>
              <a:t>36</a:t>
            </a:fld>
            <a:endParaRPr lang="en-US" alt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589094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CC926E-F7BE-467F-ACE9-A0AD85F34B8A}" type="slidenum">
              <a:rPr lang="en-US" altLang="en-US"/>
              <a:pPr/>
              <a:t>37</a:t>
            </a:fld>
            <a:endParaRPr lang="en-US" alt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42057020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CC926E-F7BE-467F-ACE9-A0AD85F34B8A}" type="slidenum">
              <a:rPr lang="en-US" altLang="en-US"/>
              <a:pPr/>
              <a:t>38</a:t>
            </a:fld>
            <a:endParaRPr lang="en-US" alt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231786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CDC2D2-DBBB-4521-A6DA-E2C44940BAC7}" type="slidenum">
              <a:rPr lang="en-US" altLang="en-US"/>
              <a:pPr/>
              <a:t>39</a:t>
            </a:fld>
            <a:endParaRPr lang="en-US" alt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542791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70B0B6-153F-464B-8BF8-D3C872670744}" type="slidenum">
              <a:rPr lang="en-US" altLang="en-US"/>
              <a:pPr/>
              <a:t>4</a:t>
            </a:fld>
            <a:endParaRPr lang="en-US" altLang="en-US"/>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3506951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27FB65-A46F-4397-9223-9FD49540429B}" type="slidenum">
              <a:rPr lang="en-US" altLang="en-US"/>
              <a:pPr/>
              <a:t>40</a:t>
            </a:fld>
            <a:endParaRPr lang="en-US" alt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3738033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ADF162-F325-4B4D-80D1-798577FBFFE2}" type="slidenum">
              <a:rPr lang="en-US" altLang="en-US"/>
              <a:pPr/>
              <a:t>41</a:t>
            </a:fld>
            <a:endParaRPr lang="en-US" alt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9039609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970FF8-1EE9-48F9-8F43-9793091D4884}" type="slidenum">
              <a:rPr lang="en-US" altLang="en-US"/>
              <a:pPr/>
              <a:t>42</a:t>
            </a:fld>
            <a:endParaRPr lang="en-US" alt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9143293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A3971C-CD1C-4F21-919F-D2DBF56E7D37}" type="slidenum">
              <a:rPr lang="en-US" altLang="en-US"/>
              <a:pPr/>
              <a:t>43</a:t>
            </a:fld>
            <a:endParaRPr lang="en-US" alt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0114046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CD8529-BCA2-4F2F-8FD9-1A0B7634904B}" type="slidenum">
              <a:rPr lang="en-US" altLang="en-US"/>
              <a:pPr/>
              <a:t>44</a:t>
            </a:fld>
            <a:endParaRPr lang="en-US" alt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s-PR" altLang="en-US" dirty="0"/>
          </a:p>
        </p:txBody>
      </p:sp>
    </p:spTree>
    <p:extLst>
      <p:ext uri="{BB962C8B-B14F-4D97-AF65-F5344CB8AC3E}">
        <p14:creationId xmlns:p14="http://schemas.microsoft.com/office/powerpoint/2010/main" val="3136455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6E1C56-FCE5-4E2F-80FC-A51A17B097D2}" type="slidenum">
              <a:rPr lang="en-US" altLang="en-US"/>
              <a:pPr/>
              <a:t>5</a:t>
            </a:fld>
            <a:endParaRPr lang="en-US" alt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899442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7933CB-6B02-4A90-9415-58A9A60AC0BB}" type="slidenum">
              <a:rPr lang="en-US" altLang="en-US"/>
              <a:pPr/>
              <a:t>6</a:t>
            </a:fld>
            <a:endParaRPr lang="en-US" alt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407444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1187F9-DA31-4DCD-9481-9C03B1195418}" type="slidenum">
              <a:rPr lang="en-US" altLang="en-US"/>
              <a:pPr/>
              <a:t>7</a:t>
            </a:fld>
            <a:endParaRPr lang="en-US" alt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42305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C30893-BB61-4D0D-AB7D-461394506C39}" type="slidenum">
              <a:rPr lang="en-US" altLang="en-US"/>
              <a:pPr/>
              <a:t>8</a:t>
            </a:fld>
            <a:endParaRPr lang="en-US" alt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4054185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B3E9B1-06CA-4953-9B74-AB3BC08590A0}" type="slidenum">
              <a:rPr lang="en-US" altLang="en-US"/>
              <a:pPr/>
              <a:t>9</a:t>
            </a:fld>
            <a:endParaRPr lang="en-US" alt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206886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9394" name="Group 2"/>
          <p:cNvGrpSpPr>
            <a:grpSpLocks/>
          </p:cNvGrpSpPr>
          <p:nvPr/>
        </p:nvGrpSpPr>
        <p:grpSpPr bwMode="auto">
          <a:xfrm>
            <a:off x="0" y="2438400"/>
            <a:ext cx="9009063" cy="1052513"/>
            <a:chOff x="0" y="1536"/>
            <a:chExt cx="5675" cy="663"/>
          </a:xfrm>
        </p:grpSpPr>
        <p:grpSp>
          <p:nvGrpSpPr>
            <p:cNvPr id="59395" name="Group 3"/>
            <p:cNvGrpSpPr>
              <a:grpSpLocks/>
            </p:cNvGrpSpPr>
            <p:nvPr/>
          </p:nvGrpSpPr>
          <p:grpSpPr bwMode="auto">
            <a:xfrm>
              <a:off x="183" y="1604"/>
              <a:ext cx="448" cy="299"/>
              <a:chOff x="720" y="336"/>
              <a:chExt cx="624" cy="432"/>
            </a:xfrm>
          </p:grpSpPr>
          <p:sp>
            <p:nvSpPr>
              <p:cNvPr id="59396"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7"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398" name="Group 6"/>
            <p:cNvGrpSpPr>
              <a:grpSpLocks/>
            </p:cNvGrpSpPr>
            <p:nvPr/>
          </p:nvGrpSpPr>
          <p:grpSpPr bwMode="auto">
            <a:xfrm>
              <a:off x="261" y="1870"/>
              <a:ext cx="465" cy="299"/>
              <a:chOff x="912" y="2640"/>
              <a:chExt cx="672" cy="432"/>
            </a:xfrm>
          </p:grpSpPr>
          <p:sp>
            <p:nvSpPr>
              <p:cNvPr id="59399"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0"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9401"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2"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3"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9404" name="Rectangle 12"/>
          <p:cNvSpPr>
            <a:spLocks noGrp="1" noChangeArrowheads="1"/>
          </p:cNvSpPr>
          <p:nvPr>
            <p:ph type="ctrTitle"/>
          </p:nvPr>
        </p:nvSpPr>
        <p:spPr>
          <a:xfrm>
            <a:off x="990600" y="1676400"/>
            <a:ext cx="7772400" cy="1462088"/>
          </a:xfrm>
        </p:spPr>
        <p:txBody>
          <a:bodyPr/>
          <a:lstStyle>
            <a:lvl1pPr>
              <a:defRPr/>
            </a:lvl1pPr>
          </a:lstStyle>
          <a:p>
            <a:pPr lvl="0"/>
            <a:r>
              <a:rPr lang="en-US" altLang="en-US" noProof="0" smtClean="0"/>
              <a:t>Click to edit Master title style</a:t>
            </a:r>
          </a:p>
        </p:txBody>
      </p:sp>
      <p:sp>
        <p:nvSpPr>
          <p:cNvPr id="59405"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59406"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ltLang="en-US"/>
          </a:p>
        </p:txBody>
      </p:sp>
      <p:sp>
        <p:nvSpPr>
          <p:cNvPr id="59407"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ltLang="en-US"/>
          </a:p>
        </p:txBody>
      </p:sp>
      <p:sp>
        <p:nvSpPr>
          <p:cNvPr id="59408"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4CDAD6A8-8911-4538-9116-95697B1DFAC4}"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2461632-D682-4ACC-AEFB-23900405F21C}" type="slidenum">
              <a:rPr lang="en-US" altLang="en-US"/>
              <a:pPr/>
              <a:t>‹#›</a:t>
            </a:fld>
            <a:endParaRPr lang="en-US" altLang="en-US"/>
          </a:p>
        </p:txBody>
      </p:sp>
    </p:spTree>
    <p:extLst>
      <p:ext uri="{BB962C8B-B14F-4D97-AF65-F5344CB8AC3E}">
        <p14:creationId xmlns:p14="http://schemas.microsoft.com/office/powerpoint/2010/main" val="865442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7F56F5B-E7AF-46ED-A93C-D43A53E06E7E}" type="slidenum">
              <a:rPr lang="en-US" altLang="en-US"/>
              <a:pPr/>
              <a:t>‹#›</a:t>
            </a:fld>
            <a:endParaRPr lang="en-US" altLang="en-US"/>
          </a:p>
        </p:txBody>
      </p:sp>
    </p:spTree>
    <p:extLst>
      <p:ext uri="{BB962C8B-B14F-4D97-AF65-F5344CB8AC3E}">
        <p14:creationId xmlns:p14="http://schemas.microsoft.com/office/powerpoint/2010/main" val="447770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450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450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162050" y="6243638"/>
            <a:ext cx="19050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3657600" y="6243638"/>
            <a:ext cx="28956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7042150" y="6243638"/>
            <a:ext cx="1905000" cy="457200"/>
          </a:xfrm>
        </p:spPr>
        <p:txBody>
          <a:bodyPr/>
          <a:lstStyle>
            <a:lvl1pPr>
              <a:defRPr/>
            </a:lvl1pPr>
          </a:lstStyle>
          <a:p>
            <a:fld id="{1DC8A868-66BA-474E-AAB5-CEF36CFE8A86}" type="slidenum">
              <a:rPr lang="en-US" altLang="en-US"/>
              <a:pPr/>
              <a:t>‹#›</a:t>
            </a:fld>
            <a:endParaRPr lang="en-US" altLang="en-US"/>
          </a:p>
        </p:txBody>
      </p:sp>
    </p:spTree>
    <p:extLst>
      <p:ext uri="{BB962C8B-B14F-4D97-AF65-F5344CB8AC3E}">
        <p14:creationId xmlns:p14="http://schemas.microsoft.com/office/powerpoint/2010/main" val="2053798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162050" y="6243638"/>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657600" y="6243638"/>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7042150" y="6243638"/>
            <a:ext cx="1905000" cy="457200"/>
          </a:xfrm>
        </p:spPr>
        <p:txBody>
          <a:bodyPr/>
          <a:lstStyle>
            <a:lvl1pPr>
              <a:defRPr/>
            </a:lvl1pPr>
          </a:lstStyle>
          <a:p>
            <a:fld id="{B966B432-7511-4F46-B585-3C04B26B09BB}" type="slidenum">
              <a:rPr lang="en-US" altLang="en-US"/>
              <a:pPr/>
              <a:t>‹#›</a:t>
            </a:fld>
            <a:endParaRPr lang="en-US" altLang="en-US"/>
          </a:p>
        </p:txBody>
      </p:sp>
    </p:spTree>
    <p:extLst>
      <p:ext uri="{BB962C8B-B14F-4D97-AF65-F5344CB8AC3E}">
        <p14:creationId xmlns:p14="http://schemas.microsoft.com/office/powerpoint/2010/main" val="1033347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50938" y="214313"/>
            <a:ext cx="7804150" cy="591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1162050" y="6243638"/>
            <a:ext cx="19050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3657600" y="6243638"/>
            <a:ext cx="28956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7042150" y="6243638"/>
            <a:ext cx="1905000" cy="457200"/>
          </a:xfrm>
        </p:spPr>
        <p:txBody>
          <a:bodyPr/>
          <a:lstStyle>
            <a:lvl1pPr>
              <a:defRPr/>
            </a:lvl1pPr>
          </a:lstStyle>
          <a:p>
            <a:fld id="{F93AFDA1-04AB-43AA-9199-A797F4C0953F}" type="slidenum">
              <a:rPr lang="en-US" altLang="en-US"/>
              <a:pPr/>
              <a:t>‹#›</a:t>
            </a:fld>
            <a:endParaRPr lang="en-US" altLang="en-US"/>
          </a:p>
        </p:txBody>
      </p:sp>
    </p:spTree>
    <p:extLst>
      <p:ext uri="{BB962C8B-B14F-4D97-AF65-F5344CB8AC3E}">
        <p14:creationId xmlns:p14="http://schemas.microsoft.com/office/powerpoint/2010/main" val="3027206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93B6056-F44C-4465-9F8E-D515A27A841A}" type="slidenum">
              <a:rPr lang="en-US" altLang="en-US"/>
              <a:pPr/>
              <a:t>‹#›</a:t>
            </a:fld>
            <a:endParaRPr lang="en-US" altLang="en-US"/>
          </a:p>
        </p:txBody>
      </p:sp>
    </p:spTree>
    <p:extLst>
      <p:ext uri="{BB962C8B-B14F-4D97-AF65-F5344CB8AC3E}">
        <p14:creationId xmlns:p14="http://schemas.microsoft.com/office/powerpoint/2010/main" val="2562422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BA4EEF7-4761-4395-9024-A16706668834}" type="slidenum">
              <a:rPr lang="en-US" altLang="en-US"/>
              <a:pPr/>
              <a:t>‹#›</a:t>
            </a:fld>
            <a:endParaRPr lang="en-US" altLang="en-US"/>
          </a:p>
        </p:txBody>
      </p:sp>
    </p:spTree>
    <p:extLst>
      <p:ext uri="{BB962C8B-B14F-4D97-AF65-F5344CB8AC3E}">
        <p14:creationId xmlns:p14="http://schemas.microsoft.com/office/powerpoint/2010/main" val="461717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4F01F35-72CD-4C72-B38B-D27142F1D7BF}" type="slidenum">
              <a:rPr lang="en-US" altLang="en-US"/>
              <a:pPr/>
              <a:t>‹#›</a:t>
            </a:fld>
            <a:endParaRPr lang="en-US" altLang="en-US"/>
          </a:p>
        </p:txBody>
      </p:sp>
    </p:spTree>
    <p:extLst>
      <p:ext uri="{BB962C8B-B14F-4D97-AF65-F5344CB8AC3E}">
        <p14:creationId xmlns:p14="http://schemas.microsoft.com/office/powerpoint/2010/main" val="4099819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5269A3E9-5828-4D8E-9289-8804E973F826}" type="slidenum">
              <a:rPr lang="en-US" altLang="en-US"/>
              <a:pPr/>
              <a:t>‹#›</a:t>
            </a:fld>
            <a:endParaRPr lang="en-US" altLang="en-US"/>
          </a:p>
        </p:txBody>
      </p:sp>
    </p:spTree>
    <p:extLst>
      <p:ext uri="{BB962C8B-B14F-4D97-AF65-F5344CB8AC3E}">
        <p14:creationId xmlns:p14="http://schemas.microsoft.com/office/powerpoint/2010/main" val="3442676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2F00F73B-29A8-4D94-ABEE-D763DA305176}" type="slidenum">
              <a:rPr lang="en-US" altLang="en-US"/>
              <a:pPr/>
              <a:t>‹#›</a:t>
            </a:fld>
            <a:endParaRPr lang="en-US" altLang="en-US"/>
          </a:p>
        </p:txBody>
      </p:sp>
    </p:spTree>
    <p:extLst>
      <p:ext uri="{BB962C8B-B14F-4D97-AF65-F5344CB8AC3E}">
        <p14:creationId xmlns:p14="http://schemas.microsoft.com/office/powerpoint/2010/main" val="142860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D5CC1ACA-3EFA-4EFF-94F4-A6323C810139}" type="slidenum">
              <a:rPr lang="en-US" altLang="en-US"/>
              <a:pPr/>
              <a:t>‹#›</a:t>
            </a:fld>
            <a:endParaRPr lang="en-US" altLang="en-US"/>
          </a:p>
        </p:txBody>
      </p:sp>
    </p:spTree>
    <p:extLst>
      <p:ext uri="{BB962C8B-B14F-4D97-AF65-F5344CB8AC3E}">
        <p14:creationId xmlns:p14="http://schemas.microsoft.com/office/powerpoint/2010/main" val="2169737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7A59751-F440-4E76-8098-72504AF4774E}" type="slidenum">
              <a:rPr lang="en-US" altLang="en-US"/>
              <a:pPr/>
              <a:t>‹#›</a:t>
            </a:fld>
            <a:endParaRPr lang="en-US" altLang="en-US"/>
          </a:p>
        </p:txBody>
      </p:sp>
    </p:spTree>
    <p:extLst>
      <p:ext uri="{BB962C8B-B14F-4D97-AF65-F5344CB8AC3E}">
        <p14:creationId xmlns:p14="http://schemas.microsoft.com/office/powerpoint/2010/main" val="979316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C0F55F6-96DD-440F-BCD3-B691B230E0BC}" type="slidenum">
              <a:rPr lang="en-US" altLang="en-US"/>
              <a:pPr/>
              <a:t>‹#›</a:t>
            </a:fld>
            <a:endParaRPr lang="en-US" altLang="en-US"/>
          </a:p>
        </p:txBody>
      </p:sp>
    </p:spTree>
    <p:extLst>
      <p:ext uri="{BB962C8B-B14F-4D97-AF65-F5344CB8AC3E}">
        <p14:creationId xmlns:p14="http://schemas.microsoft.com/office/powerpoint/2010/main" val="114756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2"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5"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6"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7"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58378"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8379"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endParaRPr lang="en-US" altLang="en-US"/>
          </a:p>
        </p:txBody>
      </p:sp>
      <p:sp>
        <p:nvSpPr>
          <p:cNvPr id="58380"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endParaRPr lang="en-US" altLang="en-US"/>
          </a:p>
        </p:txBody>
      </p:sp>
      <p:sp>
        <p:nvSpPr>
          <p:cNvPr id="58381"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fld id="{BBD04CC8-89E4-4EE1-8A4E-896BD70EA33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fontAlgn="base">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microsoft.com/office/2007/relationships/hdphoto" Target="../media/hdphoto6.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iglesiabiblicabautista.org/"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075" name="Rectangle 3"/>
          <p:cNvSpPr>
            <a:spLocks noGrp="1" noChangeArrowheads="1"/>
          </p:cNvSpPr>
          <p:nvPr>
            <p:ph type="ctrTitle"/>
          </p:nvPr>
        </p:nvSpPr>
        <p:spPr>
          <a:xfrm>
            <a:off x="685800" y="1908175"/>
            <a:ext cx="7772400" cy="1309688"/>
          </a:xfrm>
          <a:solidFill>
            <a:schemeClr val="tx1">
              <a:alpha val="49001"/>
            </a:schemeClr>
          </a:solidFill>
          <a:ln/>
        </p:spPr>
        <p:txBody>
          <a:bodyPr/>
          <a:lstStyle/>
          <a:p>
            <a:pPr algn="ctr"/>
            <a:r>
              <a:rPr lang="es-PR" altLang="en-US" sz="4000" dirty="0">
                <a:solidFill>
                  <a:schemeClr val="bg1"/>
                </a:solidFill>
                <a:effectLst>
                  <a:outerShdw blurRad="38100" dist="38100" dir="2700000" algn="tl">
                    <a:srgbClr val="1C1C1C"/>
                  </a:outerShdw>
                </a:effectLst>
                <a:latin typeface="Candara" panose="020E0502030303020204" pitchFamily="34" charset="0"/>
              </a:rPr>
              <a:t>Unidad 2: </a:t>
            </a:r>
            <a:br>
              <a:rPr lang="es-PR" altLang="en-US" sz="4000" dirty="0">
                <a:solidFill>
                  <a:schemeClr val="bg1"/>
                </a:solidFill>
                <a:effectLst>
                  <a:outerShdw blurRad="38100" dist="38100" dir="2700000" algn="tl">
                    <a:srgbClr val="1C1C1C"/>
                  </a:outerShdw>
                </a:effectLst>
                <a:latin typeface="Candara" panose="020E0502030303020204" pitchFamily="34" charset="0"/>
              </a:rPr>
            </a:br>
            <a:r>
              <a:rPr lang="es-PR" altLang="en-US" sz="4000" dirty="0">
                <a:solidFill>
                  <a:schemeClr val="bg1"/>
                </a:solidFill>
                <a:effectLst>
                  <a:outerShdw blurRad="38100" dist="38100" dir="2700000" algn="tl">
                    <a:srgbClr val="1C1C1C"/>
                  </a:outerShdw>
                </a:effectLst>
                <a:latin typeface="Candara" panose="020E0502030303020204" pitchFamily="34" charset="0"/>
              </a:rPr>
              <a:t>Caín, Set y Noé </a:t>
            </a:r>
          </a:p>
        </p:txBody>
      </p:sp>
      <p:sp>
        <p:nvSpPr>
          <p:cNvPr id="3076" name="Rectangle 4"/>
          <p:cNvSpPr>
            <a:spLocks noGrp="1" noChangeArrowheads="1"/>
          </p:cNvSpPr>
          <p:nvPr>
            <p:ph type="subTitle" idx="1"/>
          </p:nvPr>
        </p:nvSpPr>
        <p:spPr>
          <a:xfrm>
            <a:off x="342900" y="3765550"/>
            <a:ext cx="8458200" cy="2185214"/>
          </a:xfrm>
          <a:solidFill>
            <a:schemeClr val="tx1">
              <a:alpha val="49001"/>
            </a:schemeClr>
          </a:solidFill>
          <a:ln/>
        </p:spPr>
        <p:txBody>
          <a:bodyPr>
            <a:spAutoFit/>
          </a:bodyPr>
          <a:lstStyle/>
          <a:p>
            <a:r>
              <a:rPr lang="es-PR" altLang="en-US" sz="4000" dirty="0">
                <a:solidFill>
                  <a:schemeClr val="bg1"/>
                </a:solidFill>
                <a:effectLst>
                  <a:outerShdw blurRad="38100" dist="38100" dir="2700000" algn="tl">
                    <a:srgbClr val="1C1C1C"/>
                  </a:outerShdw>
                </a:effectLst>
                <a:latin typeface="Candara" panose="020E0502030303020204" pitchFamily="34" charset="0"/>
              </a:rPr>
              <a:t>Estudio 5: Caín mata a Abel</a:t>
            </a:r>
          </a:p>
          <a:p>
            <a:r>
              <a:rPr lang="es-PR" altLang="en-US" sz="4000" dirty="0">
                <a:solidFill>
                  <a:schemeClr val="bg1"/>
                </a:solidFill>
                <a:effectLst>
                  <a:outerShdw blurRad="38100" dist="38100" dir="2700000" algn="tl">
                    <a:srgbClr val="1C1C1C"/>
                  </a:outerShdw>
                </a:effectLst>
                <a:latin typeface="Candara" panose="020E0502030303020204" pitchFamily="34" charset="0"/>
              </a:rPr>
              <a:t>Génesis 4.1-5.8</a:t>
            </a:r>
          </a:p>
          <a:p>
            <a:r>
              <a:rPr lang="es-PR" altLang="en-US" sz="4000" dirty="0" smtClean="0">
                <a:solidFill>
                  <a:schemeClr val="bg1"/>
                </a:solidFill>
                <a:effectLst>
                  <a:outerShdw blurRad="38100" dist="38100" dir="2700000" algn="tl">
                    <a:srgbClr val="1C1C1C"/>
                  </a:outerShdw>
                </a:effectLst>
                <a:latin typeface="Candara" panose="020E0502030303020204" pitchFamily="34" charset="0"/>
              </a:rPr>
              <a:t>2 </a:t>
            </a:r>
            <a:r>
              <a:rPr lang="es-PR" altLang="en-US" sz="4000" dirty="0">
                <a:solidFill>
                  <a:schemeClr val="bg1"/>
                </a:solidFill>
                <a:effectLst>
                  <a:outerShdw blurRad="38100" dist="38100" dir="2700000" algn="tl">
                    <a:srgbClr val="1C1C1C"/>
                  </a:outerShdw>
                </a:effectLst>
                <a:latin typeface="Candara" panose="020E0502030303020204" pitchFamily="34" charset="0"/>
              </a:rPr>
              <a:t>de </a:t>
            </a:r>
            <a:r>
              <a:rPr lang="es-PR" altLang="en-US" sz="4000" dirty="0" smtClean="0">
                <a:solidFill>
                  <a:schemeClr val="bg1"/>
                </a:solidFill>
                <a:effectLst>
                  <a:outerShdw blurRad="38100" dist="38100" dir="2700000" algn="tl">
                    <a:srgbClr val="1C1C1C"/>
                  </a:outerShdw>
                </a:effectLst>
                <a:latin typeface="Candara" panose="020E0502030303020204" pitchFamily="34" charset="0"/>
              </a:rPr>
              <a:t>febrero </a:t>
            </a:r>
            <a:r>
              <a:rPr lang="es-PR" altLang="en-US" sz="4000" dirty="0">
                <a:solidFill>
                  <a:schemeClr val="bg1"/>
                </a:solidFill>
                <a:effectLst>
                  <a:outerShdw blurRad="38100" dist="38100" dir="2700000" algn="tl">
                    <a:srgbClr val="1C1C1C"/>
                  </a:outerShdw>
                </a:effectLst>
                <a:latin typeface="Candara" panose="020E0502030303020204" pitchFamily="34" charset="0"/>
              </a:rPr>
              <a:t>de </a:t>
            </a:r>
            <a:r>
              <a:rPr lang="es-PR" altLang="en-US" sz="4000" dirty="0" smtClean="0">
                <a:solidFill>
                  <a:schemeClr val="bg1"/>
                </a:solidFill>
                <a:effectLst>
                  <a:outerShdw blurRad="38100" dist="38100" dir="2700000" algn="tl">
                    <a:srgbClr val="1C1C1C"/>
                  </a:outerShdw>
                </a:effectLst>
                <a:latin typeface="Candara" panose="020E0502030303020204" pitchFamily="34" charset="0"/>
              </a:rPr>
              <a:t>2016</a:t>
            </a:r>
            <a:endParaRPr lang="es-PR" altLang="en-US" sz="4000" dirty="0">
              <a:solidFill>
                <a:schemeClr val="bg1"/>
              </a:solidFill>
              <a:effectLst>
                <a:outerShdw blurRad="38100" dist="38100" dir="2700000" algn="tl">
                  <a:srgbClr val="1C1C1C"/>
                </a:outerShdw>
              </a:effectLst>
              <a:latin typeface="Candara" panose="020E0502030303020204" pitchFamily="34" charset="0"/>
            </a:endParaRPr>
          </a:p>
        </p:txBody>
      </p:sp>
      <p:sp>
        <p:nvSpPr>
          <p:cNvPr id="3077" name="Text Box 5"/>
          <p:cNvSpPr txBox="1">
            <a:spLocks noChangeArrowheads="1"/>
          </p:cNvSpPr>
          <p:nvPr/>
        </p:nvSpPr>
        <p:spPr bwMode="auto">
          <a:xfrm>
            <a:off x="0" y="6210300"/>
            <a:ext cx="2895600" cy="641350"/>
          </a:xfrm>
          <a:prstGeom prst="rect">
            <a:avLst/>
          </a:prstGeom>
          <a:solidFill>
            <a:schemeClr val="tx1">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PR" altLang="en-US">
                <a:solidFill>
                  <a:schemeClr val="bg1"/>
                </a:solidFill>
                <a:effectLst>
                  <a:outerShdw blurRad="38100" dist="38100" dir="2700000" algn="tl">
                    <a:srgbClr val="1C1C1C"/>
                  </a:outerShdw>
                </a:effectLst>
                <a:latin typeface="Arial" panose="020B0604020202020204" pitchFamily="34" charset="0"/>
              </a:rPr>
              <a:t>Iglesia Bíblica Bautista de Aguadilla</a:t>
            </a:r>
          </a:p>
        </p:txBody>
      </p:sp>
      <p:pic>
        <p:nvPicPr>
          <p:cNvPr id="3078" name="Picture 6" descr="jesus_fish_lg_cl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6515100"/>
            <a:ext cx="685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 Box 7"/>
          <p:cNvSpPr txBox="1">
            <a:spLocks noChangeArrowheads="1"/>
          </p:cNvSpPr>
          <p:nvPr/>
        </p:nvSpPr>
        <p:spPr bwMode="auto">
          <a:xfrm>
            <a:off x="5791200" y="6491288"/>
            <a:ext cx="3352800" cy="366712"/>
          </a:xfrm>
          <a:prstGeom prst="rect">
            <a:avLst/>
          </a:prstGeom>
          <a:solidFill>
            <a:schemeClr val="tx1">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PR" altLang="en-US" i="1">
                <a:solidFill>
                  <a:schemeClr val="bg1"/>
                </a:solidFill>
                <a:effectLst>
                  <a:outerShdw blurRad="38100" dist="38100" dir="2700000" algn="tl">
                    <a:srgbClr val="1C1C1C"/>
                  </a:outerShdw>
                </a:effectLst>
                <a:latin typeface="Arial" panose="020B0604020202020204" pitchFamily="34" charset="0"/>
              </a:rPr>
              <a:t>La Biblia Libro por Libro, CBP</a:t>
            </a:r>
            <a:r>
              <a:rPr lang="en-US" altLang="en-US" i="1" baseline="30000">
                <a:solidFill>
                  <a:schemeClr val="bg1"/>
                </a:solidFill>
                <a:effectLst>
                  <a:outerShdw blurRad="38100" dist="38100" dir="2700000" algn="tl">
                    <a:srgbClr val="1C1C1C"/>
                  </a:outerShdw>
                </a:effectLst>
                <a:latin typeface="Arial" panose="020B0604020202020204" pitchFamily="34" charset="0"/>
              </a:rPr>
              <a:t>®</a:t>
            </a:r>
            <a:endParaRPr lang="en-US" altLang="en-US">
              <a:solidFill>
                <a:schemeClr val="bg1"/>
              </a:solidFill>
              <a:effectLst>
                <a:outerShdw blurRad="38100" dist="38100" dir="2700000" algn="tl">
                  <a:srgbClr val="1C1C1C"/>
                </a:outerShd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76">
                                            <p:bg/>
                                          </p:spTgt>
                                        </p:tgtEl>
                                        <p:attrNameLst>
                                          <p:attrName>style.visibility</p:attrName>
                                        </p:attrNameLst>
                                      </p:cBhvr>
                                      <p:to>
                                        <p:strVal val="visible"/>
                                      </p:to>
                                    </p:set>
                                    <p:animEffect transition="in" filter="fade">
                                      <p:cBhvr>
                                        <p:cTn id="10" dur="500"/>
                                        <p:tgtEl>
                                          <p:spTgt spid="3076">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76">
                                            <p:txEl>
                                              <p:pRg st="0" end="0"/>
                                            </p:txEl>
                                          </p:spTgt>
                                        </p:tgtEl>
                                        <p:attrNameLst>
                                          <p:attrName>style.visibility</p:attrName>
                                        </p:attrNameLst>
                                      </p:cBhvr>
                                      <p:to>
                                        <p:strVal val="visible"/>
                                      </p:to>
                                    </p:set>
                                    <p:animEffect transition="in" filter="fade">
                                      <p:cBhvr>
                                        <p:cTn id="13" dur="500"/>
                                        <p:tgtEl>
                                          <p:spTgt spid="307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76">
                                            <p:txEl>
                                              <p:pRg st="1" end="1"/>
                                            </p:txEl>
                                          </p:spTgt>
                                        </p:tgtEl>
                                        <p:attrNameLst>
                                          <p:attrName>style.visibility</p:attrName>
                                        </p:attrNameLst>
                                      </p:cBhvr>
                                      <p:to>
                                        <p:strVal val="visible"/>
                                      </p:to>
                                    </p:set>
                                    <p:animEffect transition="in" filter="fade">
                                      <p:cBhvr>
                                        <p:cTn id="16" dur="500"/>
                                        <p:tgtEl>
                                          <p:spTgt spid="3076">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76">
                                            <p:txEl>
                                              <p:pRg st="2" end="2"/>
                                            </p:txEl>
                                          </p:spTgt>
                                        </p:tgtEl>
                                        <p:attrNameLst>
                                          <p:attrName>style.visibility</p:attrName>
                                        </p:attrNameLst>
                                      </p:cBhvr>
                                      <p:to>
                                        <p:strVal val="visible"/>
                                      </p:to>
                                    </p:set>
                                    <p:animEffect transition="in" filter="fade">
                                      <p:cBhvr>
                                        <p:cTn id="19" dur="500"/>
                                        <p:tgtEl>
                                          <p:spTgt spid="3076">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fade">
                                      <p:cBhvr>
                                        <p:cTn id="22" dur="500"/>
                                        <p:tgtEl>
                                          <p:spTgt spid="3077"/>
                                        </p:tgtEl>
                                      </p:cBhvr>
                                    </p:animEffect>
                                  </p:childTnLst>
                                </p:cTn>
                              </p:par>
                              <p:par>
                                <p:cTn id="23" presetID="10" presetClass="entr" presetSubtype="0" fill="hold" nodeType="with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fade">
                                      <p:cBhvr>
                                        <p:cTn id="25" dur="500"/>
                                        <p:tgtEl>
                                          <p:spTgt spid="307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79"/>
                                        </p:tgtEl>
                                        <p:attrNameLst>
                                          <p:attrName>style.visibility</p:attrName>
                                        </p:attrNameLst>
                                      </p:cBhvr>
                                      <p:to>
                                        <p:strVal val="visible"/>
                                      </p:to>
                                    </p:set>
                                    <p:animEffect transition="in" filter="fade">
                                      <p:cBhvr>
                                        <p:cTn id="28"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p:bldP spid="3076" grpId="0" build="p" animBg="1"/>
      <p:bldP spid="3077" grpId="0" animBg="1"/>
      <p:bldP spid="307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s-PR" altLang="en-US" dirty="0" smtClean="0">
                <a:latin typeface="Candara" panose="020E0502030303020204" pitchFamily="34" charset="0"/>
              </a:rPr>
              <a:t>Responda</a:t>
            </a:r>
            <a:endParaRPr lang="es-PR" altLang="en-US" dirty="0">
              <a:latin typeface="Candara" panose="020E0502030303020204" pitchFamily="34" charset="0"/>
            </a:endParaRPr>
          </a:p>
        </p:txBody>
      </p:sp>
      <p:sp>
        <p:nvSpPr>
          <p:cNvPr id="79875" name="Rectangle 3"/>
          <p:cNvSpPr>
            <a:spLocks noGrp="1" noChangeArrowheads="1"/>
          </p:cNvSpPr>
          <p:nvPr>
            <p:ph type="body" sz="half" idx="1"/>
          </p:nvPr>
        </p:nvSpPr>
        <p:spPr>
          <a:xfrm>
            <a:off x="554038" y="2025650"/>
            <a:ext cx="8324850" cy="3714750"/>
          </a:xfrm>
        </p:spPr>
        <p:txBody>
          <a:bodyPr/>
          <a:lstStyle/>
          <a:p>
            <a:pPr marL="609600" indent="-609600">
              <a:lnSpc>
                <a:spcPct val="80000"/>
              </a:lnSpc>
              <a:buSzPct val="90000"/>
              <a:buFont typeface="Wingdings" panose="05000000000000000000" pitchFamily="2" charset="2"/>
              <a:buAutoNum type="arabicPeriod"/>
            </a:pPr>
            <a:r>
              <a:rPr lang="es-PR" altLang="en-US" sz="2800">
                <a:latin typeface="Candara" panose="020E0502030303020204" pitchFamily="34" charset="0"/>
              </a:rPr>
              <a:t>Escriba brevemente un consejo para Caín en cada situación dada, según el texto sugerido:</a:t>
            </a:r>
          </a:p>
          <a:p>
            <a:pPr marL="990600" lvl="1" indent="-533400">
              <a:lnSpc>
                <a:spcPct val="80000"/>
              </a:lnSpc>
              <a:buSzPct val="90000"/>
              <a:buFont typeface="Wingdings" panose="05000000000000000000" pitchFamily="2" charset="2"/>
              <a:buAutoNum type="alphaLcPeriod"/>
            </a:pPr>
            <a:r>
              <a:rPr lang="es-PR" altLang="en-US" sz="2400">
                <a:latin typeface="Candara" panose="020E0502030303020204" pitchFamily="34" charset="0"/>
              </a:rPr>
              <a:t>Cuando se enfureció Caín (</a:t>
            </a:r>
            <a:r>
              <a:rPr lang="es-PR" altLang="en-US" sz="2400">
                <a:solidFill>
                  <a:schemeClr val="hlink"/>
                </a:solidFill>
                <a:latin typeface="Candara" panose="020E0502030303020204" pitchFamily="34" charset="0"/>
              </a:rPr>
              <a:t>Efesios 4.26</a:t>
            </a:r>
            <a:r>
              <a:rPr lang="es-PR" altLang="en-US" sz="2400">
                <a:latin typeface="Candara" panose="020E0502030303020204" pitchFamily="34" charset="0"/>
              </a:rPr>
              <a:t>).</a:t>
            </a:r>
          </a:p>
          <a:p>
            <a:pPr marL="990600" lvl="1" indent="-533400">
              <a:lnSpc>
                <a:spcPct val="80000"/>
              </a:lnSpc>
              <a:buSzPct val="90000"/>
              <a:buFont typeface="Wingdings" panose="05000000000000000000" pitchFamily="2" charset="2"/>
              <a:buAutoNum type="alphaLcPeriod"/>
            </a:pPr>
            <a:endParaRPr lang="es-PR" altLang="en-US" sz="2400">
              <a:latin typeface="Candara" panose="020E0502030303020204" pitchFamily="34" charset="0"/>
            </a:endParaRPr>
          </a:p>
          <a:p>
            <a:pPr marL="990600" lvl="1" indent="-533400">
              <a:lnSpc>
                <a:spcPct val="80000"/>
              </a:lnSpc>
              <a:buSzPct val="90000"/>
              <a:buFont typeface="Wingdings" panose="05000000000000000000" pitchFamily="2" charset="2"/>
              <a:buAutoNum type="alphaLcPeriod"/>
            </a:pPr>
            <a:r>
              <a:rPr lang="es-PR" altLang="en-US" sz="2400">
                <a:latin typeface="Candara" panose="020E0502030303020204" pitchFamily="34" charset="0"/>
              </a:rPr>
              <a:t>Cuando Caín supo que su ofrenda no agradaba al Señor (</a:t>
            </a:r>
            <a:r>
              <a:rPr lang="es-PR" altLang="en-US" sz="2400">
                <a:solidFill>
                  <a:schemeClr val="hlink"/>
                </a:solidFill>
                <a:latin typeface="Candara" panose="020E0502030303020204" pitchFamily="34" charset="0"/>
              </a:rPr>
              <a:t>Salmo 50.23</a:t>
            </a:r>
            <a:r>
              <a:rPr lang="es-PR" altLang="en-US" sz="2400">
                <a:latin typeface="Candara" panose="020E0502030303020204" pitchFamily="34" charset="0"/>
              </a:rPr>
              <a:t>).</a:t>
            </a:r>
          </a:p>
          <a:p>
            <a:pPr marL="990600" lvl="1" indent="-533400">
              <a:lnSpc>
                <a:spcPct val="80000"/>
              </a:lnSpc>
              <a:buSzPct val="90000"/>
              <a:buFont typeface="Wingdings" panose="05000000000000000000" pitchFamily="2" charset="2"/>
              <a:buAutoNum type="alphaLcPeriod"/>
            </a:pPr>
            <a:endParaRPr lang="es-PR" altLang="en-US" sz="2400">
              <a:latin typeface="Candara" panose="020E0502030303020204" pitchFamily="34" charset="0"/>
            </a:endParaRPr>
          </a:p>
          <a:p>
            <a:pPr marL="990600" lvl="1" indent="-533400">
              <a:lnSpc>
                <a:spcPct val="80000"/>
              </a:lnSpc>
              <a:buSzPct val="90000"/>
              <a:buFont typeface="Wingdings" panose="05000000000000000000" pitchFamily="2" charset="2"/>
              <a:buAutoNum type="alphaLcPeriod"/>
            </a:pPr>
            <a:r>
              <a:rPr lang="es-PR" altLang="en-US" sz="2400">
                <a:latin typeface="Candara" panose="020E0502030303020204" pitchFamily="34" charset="0"/>
              </a:rPr>
              <a:t>Cuando Dios le preguntó: ¿Qué has hecho? (</a:t>
            </a:r>
            <a:r>
              <a:rPr lang="es-PR" altLang="en-US" sz="2400">
                <a:solidFill>
                  <a:schemeClr val="hlink"/>
                </a:solidFill>
                <a:latin typeface="Candara" panose="020E0502030303020204" pitchFamily="34" charset="0"/>
              </a:rPr>
              <a:t>Lucas 15.21</a:t>
            </a:r>
            <a:r>
              <a:rPr lang="es-PR" altLang="en-US" sz="2400">
                <a:latin typeface="Candara" panose="020E0502030303020204" pitchFamily="34" charset="0"/>
              </a:rPr>
              <a:t>)</a:t>
            </a:r>
          </a:p>
          <a:p>
            <a:pPr marL="990600" lvl="1" indent="-533400">
              <a:lnSpc>
                <a:spcPct val="80000"/>
              </a:lnSpc>
              <a:buSzPct val="90000"/>
              <a:buFont typeface="Wingdings" panose="05000000000000000000" pitchFamily="2" charset="2"/>
              <a:buAutoNum type="alphaLcPeriod"/>
            </a:pPr>
            <a:endParaRPr lang="es-PR" altLang="en-US" sz="2400">
              <a:latin typeface="Candara" panose="020E0502030303020204" pitchFamily="34" charset="0"/>
            </a:endParaRPr>
          </a:p>
          <a:p>
            <a:pPr marL="990600" lvl="1" indent="-533400">
              <a:lnSpc>
                <a:spcPct val="80000"/>
              </a:lnSpc>
              <a:buSzPct val="90000"/>
              <a:buFont typeface="Wingdings" panose="05000000000000000000" pitchFamily="2" charset="2"/>
              <a:buAutoNum type="alphaLcPeriod"/>
            </a:pPr>
            <a:r>
              <a:rPr lang="es-PR" altLang="en-US" sz="2400">
                <a:latin typeface="Candara" panose="020E0502030303020204" pitchFamily="34" charset="0"/>
              </a:rPr>
              <a:t>Cuando se levantó contra su hermano Abel (</a:t>
            </a:r>
            <a:r>
              <a:rPr lang="es-PR" altLang="en-US" sz="2400">
                <a:solidFill>
                  <a:schemeClr val="hlink"/>
                </a:solidFill>
                <a:latin typeface="Candara" panose="020E0502030303020204" pitchFamily="34" charset="0"/>
              </a:rPr>
              <a:t>Romanos 12.21</a:t>
            </a:r>
            <a:r>
              <a:rPr lang="es-PR" altLang="en-US" sz="2400">
                <a:latin typeface="Candara" panose="020E0502030303020204" pitchFamily="34" charset="0"/>
              </a:rPr>
              <a:t>).</a:t>
            </a:r>
          </a:p>
        </p:txBody>
      </p:sp>
      <p:sp>
        <p:nvSpPr>
          <p:cNvPr id="79876" name="Text Box 4"/>
          <p:cNvSpPr txBox="1">
            <a:spLocks noChangeArrowheads="1"/>
          </p:cNvSpPr>
          <p:nvPr/>
        </p:nvSpPr>
        <p:spPr bwMode="auto">
          <a:xfrm>
            <a:off x="1550988" y="3124200"/>
            <a:ext cx="3495675"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2400">
                <a:solidFill>
                  <a:schemeClr val="hlink"/>
                </a:solidFill>
                <a:latin typeface="Tahoma" panose="020B0604030504040204" pitchFamily="34" charset="0"/>
              </a:rPr>
              <a:t>Enojaos pero no pequéis</a:t>
            </a:r>
          </a:p>
        </p:txBody>
      </p:sp>
      <p:sp>
        <p:nvSpPr>
          <p:cNvPr id="79877" name="Text Box 5"/>
          <p:cNvSpPr txBox="1">
            <a:spLocks noChangeArrowheads="1"/>
          </p:cNvSpPr>
          <p:nvPr/>
        </p:nvSpPr>
        <p:spPr bwMode="auto">
          <a:xfrm>
            <a:off x="1527175" y="4114800"/>
            <a:ext cx="7693025"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2400">
                <a:solidFill>
                  <a:schemeClr val="hlink"/>
                </a:solidFill>
                <a:latin typeface="Tahoma" panose="020B0604030504040204" pitchFamily="34" charset="0"/>
              </a:rPr>
              <a:t>El que ofrece sacrificio de acción de gracias me glorifica</a:t>
            </a:r>
          </a:p>
        </p:txBody>
      </p:sp>
      <p:sp>
        <p:nvSpPr>
          <p:cNvPr id="79878" name="Text Box 6"/>
          <p:cNvSpPr txBox="1">
            <a:spLocks noChangeArrowheads="1"/>
          </p:cNvSpPr>
          <p:nvPr/>
        </p:nvSpPr>
        <p:spPr bwMode="auto">
          <a:xfrm>
            <a:off x="1555750" y="5141913"/>
            <a:ext cx="5954713"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2400">
                <a:solidFill>
                  <a:schemeClr val="hlink"/>
                </a:solidFill>
                <a:latin typeface="Tahoma" panose="020B0604030504040204" pitchFamily="34" charset="0"/>
              </a:rPr>
              <a:t>Padre, he pecado contra el cielo y contra ti</a:t>
            </a:r>
          </a:p>
        </p:txBody>
      </p:sp>
      <p:sp>
        <p:nvSpPr>
          <p:cNvPr id="79879" name="Text Box 7"/>
          <p:cNvSpPr txBox="1">
            <a:spLocks noChangeArrowheads="1"/>
          </p:cNvSpPr>
          <p:nvPr/>
        </p:nvSpPr>
        <p:spPr bwMode="auto">
          <a:xfrm>
            <a:off x="1524000" y="6172200"/>
            <a:ext cx="3438525"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2400">
                <a:solidFill>
                  <a:schemeClr val="hlink"/>
                </a:solidFill>
                <a:latin typeface="Tahoma" panose="020B0604030504040204" pitchFamily="34" charset="0"/>
              </a:rPr>
              <a:t>No seas vencido del mal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Effect transition="in" filter="dissolve">
                                      <p:cBhvr>
                                        <p:cTn id="7" dur="500"/>
                                        <p:tgtEl>
                                          <p:spTgt spid="798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9875">
                                            <p:txEl>
                                              <p:pRg st="1" end="1"/>
                                            </p:txEl>
                                          </p:spTgt>
                                        </p:tgtEl>
                                        <p:attrNameLst>
                                          <p:attrName>style.visibility</p:attrName>
                                        </p:attrNameLst>
                                      </p:cBhvr>
                                      <p:to>
                                        <p:strVal val="visible"/>
                                      </p:to>
                                    </p:set>
                                    <p:animEffect transition="in" filter="dissolve">
                                      <p:cBhvr>
                                        <p:cTn id="12" dur="500"/>
                                        <p:tgtEl>
                                          <p:spTgt spid="798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9875">
                                            <p:txEl>
                                              <p:pRg st="3" end="3"/>
                                            </p:txEl>
                                          </p:spTgt>
                                        </p:tgtEl>
                                        <p:attrNameLst>
                                          <p:attrName>style.visibility</p:attrName>
                                        </p:attrNameLst>
                                      </p:cBhvr>
                                      <p:to>
                                        <p:strVal val="visible"/>
                                      </p:to>
                                    </p:set>
                                    <p:animEffect transition="in" filter="dissolve">
                                      <p:cBhvr>
                                        <p:cTn id="17" dur="500"/>
                                        <p:tgtEl>
                                          <p:spTgt spid="7987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9875">
                                            <p:txEl>
                                              <p:pRg st="5" end="5"/>
                                            </p:txEl>
                                          </p:spTgt>
                                        </p:tgtEl>
                                        <p:attrNameLst>
                                          <p:attrName>style.visibility</p:attrName>
                                        </p:attrNameLst>
                                      </p:cBhvr>
                                      <p:to>
                                        <p:strVal val="visible"/>
                                      </p:to>
                                    </p:set>
                                    <p:animEffect transition="in" filter="dissolve">
                                      <p:cBhvr>
                                        <p:cTn id="22" dur="500"/>
                                        <p:tgtEl>
                                          <p:spTgt spid="79875">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9875">
                                            <p:txEl>
                                              <p:pRg st="7" end="7"/>
                                            </p:txEl>
                                          </p:spTgt>
                                        </p:tgtEl>
                                        <p:attrNameLst>
                                          <p:attrName>style.visibility</p:attrName>
                                        </p:attrNameLst>
                                      </p:cBhvr>
                                      <p:to>
                                        <p:strVal val="visible"/>
                                      </p:to>
                                    </p:set>
                                    <p:animEffect transition="in" filter="dissolve">
                                      <p:cBhvr>
                                        <p:cTn id="27" dur="500"/>
                                        <p:tgtEl>
                                          <p:spTgt spid="79875">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9876"/>
                                        </p:tgtEl>
                                        <p:attrNameLst>
                                          <p:attrName>style.visibility</p:attrName>
                                        </p:attrNameLst>
                                      </p:cBhvr>
                                      <p:to>
                                        <p:strVal val="visible"/>
                                      </p:to>
                                    </p:set>
                                    <p:animEffect transition="in" filter="dissolve">
                                      <p:cBhvr>
                                        <p:cTn id="32" dur="500"/>
                                        <p:tgtEl>
                                          <p:spTgt spid="7987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9877"/>
                                        </p:tgtEl>
                                        <p:attrNameLst>
                                          <p:attrName>style.visibility</p:attrName>
                                        </p:attrNameLst>
                                      </p:cBhvr>
                                      <p:to>
                                        <p:strVal val="visible"/>
                                      </p:to>
                                    </p:set>
                                    <p:animEffect transition="in" filter="dissolve">
                                      <p:cBhvr>
                                        <p:cTn id="37" dur="500"/>
                                        <p:tgtEl>
                                          <p:spTgt spid="7987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9878"/>
                                        </p:tgtEl>
                                        <p:attrNameLst>
                                          <p:attrName>style.visibility</p:attrName>
                                        </p:attrNameLst>
                                      </p:cBhvr>
                                      <p:to>
                                        <p:strVal val="visible"/>
                                      </p:to>
                                    </p:set>
                                    <p:animEffect transition="in" filter="dissolve">
                                      <p:cBhvr>
                                        <p:cTn id="42" dur="500"/>
                                        <p:tgtEl>
                                          <p:spTgt spid="7987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9879"/>
                                        </p:tgtEl>
                                        <p:attrNameLst>
                                          <p:attrName>style.visibility</p:attrName>
                                        </p:attrNameLst>
                                      </p:cBhvr>
                                      <p:to>
                                        <p:strVal val="visible"/>
                                      </p:to>
                                    </p:set>
                                    <p:animEffect transition="in" filter="dissolve">
                                      <p:cBhvr>
                                        <p:cTn id="47" dur="500"/>
                                        <p:tgtEl>
                                          <p:spTgt spid="79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P spid="79876" grpId="0"/>
      <p:bldP spid="79877" grpId="0"/>
      <p:bldP spid="79878" grpId="0"/>
      <p:bldP spid="7987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marL="838200" indent="-838200"/>
            <a:r>
              <a:rPr lang="es-PR" altLang="en-US" dirty="0" smtClean="0">
                <a:latin typeface="Candara" panose="020E0502030303020204" pitchFamily="34" charset="0"/>
              </a:rPr>
              <a:t>Responda</a:t>
            </a:r>
            <a:endParaRPr lang="es-PR" altLang="en-US" dirty="0">
              <a:latin typeface="Candara" panose="020E0502030303020204" pitchFamily="34" charset="0"/>
            </a:endParaRPr>
          </a:p>
        </p:txBody>
      </p:sp>
      <p:sp>
        <p:nvSpPr>
          <p:cNvPr id="104451" name="Rectangle 3"/>
          <p:cNvSpPr>
            <a:spLocks noGrp="1" noChangeArrowheads="1"/>
          </p:cNvSpPr>
          <p:nvPr>
            <p:ph type="body" idx="1"/>
          </p:nvPr>
        </p:nvSpPr>
        <p:spPr>
          <a:xfrm>
            <a:off x="762000" y="2057400"/>
            <a:ext cx="7772400" cy="685800"/>
          </a:xfrm>
          <a:solidFill>
            <a:schemeClr val="bg1"/>
          </a:solidFill>
        </p:spPr>
        <p:txBody>
          <a:bodyPr/>
          <a:lstStyle/>
          <a:p>
            <a:pPr marL="609600" indent="-609600">
              <a:buSzPct val="85000"/>
              <a:buFont typeface="Wingdings" panose="05000000000000000000" pitchFamily="2" charset="2"/>
              <a:buAutoNum type="arabicPeriod" startAt="2"/>
            </a:pPr>
            <a:r>
              <a:rPr lang="es-PR" altLang="en-US">
                <a:latin typeface="Candara" panose="020E0502030303020204" pitchFamily="34" charset="0"/>
              </a:rPr>
              <a:t>Marque la declaración correcta:</a:t>
            </a:r>
          </a:p>
        </p:txBody>
      </p:sp>
      <p:sp>
        <p:nvSpPr>
          <p:cNvPr id="104452" name="Text Box 4"/>
          <p:cNvSpPr txBox="1">
            <a:spLocks noChangeArrowheads="1"/>
          </p:cNvSpPr>
          <p:nvPr/>
        </p:nvSpPr>
        <p:spPr bwMode="auto">
          <a:xfrm>
            <a:off x="704850" y="2663825"/>
            <a:ext cx="8156575" cy="195421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9600" indent="-6096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110000"/>
              <a:buFont typeface="1Lanz Chemistry" pitchFamily="2" charset="0"/>
              <a:buChar char="_"/>
            </a:pPr>
            <a:r>
              <a:rPr lang="es-PR" altLang="en-US" sz="2400">
                <a:latin typeface="Tahoma" panose="020B0604030504040204" pitchFamily="34" charset="0"/>
              </a:rPr>
              <a:t>Con el nacimiento de Set se comenzó a invocar el nombre de Jehová.</a:t>
            </a:r>
          </a:p>
          <a:p>
            <a:pPr>
              <a:lnSpc>
                <a:spcPct val="90000"/>
              </a:lnSpc>
              <a:spcBef>
                <a:spcPct val="20000"/>
              </a:spcBef>
              <a:buClr>
                <a:schemeClr val="folHlink"/>
              </a:buClr>
              <a:buSzPct val="110000"/>
              <a:buFont typeface="1Lanz Chemistry" pitchFamily="2" charset="0"/>
              <a:buChar char="_"/>
            </a:pPr>
            <a:r>
              <a:rPr lang="es-PR" altLang="en-US" sz="2400">
                <a:latin typeface="Tahoma" panose="020B0604030504040204" pitchFamily="34" charset="0"/>
              </a:rPr>
              <a:t>Adán engendró solamente tres hijos.</a:t>
            </a:r>
          </a:p>
          <a:p>
            <a:pPr>
              <a:lnSpc>
                <a:spcPct val="90000"/>
              </a:lnSpc>
              <a:spcBef>
                <a:spcPct val="20000"/>
              </a:spcBef>
              <a:buClr>
                <a:schemeClr val="folHlink"/>
              </a:buClr>
              <a:buSzPct val="110000"/>
              <a:buFont typeface="1Lanz Chemistry" pitchFamily="2" charset="0"/>
              <a:buChar char="_"/>
            </a:pPr>
            <a:r>
              <a:rPr lang="es-PR" altLang="en-US" sz="2400">
                <a:latin typeface="Tahoma" panose="020B0604030504040204" pitchFamily="34" charset="0"/>
              </a:rPr>
              <a:t>Dios puso una señal sobre Caín.</a:t>
            </a:r>
          </a:p>
          <a:p>
            <a:pPr>
              <a:lnSpc>
                <a:spcPct val="90000"/>
              </a:lnSpc>
              <a:spcBef>
                <a:spcPct val="20000"/>
              </a:spcBef>
              <a:buClr>
                <a:schemeClr val="folHlink"/>
              </a:buClr>
              <a:buSzPct val="110000"/>
              <a:buFont typeface="1Lanz Chemistry" pitchFamily="2" charset="0"/>
              <a:buChar char="_"/>
            </a:pPr>
            <a:r>
              <a:rPr lang="es-PR" altLang="en-US" sz="2400">
                <a:latin typeface="Tahoma" panose="020B0604030504040204" pitchFamily="34" charset="0"/>
              </a:rPr>
              <a:t>Dios planteó cinco preguntas a Caín.</a:t>
            </a:r>
          </a:p>
        </p:txBody>
      </p:sp>
      <p:sp>
        <p:nvSpPr>
          <p:cNvPr id="104453" name="Text Box 5"/>
          <p:cNvSpPr txBox="1">
            <a:spLocks noChangeArrowheads="1"/>
          </p:cNvSpPr>
          <p:nvPr/>
        </p:nvSpPr>
        <p:spPr bwMode="auto">
          <a:xfrm>
            <a:off x="762000" y="3810000"/>
            <a:ext cx="336550"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2400">
                <a:solidFill>
                  <a:schemeClr val="hlink"/>
                </a:solidFill>
                <a:latin typeface="Tahoma" panose="020B0604030504040204" pitchFamily="34" charset="0"/>
              </a:rPr>
              <a:t>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4453"/>
                                        </p:tgtEl>
                                        <p:attrNameLst>
                                          <p:attrName>style.visibility</p:attrName>
                                        </p:attrNameLst>
                                      </p:cBhvr>
                                      <p:to>
                                        <p:strVal val="visible"/>
                                      </p:to>
                                    </p:set>
                                    <p:animEffect transition="in" filter="dissolve">
                                      <p:cBhvr>
                                        <p:cTn id="7"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s-PR" altLang="en-US" dirty="0" smtClean="0">
                <a:latin typeface="Candara" panose="020E0502030303020204" pitchFamily="34" charset="0"/>
              </a:rPr>
              <a:t>Responda</a:t>
            </a:r>
            <a:endParaRPr lang="es-PR" altLang="en-US" dirty="0">
              <a:latin typeface="Candara" panose="020E0502030303020204" pitchFamily="34" charset="0"/>
            </a:endParaRPr>
          </a:p>
        </p:txBody>
      </p:sp>
      <p:sp>
        <p:nvSpPr>
          <p:cNvPr id="77827" name="Rectangle 3"/>
          <p:cNvSpPr>
            <a:spLocks noGrp="1" noChangeArrowheads="1"/>
          </p:cNvSpPr>
          <p:nvPr>
            <p:ph type="body" idx="1"/>
          </p:nvPr>
        </p:nvSpPr>
        <p:spPr/>
        <p:txBody>
          <a:bodyPr/>
          <a:lstStyle/>
          <a:p>
            <a:pPr marL="609600" indent="-609600">
              <a:buSzPct val="90000"/>
              <a:buFont typeface="Wingdings" panose="05000000000000000000" pitchFamily="2" charset="2"/>
              <a:buAutoNum type="arabicPeriod" startAt="3"/>
            </a:pPr>
            <a:r>
              <a:rPr lang="es-PR" altLang="en-US">
                <a:latin typeface="Candara" panose="020E0502030303020204" pitchFamily="34" charset="0"/>
              </a:rPr>
              <a:t>¿Cuál consejo dio Jesús (</a:t>
            </a:r>
            <a:r>
              <a:rPr lang="es-PR" altLang="en-US">
                <a:solidFill>
                  <a:schemeClr val="hlink"/>
                </a:solidFill>
                <a:latin typeface="Candara" panose="020E0502030303020204" pitchFamily="34" charset="0"/>
              </a:rPr>
              <a:t>Mateo 5.23</a:t>
            </a:r>
            <a:r>
              <a:rPr lang="es-PR" altLang="en-US">
                <a:latin typeface="Candara" panose="020E0502030303020204" pitchFamily="34" charset="0"/>
              </a:rPr>
              <a:t>) para cuando se presentaban problemas entre hermanos?</a:t>
            </a:r>
          </a:p>
        </p:txBody>
      </p:sp>
      <p:sp>
        <p:nvSpPr>
          <p:cNvPr id="77828" name="Text Box 4"/>
          <p:cNvSpPr txBox="1">
            <a:spLocks noChangeArrowheads="1"/>
          </p:cNvSpPr>
          <p:nvPr/>
        </p:nvSpPr>
        <p:spPr bwMode="auto">
          <a:xfrm>
            <a:off x="1828800" y="3657600"/>
            <a:ext cx="6599238"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3600">
                <a:solidFill>
                  <a:schemeClr val="hlink"/>
                </a:solidFill>
                <a:latin typeface="Tahoma" panose="020B0604030504040204" pitchFamily="34" charset="0"/>
              </a:rPr>
              <a:t>Ve, reconcíliate con tu hermano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dissolve">
                                      <p:cBhvr>
                                        <p:cTn id="7" dur="5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marL="609600" indent="-609600">
              <a:buSzPct val="85000"/>
              <a:buFont typeface="Wingdings" panose="05000000000000000000" pitchFamily="2" charset="2"/>
              <a:buNone/>
            </a:pPr>
            <a:r>
              <a:rPr lang="es-PR" altLang="en-US" dirty="0" smtClean="0">
                <a:latin typeface="Candara" panose="020E0502030303020204" pitchFamily="34" charset="0"/>
              </a:rPr>
              <a:t>1. Las ofrendas de Caín y Abel </a:t>
            </a:r>
            <a:r>
              <a:rPr lang="es-PR" altLang="en-US" dirty="0" smtClean="0">
                <a:solidFill>
                  <a:srgbClr val="FF0000"/>
                </a:solidFill>
                <a:latin typeface="Candara" panose="020E0502030303020204" pitchFamily="34" charset="0"/>
              </a:rPr>
              <a:t>(Génesis 4.3-5)</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564" t="2572" r="2564" b="26569"/>
          <a:stretch/>
        </p:blipFill>
        <p:spPr>
          <a:xfrm>
            <a:off x="0" y="1752599"/>
            <a:ext cx="9144000" cy="510540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150938" y="214313"/>
            <a:ext cx="7993062" cy="1462087"/>
          </a:xfrm>
        </p:spPr>
        <p:txBody>
          <a:bodyPr/>
          <a:lstStyle/>
          <a:p>
            <a:pPr marL="838200" indent="-838200">
              <a:buFontTx/>
              <a:buAutoNum type="arabicPeriod"/>
            </a:pPr>
            <a:r>
              <a:rPr lang="es-PR" altLang="en-US" dirty="0" smtClean="0">
                <a:latin typeface="Candara" panose="020E0502030303020204" pitchFamily="34" charset="0"/>
              </a:rPr>
              <a:t>Las ofrendas de Caín y Abel </a:t>
            </a:r>
            <a:r>
              <a:rPr lang="es-PR" altLang="en-US" dirty="0" smtClean="0">
                <a:solidFill>
                  <a:srgbClr val="FF0000"/>
                </a:solidFill>
                <a:latin typeface="Candara" panose="020E0502030303020204" pitchFamily="34" charset="0"/>
              </a:rPr>
              <a:t>(Génesis 4.3-5)</a:t>
            </a:r>
            <a:endParaRPr lang="es-PR" altLang="en-US" dirty="0">
              <a:latin typeface="Candara" panose="020E0502030303020204" pitchFamily="34" charset="0"/>
            </a:endParaRPr>
          </a:p>
        </p:txBody>
      </p:sp>
      <p:sp>
        <p:nvSpPr>
          <p:cNvPr id="81923" name="Rectangle 3"/>
          <p:cNvSpPr>
            <a:spLocks noGrp="1" noChangeArrowheads="1"/>
          </p:cNvSpPr>
          <p:nvPr>
            <p:ph type="body" idx="1"/>
          </p:nvPr>
        </p:nvSpPr>
        <p:spPr>
          <a:xfrm>
            <a:off x="304800" y="2057400"/>
            <a:ext cx="4876800" cy="4114800"/>
          </a:xfrm>
        </p:spPr>
        <p:txBody>
          <a:bodyPr>
            <a:normAutofit fontScale="92500" lnSpcReduction="20000"/>
          </a:bodyPr>
          <a:lstStyle/>
          <a:p>
            <a:r>
              <a:rPr lang="es-ES" dirty="0">
                <a:solidFill>
                  <a:srgbClr val="FF0000"/>
                </a:solidFill>
                <a:latin typeface="Candara" panose="020E0502030303020204" pitchFamily="34" charset="0"/>
              </a:rPr>
              <a:t>4:2–6 </a:t>
            </a:r>
            <a:r>
              <a:rPr lang="es-ES" dirty="0">
                <a:latin typeface="Candara" panose="020E0502030303020204" pitchFamily="34" charset="0"/>
              </a:rPr>
              <a:t>El proceso del tiempo citado en el versículo 3a permite un incremento considerable en la población del mundo. </a:t>
            </a:r>
            <a:endParaRPr lang="es-ES" dirty="0" smtClean="0">
              <a:latin typeface="Candara" panose="020E0502030303020204" pitchFamily="34" charset="0"/>
            </a:endParaRPr>
          </a:p>
          <a:p>
            <a:r>
              <a:rPr lang="es-ES" dirty="0" smtClean="0">
                <a:latin typeface="Candara" panose="020E0502030303020204" pitchFamily="34" charset="0"/>
              </a:rPr>
              <a:t>Ante la pregunta, ¿Por qué rechazó Dios la ofrenda de Caín y aceptó la de Abel?</a:t>
            </a:r>
          </a:p>
          <a:p>
            <a:r>
              <a:rPr lang="es-ES" dirty="0" smtClean="0">
                <a:latin typeface="Candara" panose="020E0502030303020204" pitchFamily="34" charset="0"/>
              </a:rPr>
              <a:t>A través del tiempo se han presentado dos vertientes:</a:t>
            </a:r>
          </a:p>
        </p:txBody>
      </p:sp>
      <p:pic>
        <p:nvPicPr>
          <p:cNvPr id="3" name="Picture 2"/>
          <p:cNvPicPr>
            <a:picLocks noChangeAspect="1"/>
          </p:cNvPicPr>
          <p:nvPr/>
        </p:nvPicPr>
        <p:blipFill rotWithShape="1">
          <a:blip r:embed="rId3"/>
          <a:srcRect l="57103"/>
          <a:stretch/>
        </p:blipFill>
        <p:spPr>
          <a:xfrm>
            <a:off x="5257800" y="1807149"/>
            <a:ext cx="3892569" cy="5069436"/>
          </a:xfrm>
          <a:prstGeom prst="rect">
            <a:avLst/>
          </a:prstGeom>
        </p:spPr>
      </p:pic>
    </p:spTree>
    <p:extLst>
      <p:ext uri="{BB962C8B-B14F-4D97-AF65-F5344CB8AC3E}">
        <p14:creationId xmlns:p14="http://schemas.microsoft.com/office/powerpoint/2010/main" val="8039864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150938" y="214313"/>
            <a:ext cx="7993062" cy="1462087"/>
          </a:xfrm>
        </p:spPr>
        <p:txBody>
          <a:bodyPr/>
          <a:lstStyle/>
          <a:p>
            <a:pPr marL="838200" indent="-838200">
              <a:buFontTx/>
              <a:buAutoNum type="arabicPeriod"/>
            </a:pPr>
            <a:r>
              <a:rPr lang="es-PR" altLang="en-US" dirty="0" smtClean="0">
                <a:latin typeface="Candara" panose="020E0502030303020204" pitchFamily="34" charset="0"/>
              </a:rPr>
              <a:t>Las ofrendas de Caín y Abel </a:t>
            </a:r>
            <a:r>
              <a:rPr lang="es-PR" altLang="en-US" dirty="0" smtClean="0">
                <a:solidFill>
                  <a:srgbClr val="FF0000"/>
                </a:solidFill>
                <a:latin typeface="Candara" panose="020E0502030303020204" pitchFamily="34" charset="0"/>
              </a:rPr>
              <a:t>(Génesis 4.3-5)</a:t>
            </a:r>
            <a:endParaRPr lang="es-PR" altLang="en-US" dirty="0">
              <a:latin typeface="Candara" panose="020E0502030303020204" pitchFamily="34" charset="0"/>
            </a:endParaRPr>
          </a:p>
        </p:txBody>
      </p:sp>
      <p:sp>
        <p:nvSpPr>
          <p:cNvPr id="81923" name="Rectangle 3"/>
          <p:cNvSpPr>
            <a:spLocks noGrp="1" noChangeArrowheads="1"/>
          </p:cNvSpPr>
          <p:nvPr>
            <p:ph type="body" idx="1"/>
          </p:nvPr>
        </p:nvSpPr>
        <p:spPr>
          <a:xfrm>
            <a:off x="304800" y="2057400"/>
            <a:ext cx="5181600" cy="4572000"/>
          </a:xfrm>
        </p:spPr>
        <p:txBody>
          <a:bodyPr>
            <a:normAutofit fontScale="77500" lnSpcReduction="20000"/>
          </a:bodyPr>
          <a:lstStyle/>
          <a:p>
            <a:r>
              <a:rPr lang="es-ES" dirty="0" smtClean="0">
                <a:latin typeface="Candara" panose="020E0502030303020204" pitchFamily="34" charset="0"/>
              </a:rPr>
              <a:t>Una estima que tuvo </a:t>
            </a:r>
            <a:r>
              <a:rPr lang="es-ES" dirty="0">
                <a:latin typeface="Candara" panose="020E0502030303020204" pitchFamily="34" charset="0"/>
              </a:rPr>
              <a:t>que haber algún tiempo cuando a Caín y Abel se les enseñó que el hombre pecador puede acercarse al Dios Santo en base a la sangre de un sacrificio sustitutivo. </a:t>
            </a:r>
            <a:endParaRPr lang="es-ES" dirty="0" smtClean="0">
              <a:latin typeface="Candara" panose="020E0502030303020204" pitchFamily="34" charset="0"/>
            </a:endParaRPr>
          </a:p>
          <a:p>
            <a:r>
              <a:rPr lang="es-ES" dirty="0" smtClean="0">
                <a:latin typeface="Candara" panose="020E0502030303020204" pitchFamily="34" charset="0"/>
              </a:rPr>
              <a:t>Caín </a:t>
            </a:r>
            <a:r>
              <a:rPr lang="es-ES" dirty="0">
                <a:latin typeface="Candara" panose="020E0502030303020204" pitchFamily="34" charset="0"/>
              </a:rPr>
              <a:t>rechazó esta revelación y se presentó con una ofrenda sin sangre, de frutas y verduras. </a:t>
            </a:r>
            <a:endParaRPr lang="es-ES" dirty="0" smtClean="0">
              <a:latin typeface="Candara" panose="020E0502030303020204" pitchFamily="34" charset="0"/>
            </a:endParaRPr>
          </a:p>
          <a:p>
            <a:r>
              <a:rPr lang="es-ES" dirty="0" smtClean="0">
                <a:latin typeface="Candara" panose="020E0502030303020204" pitchFamily="34" charset="0"/>
              </a:rPr>
              <a:t>Abel </a:t>
            </a:r>
            <a:r>
              <a:rPr lang="es-ES" dirty="0">
                <a:latin typeface="Candara" panose="020E0502030303020204" pitchFamily="34" charset="0"/>
              </a:rPr>
              <a:t>creyó el decreto divino y ofreció animales, demostrando así su fe y su justificación por Dios (</a:t>
            </a:r>
            <a:r>
              <a:rPr lang="es-ES" dirty="0" smtClean="0">
                <a:solidFill>
                  <a:srgbClr val="FF0000"/>
                </a:solidFill>
                <a:latin typeface="Candara" panose="020E0502030303020204" pitchFamily="34" charset="0"/>
              </a:rPr>
              <a:t>Hebreos </a:t>
            </a:r>
            <a:r>
              <a:rPr lang="es-ES" dirty="0">
                <a:solidFill>
                  <a:srgbClr val="FF0000"/>
                </a:solidFill>
                <a:latin typeface="Candara" panose="020E0502030303020204" pitchFamily="34" charset="0"/>
              </a:rPr>
              <a:t>11:4</a:t>
            </a:r>
            <a:r>
              <a:rPr lang="es-ES" dirty="0">
                <a:latin typeface="Candara" panose="020E0502030303020204" pitchFamily="34" charset="0"/>
              </a:rPr>
              <a:t>). </a:t>
            </a:r>
            <a:endParaRPr lang="es-ES" dirty="0" smtClean="0">
              <a:latin typeface="Candara" panose="020E0502030303020204" pitchFamily="34" charset="0"/>
            </a:endParaRPr>
          </a:p>
        </p:txBody>
      </p:sp>
      <p:pic>
        <p:nvPicPr>
          <p:cNvPr id="4" name="Picture 3"/>
          <p:cNvPicPr>
            <a:picLocks noChangeAspect="1"/>
          </p:cNvPicPr>
          <p:nvPr/>
        </p:nvPicPr>
        <p:blipFill rotWithShape="1">
          <a:blip r:embed="rId3"/>
          <a:srcRect l="10078" r="50455"/>
          <a:stretch/>
        </p:blipFill>
        <p:spPr>
          <a:xfrm>
            <a:off x="5562600" y="1788564"/>
            <a:ext cx="3581400" cy="5069436"/>
          </a:xfrm>
          <a:prstGeom prst="rect">
            <a:avLst/>
          </a:prstGeom>
        </p:spPr>
      </p:pic>
    </p:spTree>
    <p:extLst>
      <p:ext uri="{BB962C8B-B14F-4D97-AF65-F5344CB8AC3E}">
        <p14:creationId xmlns:p14="http://schemas.microsoft.com/office/powerpoint/2010/main" val="34339349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150938" y="214313"/>
            <a:ext cx="7993062" cy="1462087"/>
          </a:xfrm>
        </p:spPr>
        <p:txBody>
          <a:bodyPr/>
          <a:lstStyle/>
          <a:p>
            <a:pPr marL="838200" indent="-838200">
              <a:buFontTx/>
              <a:buAutoNum type="arabicPeriod"/>
            </a:pPr>
            <a:r>
              <a:rPr lang="es-PR" altLang="en-US" dirty="0" smtClean="0">
                <a:latin typeface="Candara" panose="020E0502030303020204" pitchFamily="34" charset="0"/>
              </a:rPr>
              <a:t>Las ofrendas de Caín y Abel </a:t>
            </a:r>
            <a:r>
              <a:rPr lang="es-PR" altLang="en-US" dirty="0" smtClean="0">
                <a:solidFill>
                  <a:srgbClr val="FF0000"/>
                </a:solidFill>
                <a:latin typeface="Candara" panose="020E0502030303020204" pitchFamily="34" charset="0"/>
              </a:rPr>
              <a:t>(Génesis 4.3-5)</a:t>
            </a:r>
            <a:endParaRPr lang="es-PR" altLang="en-US" dirty="0">
              <a:latin typeface="Candara" panose="020E0502030303020204" pitchFamily="34" charset="0"/>
            </a:endParaRPr>
          </a:p>
        </p:txBody>
      </p:sp>
      <p:sp>
        <p:nvSpPr>
          <p:cNvPr id="81923" name="Rectangle 3"/>
          <p:cNvSpPr>
            <a:spLocks noGrp="1" noChangeArrowheads="1"/>
          </p:cNvSpPr>
          <p:nvPr>
            <p:ph type="body" idx="1"/>
          </p:nvPr>
        </p:nvSpPr>
        <p:spPr>
          <a:xfrm>
            <a:off x="304800" y="2057400"/>
            <a:ext cx="4876800" cy="4572000"/>
          </a:xfrm>
        </p:spPr>
        <p:txBody>
          <a:bodyPr>
            <a:normAutofit fontScale="85000" lnSpcReduction="10000"/>
          </a:bodyPr>
          <a:lstStyle/>
          <a:p>
            <a:r>
              <a:rPr lang="es-ES" dirty="0" smtClean="0">
                <a:latin typeface="Candara" panose="020E0502030303020204" pitchFamily="34" charset="0"/>
              </a:rPr>
              <a:t>Otra estima que Dios aceptó la ofrenda de Abel porque él ofreció lo mejor; trajo </a:t>
            </a:r>
            <a:r>
              <a:rPr lang="es-ES" dirty="0">
                <a:latin typeface="Candara" panose="020E0502030303020204" pitchFamily="34" charset="0"/>
              </a:rPr>
              <a:t>de los primogénitos de sus ovejas, diciendo en efecto que Jehová merece lo mejor. </a:t>
            </a:r>
            <a:endParaRPr lang="es-ES" dirty="0" smtClean="0">
              <a:latin typeface="Candara" panose="020E0502030303020204" pitchFamily="34" charset="0"/>
            </a:endParaRPr>
          </a:p>
          <a:p>
            <a:r>
              <a:rPr lang="es-ES" dirty="0" smtClean="0">
                <a:latin typeface="Candara" panose="020E0502030303020204" pitchFamily="34" charset="0"/>
              </a:rPr>
              <a:t>La </a:t>
            </a:r>
            <a:r>
              <a:rPr lang="es-ES" dirty="0">
                <a:latin typeface="Candara" panose="020E0502030303020204" pitchFamily="34" charset="0"/>
              </a:rPr>
              <a:t>ofrenda de Abel nos indica la muerte de sustitución del Cordero de Dios en el futuro, el cual quita los pecados del mundo</a:t>
            </a:r>
            <a:r>
              <a:rPr lang="es-ES" dirty="0" smtClean="0">
                <a:latin typeface="Candara" panose="020E0502030303020204" pitchFamily="34" charset="0"/>
              </a:rPr>
              <a:t>.</a:t>
            </a:r>
            <a:endParaRPr lang="es-ES" dirty="0">
              <a:latin typeface="Candara" panose="020E0502030303020204" pitchFamily="34" charset="0"/>
            </a:endParaRPr>
          </a:p>
        </p:txBody>
      </p:sp>
      <p:pic>
        <p:nvPicPr>
          <p:cNvPr id="4" name="Picture 3"/>
          <p:cNvPicPr>
            <a:picLocks noChangeAspect="1"/>
          </p:cNvPicPr>
          <p:nvPr/>
        </p:nvPicPr>
        <p:blipFill rotWithShape="1">
          <a:blip r:embed="rId3"/>
          <a:srcRect l="57103"/>
          <a:stretch/>
        </p:blipFill>
        <p:spPr>
          <a:xfrm>
            <a:off x="5257800" y="1807149"/>
            <a:ext cx="3892569" cy="5069436"/>
          </a:xfrm>
          <a:prstGeom prst="rect">
            <a:avLst/>
          </a:prstGeom>
        </p:spPr>
      </p:pic>
    </p:spTree>
    <p:extLst>
      <p:ext uri="{BB962C8B-B14F-4D97-AF65-F5344CB8AC3E}">
        <p14:creationId xmlns:p14="http://schemas.microsoft.com/office/powerpoint/2010/main" val="31227710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150938" y="214313"/>
            <a:ext cx="7993062" cy="1462087"/>
          </a:xfrm>
        </p:spPr>
        <p:txBody>
          <a:bodyPr/>
          <a:lstStyle/>
          <a:p>
            <a:pPr marL="838200" indent="-838200">
              <a:buFontTx/>
              <a:buAutoNum type="arabicPeriod"/>
            </a:pPr>
            <a:r>
              <a:rPr lang="es-PR" altLang="en-US" dirty="0" smtClean="0">
                <a:latin typeface="Candara" panose="020E0502030303020204" pitchFamily="34" charset="0"/>
              </a:rPr>
              <a:t>Las ofrendas de Caín y Abel </a:t>
            </a:r>
            <a:r>
              <a:rPr lang="es-PR" altLang="en-US" dirty="0" smtClean="0">
                <a:solidFill>
                  <a:srgbClr val="FF0000"/>
                </a:solidFill>
                <a:latin typeface="Candara" panose="020E0502030303020204" pitchFamily="34" charset="0"/>
              </a:rPr>
              <a:t>(Génesis 4.3-5)</a:t>
            </a:r>
            <a:endParaRPr lang="es-PR" altLang="en-US" dirty="0">
              <a:latin typeface="Candara" panose="020E0502030303020204" pitchFamily="34" charset="0"/>
            </a:endParaRPr>
          </a:p>
        </p:txBody>
      </p:sp>
      <p:sp>
        <p:nvSpPr>
          <p:cNvPr id="81923" name="Rectangle 3"/>
          <p:cNvSpPr>
            <a:spLocks noGrp="1" noChangeArrowheads="1"/>
          </p:cNvSpPr>
          <p:nvPr>
            <p:ph type="body" idx="1"/>
          </p:nvPr>
        </p:nvSpPr>
        <p:spPr/>
        <p:txBody>
          <a:bodyPr/>
          <a:lstStyle/>
          <a:p>
            <a:pPr marL="609600" indent="-609600"/>
            <a:r>
              <a:rPr lang="es-PR" altLang="en-US">
                <a:latin typeface="Candara" panose="020E0502030303020204" pitchFamily="34" charset="0"/>
              </a:rPr>
              <a:t>¿Qué es una ofrenda?</a:t>
            </a:r>
          </a:p>
          <a:p>
            <a:pPr marL="609600" indent="-609600"/>
            <a:r>
              <a:rPr lang="es-PR" altLang="en-US">
                <a:latin typeface="Candara" panose="020E0502030303020204" pitchFamily="34" charset="0"/>
              </a:rPr>
              <a:t>¿Cuál es su significado?</a:t>
            </a:r>
          </a:p>
          <a:p>
            <a:pPr marL="609600" indent="-609600"/>
            <a:r>
              <a:rPr lang="es-PR" altLang="en-US">
                <a:latin typeface="Candara" panose="020E0502030303020204" pitchFamily="34" charset="0"/>
              </a:rPr>
              <a:t>¿Cuál es la actitud correcta al ofrendar?</a:t>
            </a:r>
          </a:p>
          <a:p>
            <a:pPr marL="609600" indent="-609600"/>
            <a:r>
              <a:rPr lang="es-PR" altLang="en-US">
                <a:latin typeface="Candara" panose="020E0502030303020204" pitchFamily="34" charset="0"/>
              </a:rPr>
              <a:t>¿Qué cosas hicieron que la ofrenda de Caín no fuera agradable?</a:t>
            </a:r>
          </a:p>
          <a:p>
            <a:pPr marL="609600" indent="-609600"/>
            <a:endParaRPr lang="en-US" altLang="en-US">
              <a:latin typeface="Candara" panose="020E050203030302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150938" y="214313"/>
            <a:ext cx="7993062" cy="1462087"/>
          </a:xfrm>
        </p:spPr>
        <p:txBody>
          <a:bodyPr/>
          <a:lstStyle/>
          <a:p>
            <a:pPr marL="838200" indent="-838200">
              <a:buFontTx/>
              <a:buAutoNum type="arabicPeriod"/>
            </a:pPr>
            <a:r>
              <a:rPr lang="es-PR" altLang="en-US" dirty="0" smtClean="0">
                <a:latin typeface="Candara" panose="020E0502030303020204" pitchFamily="34" charset="0"/>
              </a:rPr>
              <a:t>Las ofrendas de Caín y Abel </a:t>
            </a:r>
            <a:r>
              <a:rPr lang="es-PR" altLang="en-US" dirty="0" smtClean="0">
                <a:solidFill>
                  <a:srgbClr val="FF0000"/>
                </a:solidFill>
                <a:latin typeface="Candara" panose="020E0502030303020204" pitchFamily="34" charset="0"/>
              </a:rPr>
              <a:t>(Génesis 4.3-5)</a:t>
            </a:r>
            <a:endParaRPr lang="es-PR" altLang="en-US" dirty="0">
              <a:latin typeface="Candara" panose="020E0502030303020204" pitchFamily="34" charset="0"/>
            </a:endParaRPr>
          </a:p>
        </p:txBody>
      </p:sp>
      <p:sp>
        <p:nvSpPr>
          <p:cNvPr id="83971" name="Rectangle 3"/>
          <p:cNvSpPr>
            <a:spLocks noGrp="1" noChangeArrowheads="1"/>
          </p:cNvSpPr>
          <p:nvPr>
            <p:ph type="body" idx="1"/>
          </p:nvPr>
        </p:nvSpPr>
        <p:spPr/>
        <p:txBody>
          <a:bodyPr/>
          <a:lstStyle/>
          <a:p>
            <a:pPr marL="609600" indent="-609600"/>
            <a:r>
              <a:rPr lang="es-PR" altLang="en-US">
                <a:latin typeface="Candara" panose="020E0502030303020204" pitchFamily="34" charset="0"/>
              </a:rPr>
              <a:t>¿Habremos ofrendado alguna vez como Caín?</a:t>
            </a:r>
          </a:p>
          <a:p>
            <a:pPr marL="609600" indent="-609600"/>
            <a:r>
              <a:rPr lang="es-PR" altLang="en-US">
                <a:latin typeface="Candara" panose="020E0502030303020204" pitchFamily="34" charset="0"/>
              </a:rPr>
              <a:t>¿Cómo reaccionaríamos si se nos dijera que nuestra ofrenda no fue aceptada?</a:t>
            </a:r>
          </a:p>
          <a:p>
            <a:pPr marL="609600" indent="-609600"/>
            <a:r>
              <a:rPr lang="es-PR" altLang="en-US">
                <a:latin typeface="Candara" panose="020E0502030303020204" pitchFamily="34" charset="0"/>
              </a:rPr>
              <a:t>¿Nos enojaríamos como Caín?</a:t>
            </a:r>
          </a:p>
          <a:p>
            <a:pPr marL="609600" indent="-609600"/>
            <a:r>
              <a:rPr lang="es-PR" altLang="en-US">
                <a:latin typeface="Candara" panose="020E0502030303020204" pitchFamily="34" charset="0"/>
              </a:rPr>
              <a:t>¿Nos alejaríamos de la iglesia?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arrepentido"/>
          <p:cNvPicPr>
            <a:picLocks noGrp="1" noChangeAspect="1" noChangeArrowheads="1"/>
          </p:cNvPicPr>
          <p:nvPr>
            <p:ph sz="half" idx="2"/>
          </p:nvPr>
        </p:nvPicPr>
        <p:blipFill>
          <a:blip r:embed="rId3">
            <a:lum bright="14000" contrast="4000"/>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19" name="Rectangle 3"/>
          <p:cNvSpPr>
            <a:spLocks noGrp="1" noChangeArrowheads="1"/>
          </p:cNvSpPr>
          <p:nvPr>
            <p:ph type="body" sz="half" idx="1"/>
          </p:nvPr>
        </p:nvSpPr>
        <p:spPr>
          <a:xfrm>
            <a:off x="4572000" y="2057400"/>
            <a:ext cx="3810000" cy="4114800"/>
          </a:xfrm>
        </p:spPr>
        <p:txBody>
          <a:bodyPr/>
          <a:lstStyle/>
          <a:p>
            <a:pPr marL="609600" indent="-609600"/>
            <a:r>
              <a:rPr lang="es-PR" altLang="en-US" dirty="0">
                <a:solidFill>
                  <a:schemeClr val="bg1"/>
                </a:solidFill>
                <a:latin typeface="Candara" panose="020E0502030303020204" pitchFamily="34" charset="0"/>
              </a:rPr>
              <a:t>¿Iríamos a Dios para pedirle su dirección para hacerla de nuevo en forma correcta?</a:t>
            </a:r>
            <a:endParaRPr lang="en-US" altLang="en-US" dirty="0">
              <a:solidFill>
                <a:schemeClr val="bg1"/>
              </a:solidFill>
              <a:latin typeface="Candara" panose="020E0502030303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s-PR" altLang="en-US" dirty="0">
                <a:latin typeface="Candara" panose="020E0502030303020204" pitchFamily="34" charset="0"/>
              </a:rPr>
              <a:t>Texto Básico</a:t>
            </a:r>
          </a:p>
        </p:txBody>
      </p:sp>
      <p:sp>
        <p:nvSpPr>
          <p:cNvPr id="6147" name="Rectangle 3"/>
          <p:cNvSpPr>
            <a:spLocks noGrp="1" noChangeArrowheads="1"/>
          </p:cNvSpPr>
          <p:nvPr>
            <p:ph type="body" sz="half" idx="1"/>
          </p:nvPr>
        </p:nvSpPr>
        <p:spPr/>
        <p:txBody>
          <a:bodyPr/>
          <a:lstStyle/>
          <a:p>
            <a:r>
              <a:rPr lang="es-PR" altLang="en-US" dirty="0">
                <a:latin typeface="Candara" panose="020E0502030303020204" pitchFamily="34" charset="0"/>
              </a:rPr>
              <a:t>Génesis:</a:t>
            </a:r>
          </a:p>
          <a:p>
            <a:pPr lvl="1"/>
            <a:r>
              <a:rPr lang="es-PR" altLang="en-US" dirty="0">
                <a:latin typeface="Candara" panose="020E0502030303020204" pitchFamily="34" charset="0"/>
              </a:rPr>
              <a:t>4.3-15, 25</a:t>
            </a:r>
          </a:p>
        </p:txBody>
      </p:sp>
      <p:pic>
        <p:nvPicPr>
          <p:cNvPr id="6148" name="Picture 4" descr="Biblia abierta"/>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477000" y="0"/>
            <a:ext cx="2667000" cy="144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Content Placeholder 2"/>
          <p:cNvPicPr>
            <a:picLocks noGrp="1" noChangeAspect="1"/>
          </p:cNvPicPr>
          <p:nvPr>
            <p:ph sz="quarter" idx="3"/>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74237" y="1890712"/>
            <a:ext cx="4869763" cy="3671887"/>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marL="609600" indent="-609600">
              <a:buSzPct val="85000"/>
              <a:buFont typeface="Wingdings" panose="05000000000000000000" pitchFamily="2" charset="2"/>
              <a:buNone/>
            </a:pPr>
            <a:r>
              <a:rPr lang="es-PR" altLang="en-US" dirty="0" smtClean="0">
                <a:latin typeface="Candara" panose="020E0502030303020204" pitchFamily="34" charset="0"/>
              </a:rPr>
              <a:t>2. Caín mata a Abel </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4.6-8)</a:t>
            </a:r>
            <a:endParaRPr lang="es-PR" altLang="en-US" dirty="0">
              <a:solidFill>
                <a:srgbClr val="FF0000"/>
              </a:solidFill>
              <a:latin typeface="Candara" panose="020E0502030303020204" pitchFamily="34" charset="0"/>
            </a:endParaRP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703" t="3537" r="2703" b="26340"/>
          <a:stretch/>
        </p:blipFill>
        <p:spPr>
          <a:xfrm>
            <a:off x="0" y="1676400"/>
            <a:ext cx="9144000" cy="51816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marL="838200" indent="-838200">
              <a:buFontTx/>
              <a:buAutoNum type="arabicPeriod" startAt="2"/>
            </a:pPr>
            <a:r>
              <a:rPr lang="es-PR" altLang="en-US" dirty="0" smtClean="0">
                <a:latin typeface="Candara" panose="020E0502030303020204" pitchFamily="34" charset="0"/>
              </a:rPr>
              <a:t>Caín mata a Abel </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4.6-8)</a:t>
            </a:r>
            <a:endParaRPr lang="es-PR" altLang="en-US" dirty="0">
              <a:latin typeface="Candara" panose="020E0502030303020204" pitchFamily="34" charset="0"/>
            </a:endParaRPr>
          </a:p>
        </p:txBody>
      </p:sp>
      <p:sp>
        <p:nvSpPr>
          <p:cNvPr id="89091" name="Rectangle 3"/>
          <p:cNvSpPr>
            <a:spLocks noGrp="1" noChangeArrowheads="1"/>
          </p:cNvSpPr>
          <p:nvPr>
            <p:ph type="body" idx="1"/>
          </p:nvPr>
        </p:nvSpPr>
        <p:spPr>
          <a:xfrm>
            <a:off x="228600" y="2133600"/>
            <a:ext cx="7772400" cy="4114800"/>
          </a:xfrm>
        </p:spPr>
        <p:txBody>
          <a:bodyPr>
            <a:normAutofit fontScale="85000" lnSpcReduction="20000"/>
          </a:bodyPr>
          <a:lstStyle/>
          <a:p>
            <a:r>
              <a:rPr lang="es-ES" dirty="0">
                <a:solidFill>
                  <a:srgbClr val="FF0000"/>
                </a:solidFill>
                <a:latin typeface="Candara" panose="020E0502030303020204" pitchFamily="34" charset="0"/>
              </a:rPr>
              <a:t>4:7</a:t>
            </a:r>
            <a:r>
              <a:rPr lang="es-ES" dirty="0">
                <a:latin typeface="Candara" panose="020E0502030303020204" pitchFamily="34" charset="0"/>
              </a:rPr>
              <a:t> Puesto que el enojo celoso de Caín era asesinato incipiente, Dios le dio Su advertencia con amor. El </a:t>
            </a:r>
            <a:r>
              <a:rPr lang="es-ES" dirty="0">
                <a:solidFill>
                  <a:srgbClr val="FF0000"/>
                </a:solidFill>
                <a:latin typeface="Candara" panose="020E0502030303020204" pitchFamily="34" charset="0"/>
              </a:rPr>
              <a:t>versículo 7 </a:t>
            </a:r>
            <a:r>
              <a:rPr lang="es-ES" dirty="0">
                <a:latin typeface="Candara" panose="020E0502030303020204" pitchFamily="34" charset="0"/>
              </a:rPr>
              <a:t>puede ser entendido </a:t>
            </a:r>
            <a:r>
              <a:rPr lang="es-ES" dirty="0" smtClean="0">
                <a:latin typeface="Candara" panose="020E0502030303020204" pitchFamily="34" charset="0"/>
              </a:rPr>
              <a:t>así:</a:t>
            </a:r>
            <a:endParaRPr lang="es-ES" dirty="0">
              <a:latin typeface="Candara" panose="020E0502030303020204" pitchFamily="34" charset="0"/>
            </a:endParaRPr>
          </a:p>
          <a:p>
            <a:r>
              <a:rPr lang="es-ES" dirty="0" smtClean="0">
                <a:latin typeface="Candara" panose="020E0502030303020204" pitchFamily="34" charset="0"/>
              </a:rPr>
              <a:t>“Si </a:t>
            </a:r>
            <a:r>
              <a:rPr lang="es-ES" dirty="0">
                <a:latin typeface="Candara" panose="020E0502030303020204" pitchFamily="34" charset="0"/>
              </a:rPr>
              <a:t>bien hicieres [arrepintiéndote], podrás alzar de nuevo la cabeza y mirar libre de enojo y culpabilidad. </a:t>
            </a:r>
            <a:r>
              <a:rPr lang="es-ES" dirty="0" smtClean="0">
                <a:latin typeface="Candara" panose="020E0502030303020204" pitchFamily="34" charset="0"/>
              </a:rPr>
              <a:t>Y </a:t>
            </a:r>
            <a:r>
              <a:rPr lang="es-ES" dirty="0">
                <a:latin typeface="Candara" panose="020E0502030303020204" pitchFamily="34" charset="0"/>
              </a:rPr>
              <a:t>si no hicieres bien [al continuar odiando a Abel], el pecado está tendido a la puerta, listo para destruirte. </a:t>
            </a:r>
            <a:endParaRPr lang="es-ES" dirty="0" smtClean="0">
              <a:latin typeface="Candara" panose="020E0502030303020204" pitchFamily="34" charset="0"/>
            </a:endParaRPr>
          </a:p>
          <a:p>
            <a:r>
              <a:rPr lang="es-ES" dirty="0" smtClean="0">
                <a:latin typeface="Candara" panose="020E0502030303020204" pitchFamily="34" charset="0"/>
              </a:rPr>
              <a:t>A </a:t>
            </a:r>
            <a:r>
              <a:rPr lang="es-ES" dirty="0">
                <a:latin typeface="Candara" panose="020E0502030303020204" pitchFamily="34" charset="0"/>
              </a:rPr>
              <a:t>ti será su deseo [de Abel] [es decir, reconocerá tu posición de liderazgo] y te enseñorearás de él» [es decir, si hicieres el bien</a:t>
            </a:r>
            <a:r>
              <a:rPr lang="es-ES" dirty="0" smtClean="0">
                <a:latin typeface="Candara" panose="020E0502030303020204" pitchFamily="34" charset="0"/>
              </a:rPr>
              <a:t>].”</a:t>
            </a:r>
            <a:endParaRPr lang="es-ES" dirty="0">
              <a:latin typeface="Candara" panose="020E050203030302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marL="838200" indent="-838200">
              <a:buFontTx/>
              <a:buAutoNum type="arabicPeriod" startAt="2"/>
            </a:pPr>
            <a:r>
              <a:rPr lang="es-PR" altLang="en-US" dirty="0" smtClean="0">
                <a:latin typeface="Candara" panose="020E0502030303020204" pitchFamily="34" charset="0"/>
              </a:rPr>
              <a:t>Caín mata a Abel </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4.6-8)</a:t>
            </a:r>
            <a:endParaRPr lang="es-PR" altLang="en-US" dirty="0">
              <a:latin typeface="Candara" panose="020E0502030303020204" pitchFamily="34" charset="0"/>
            </a:endParaRPr>
          </a:p>
        </p:txBody>
      </p:sp>
      <p:sp>
        <p:nvSpPr>
          <p:cNvPr id="89091" name="Rectangle 3"/>
          <p:cNvSpPr>
            <a:spLocks noGrp="1" noChangeArrowheads="1"/>
          </p:cNvSpPr>
          <p:nvPr>
            <p:ph type="body" idx="1"/>
          </p:nvPr>
        </p:nvSpPr>
        <p:spPr>
          <a:xfrm>
            <a:off x="228600" y="2133600"/>
            <a:ext cx="4724400" cy="4572000"/>
          </a:xfrm>
        </p:spPr>
        <p:txBody>
          <a:bodyPr>
            <a:normAutofit fontScale="85000" lnSpcReduction="20000"/>
          </a:bodyPr>
          <a:lstStyle/>
          <a:p>
            <a:r>
              <a:rPr lang="es-ES" dirty="0">
                <a:latin typeface="Candara" panose="020E0502030303020204" pitchFamily="34" charset="0"/>
              </a:rPr>
              <a:t>En lugar de someterse y permitir que el pecado se enseñoreara de él, Caín debió haberlo sujetado. </a:t>
            </a:r>
            <a:endParaRPr lang="es-ES" dirty="0" smtClean="0">
              <a:latin typeface="Candara" panose="020E0502030303020204" pitchFamily="34" charset="0"/>
            </a:endParaRPr>
          </a:p>
          <a:p>
            <a:r>
              <a:rPr lang="es-ES" dirty="0" smtClean="0">
                <a:latin typeface="Candara" panose="020E0502030303020204" pitchFamily="34" charset="0"/>
              </a:rPr>
              <a:t>Sin </a:t>
            </a:r>
            <a:r>
              <a:rPr lang="es-ES" dirty="0">
                <a:latin typeface="Candara" panose="020E0502030303020204" pitchFamily="34" charset="0"/>
              </a:rPr>
              <a:t>embargo, despreció la advertencia de gracia y permitió que el pecado tuviera la ventaja, guiándolo a levantarse contra su hermano y matarlo. </a:t>
            </a:r>
            <a:endParaRPr lang="es-ES" dirty="0" smtClean="0">
              <a:latin typeface="Candara" panose="020E0502030303020204" pitchFamily="34" charset="0"/>
            </a:endParaRPr>
          </a:p>
          <a:p>
            <a:r>
              <a:rPr lang="es-ES" dirty="0" smtClean="0">
                <a:latin typeface="Candara" panose="020E0502030303020204" pitchFamily="34" charset="0"/>
              </a:rPr>
              <a:t>De </a:t>
            </a:r>
            <a:r>
              <a:rPr lang="es-ES" dirty="0">
                <a:latin typeface="Candara" panose="020E0502030303020204" pitchFamily="34" charset="0"/>
              </a:rPr>
              <a:t>manera que desde el principio hasta el fin, las obras de Caín eran </a:t>
            </a:r>
            <a:r>
              <a:rPr lang="es-ES" dirty="0" smtClean="0">
                <a:latin typeface="Candara" panose="020E0502030303020204" pitchFamily="34" charset="0"/>
              </a:rPr>
              <a:t>malvadas.</a:t>
            </a:r>
            <a:endParaRPr lang="es-ES" dirty="0">
              <a:latin typeface="Candara" panose="020E0502030303020204" pitchFamily="34" charset="0"/>
            </a:endParaRP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41257" t="3537" r="15698" b="26340"/>
          <a:stretch/>
        </p:blipFill>
        <p:spPr>
          <a:xfrm>
            <a:off x="5096107" y="1828800"/>
            <a:ext cx="4038600" cy="5029200"/>
          </a:xfrm>
          <a:prstGeom prst="rect">
            <a:avLst/>
          </a:prstGeom>
        </p:spPr>
      </p:pic>
    </p:spTree>
    <p:extLst>
      <p:ext uri="{BB962C8B-B14F-4D97-AF65-F5344CB8AC3E}">
        <p14:creationId xmlns:p14="http://schemas.microsoft.com/office/powerpoint/2010/main" val="7856594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marL="838200" indent="-838200">
              <a:buFontTx/>
              <a:buAutoNum type="arabicPeriod" startAt="2"/>
            </a:pPr>
            <a:r>
              <a:rPr lang="es-PR" altLang="en-US" dirty="0" smtClean="0">
                <a:latin typeface="Candara" panose="020E0502030303020204" pitchFamily="34" charset="0"/>
              </a:rPr>
              <a:t>Caín mata a Abel </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4.6-8)</a:t>
            </a:r>
            <a:endParaRPr lang="es-PR" altLang="en-US" dirty="0">
              <a:latin typeface="Candara" panose="020E0502030303020204" pitchFamily="34" charset="0"/>
            </a:endParaRPr>
          </a:p>
        </p:txBody>
      </p:sp>
      <p:sp>
        <p:nvSpPr>
          <p:cNvPr id="89091" name="Rectangle 3"/>
          <p:cNvSpPr>
            <a:spLocks noGrp="1" noChangeArrowheads="1"/>
          </p:cNvSpPr>
          <p:nvPr>
            <p:ph type="body" idx="1"/>
          </p:nvPr>
        </p:nvSpPr>
        <p:spPr>
          <a:xfrm>
            <a:off x="228600" y="2133600"/>
            <a:ext cx="8305800" cy="4572000"/>
          </a:xfrm>
        </p:spPr>
        <p:txBody>
          <a:bodyPr>
            <a:normAutofit/>
          </a:bodyPr>
          <a:lstStyle/>
          <a:p>
            <a:r>
              <a:rPr lang="es-ES" dirty="0" smtClean="0">
                <a:latin typeface="Candara" panose="020E0502030303020204" pitchFamily="34" charset="0"/>
              </a:rPr>
              <a:t>“</a:t>
            </a:r>
            <a:r>
              <a:rPr lang="es-ES" i="1" dirty="0">
                <a:latin typeface="Candara" panose="020E0502030303020204" pitchFamily="34" charset="0"/>
              </a:rPr>
              <a:t>S</a:t>
            </a:r>
            <a:r>
              <a:rPr lang="es-ES" i="1" dirty="0" smtClean="0">
                <a:latin typeface="Candara" panose="020E0502030303020204" pitchFamily="34" charset="0"/>
              </a:rPr>
              <a:t>ino </a:t>
            </a:r>
            <a:r>
              <a:rPr lang="es-ES" i="1" dirty="0">
                <a:latin typeface="Candara" panose="020E0502030303020204" pitchFamily="34" charset="0"/>
              </a:rPr>
              <a:t>que cada uno es tentado, cuando de su propia concupiscencia es atraído y seducido</a:t>
            </a:r>
            <a:r>
              <a:rPr lang="es-ES" i="1" dirty="0" smtClean="0">
                <a:latin typeface="Candara" panose="020E0502030303020204" pitchFamily="34" charset="0"/>
              </a:rPr>
              <a:t>. Entonces </a:t>
            </a:r>
            <a:r>
              <a:rPr lang="es-ES" i="1" dirty="0">
                <a:latin typeface="Candara" panose="020E0502030303020204" pitchFamily="34" charset="0"/>
              </a:rPr>
              <a:t>la concupiscencia, después que ha concebido, da a luz el pecado; y el pecado, siendo consumado, da a luz la muerte.</a:t>
            </a:r>
            <a:r>
              <a:rPr lang="es-ES" dirty="0">
                <a:latin typeface="Candara" panose="020E0502030303020204" pitchFamily="34" charset="0"/>
              </a:rPr>
              <a:t>” </a:t>
            </a:r>
            <a:endParaRPr lang="es-ES" dirty="0" smtClean="0">
              <a:latin typeface="Candara" panose="020E0502030303020204" pitchFamily="34" charset="0"/>
            </a:endParaRPr>
          </a:p>
          <a:p>
            <a:pPr marL="0" indent="0">
              <a:buNone/>
            </a:pPr>
            <a:r>
              <a:rPr lang="es-ES" dirty="0">
                <a:latin typeface="Candara" panose="020E0502030303020204" pitchFamily="34" charset="0"/>
              </a:rPr>
              <a:t>	</a:t>
            </a:r>
            <a:r>
              <a:rPr lang="es-ES" dirty="0" smtClean="0">
                <a:solidFill>
                  <a:srgbClr val="FF0000"/>
                </a:solidFill>
                <a:latin typeface="Candara" panose="020E0502030303020204" pitchFamily="34" charset="0"/>
              </a:rPr>
              <a:t>(</a:t>
            </a:r>
            <a:r>
              <a:rPr lang="es-ES" dirty="0">
                <a:solidFill>
                  <a:srgbClr val="FF0000"/>
                </a:solidFill>
                <a:latin typeface="Candara" panose="020E0502030303020204" pitchFamily="34" charset="0"/>
              </a:rPr>
              <a:t>Santiago 1.14–15, RVR60) </a:t>
            </a:r>
          </a:p>
        </p:txBody>
      </p:sp>
    </p:spTree>
    <p:extLst>
      <p:ext uri="{BB962C8B-B14F-4D97-AF65-F5344CB8AC3E}">
        <p14:creationId xmlns:p14="http://schemas.microsoft.com/office/powerpoint/2010/main" val="4708333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marL="838200" indent="-838200">
              <a:buFontTx/>
              <a:buAutoNum type="arabicPeriod" startAt="2"/>
            </a:pPr>
            <a:r>
              <a:rPr lang="es-PR" altLang="en-US" dirty="0" smtClean="0">
                <a:latin typeface="Candara" panose="020E0502030303020204" pitchFamily="34" charset="0"/>
              </a:rPr>
              <a:t>Caín mata a Abel </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4.6-8)</a:t>
            </a:r>
            <a:endParaRPr lang="es-PR" altLang="en-US" dirty="0">
              <a:latin typeface="Candara" panose="020E0502030303020204" pitchFamily="34" charset="0"/>
            </a:endParaRPr>
          </a:p>
        </p:txBody>
      </p:sp>
      <p:sp>
        <p:nvSpPr>
          <p:cNvPr id="89091" name="Rectangle 3"/>
          <p:cNvSpPr>
            <a:spLocks noGrp="1" noChangeArrowheads="1"/>
          </p:cNvSpPr>
          <p:nvPr>
            <p:ph type="body" idx="1"/>
          </p:nvPr>
        </p:nvSpPr>
        <p:spPr/>
        <p:txBody>
          <a:bodyPr/>
          <a:lstStyle/>
          <a:p>
            <a:pPr marL="609600" indent="-609600"/>
            <a:r>
              <a:rPr lang="es-PR" altLang="en-US">
                <a:latin typeface="Candara" panose="020E0502030303020204" pitchFamily="34" charset="0"/>
              </a:rPr>
              <a:t>¿Qué le pregunta Dios a Caín?</a:t>
            </a:r>
          </a:p>
          <a:p>
            <a:pPr marL="609600" indent="-609600"/>
            <a:r>
              <a:rPr lang="es-PR" altLang="en-US">
                <a:latin typeface="Candara" panose="020E0502030303020204" pitchFamily="34" charset="0"/>
              </a:rPr>
              <a:t>¿Qué quiso decir Dios en el v. 7?</a:t>
            </a:r>
          </a:p>
          <a:p>
            <a:pPr marL="609600" indent="-609600"/>
            <a:r>
              <a:rPr lang="es-PR" altLang="en-US">
                <a:latin typeface="Candara" panose="020E0502030303020204" pitchFamily="34" charset="0"/>
              </a:rPr>
              <a:t>¿Qué le dio a entender Dios a Caín?</a:t>
            </a:r>
          </a:p>
          <a:p>
            <a:pPr marL="609600" indent="-609600"/>
            <a:r>
              <a:rPr lang="es-PR" altLang="en-US">
                <a:latin typeface="Candara" panose="020E0502030303020204" pitchFamily="34" charset="0"/>
              </a:rPr>
              <a:t>¿Por qué mató Caín a su hermano?</a:t>
            </a:r>
          </a:p>
          <a:p>
            <a:pPr marL="609600" indent="-609600"/>
            <a:endParaRPr lang="en-US" altLang="en-US">
              <a:latin typeface="Candara" panose="020E0502030303020204" pitchFamily="34" charset="0"/>
            </a:endParaRPr>
          </a:p>
        </p:txBody>
      </p:sp>
    </p:spTree>
    <p:extLst>
      <p:ext uri="{BB962C8B-B14F-4D97-AF65-F5344CB8AC3E}">
        <p14:creationId xmlns:p14="http://schemas.microsoft.com/office/powerpoint/2010/main" val="10574163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p:txBody>
          <a:bodyPr/>
          <a:lstStyle/>
          <a:p>
            <a:pPr marL="609600" indent="-609600">
              <a:buSzPct val="85000"/>
              <a:buFont typeface="Wingdings" panose="05000000000000000000" pitchFamily="2" charset="2"/>
              <a:buNone/>
            </a:pPr>
            <a:r>
              <a:rPr lang="es-PR" altLang="en-US" dirty="0" smtClean="0">
                <a:latin typeface="Candara" panose="020E0502030303020204" pitchFamily="34" charset="0"/>
              </a:rPr>
              <a:t>3. El castigo de Caín</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4.9-15)</a:t>
            </a:r>
            <a:endParaRPr lang="es-PR" altLang="en-US" dirty="0">
              <a:solidFill>
                <a:srgbClr val="FF0000"/>
              </a:solidFill>
              <a:latin typeface="Candara" panose="020E0502030303020204" pitchFamily="34" charset="0"/>
            </a:endParaRP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062" t="2735" r="2062" b="25211"/>
          <a:stretch/>
        </p:blipFill>
        <p:spPr>
          <a:xfrm>
            <a:off x="0" y="1676400"/>
            <a:ext cx="9144000" cy="51816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body" idx="1"/>
          </p:nvPr>
        </p:nvSpPr>
        <p:spPr>
          <a:xfrm>
            <a:off x="381000" y="2057400"/>
            <a:ext cx="4876800" cy="4419600"/>
          </a:xfrm>
        </p:spPr>
        <p:txBody>
          <a:bodyPr>
            <a:normAutofit fontScale="70000" lnSpcReduction="20000"/>
          </a:bodyPr>
          <a:lstStyle/>
          <a:p>
            <a:r>
              <a:rPr lang="es-ES" dirty="0" smtClean="0">
                <a:solidFill>
                  <a:srgbClr val="FF0000"/>
                </a:solidFill>
                <a:latin typeface="Candara" panose="020E0502030303020204" pitchFamily="34" charset="0"/>
              </a:rPr>
              <a:t>4:9–12</a:t>
            </a:r>
            <a:r>
              <a:rPr lang="es-ES" dirty="0" smtClean="0">
                <a:latin typeface="Candara" panose="020E0502030303020204" pitchFamily="34" charset="0"/>
              </a:rPr>
              <a:t> </a:t>
            </a:r>
            <a:r>
              <a:rPr lang="es-ES" dirty="0">
                <a:latin typeface="Candara" panose="020E0502030303020204" pitchFamily="34" charset="0"/>
              </a:rPr>
              <a:t>La actitud malévola de Caín de ira celosa pronto se tradujo en una mala acción, el asesinato de su hermano. </a:t>
            </a:r>
            <a:endParaRPr lang="es-ES" dirty="0" smtClean="0">
              <a:latin typeface="Candara" panose="020E0502030303020204" pitchFamily="34" charset="0"/>
            </a:endParaRPr>
          </a:p>
          <a:p>
            <a:r>
              <a:rPr lang="es-ES" dirty="0" smtClean="0">
                <a:latin typeface="Candara" panose="020E0502030303020204" pitchFamily="34" charset="0"/>
              </a:rPr>
              <a:t>Aunque </a:t>
            </a:r>
            <a:r>
              <a:rPr lang="es-ES" dirty="0">
                <a:latin typeface="Candara" panose="020E0502030303020204" pitchFamily="34" charset="0"/>
              </a:rPr>
              <a:t>Abel está muerto, aún nos da testimonio de que la vida de fe es la vida que tiene valor (</a:t>
            </a:r>
            <a:r>
              <a:rPr lang="es-ES" dirty="0" smtClean="0">
                <a:solidFill>
                  <a:srgbClr val="FF0000"/>
                </a:solidFill>
                <a:latin typeface="Candara" panose="020E0502030303020204" pitchFamily="34" charset="0"/>
              </a:rPr>
              <a:t>Hebreos </a:t>
            </a:r>
            <a:r>
              <a:rPr lang="es-ES" dirty="0">
                <a:solidFill>
                  <a:srgbClr val="FF0000"/>
                </a:solidFill>
                <a:latin typeface="Candara" panose="020E0502030303020204" pitchFamily="34" charset="0"/>
              </a:rPr>
              <a:t>11:4</a:t>
            </a:r>
            <a:r>
              <a:rPr lang="es-ES" dirty="0">
                <a:latin typeface="Candara" panose="020E0502030303020204" pitchFamily="34" charset="0"/>
              </a:rPr>
              <a:t>). </a:t>
            </a:r>
            <a:endParaRPr lang="es-ES" dirty="0" smtClean="0">
              <a:latin typeface="Candara" panose="020E0502030303020204" pitchFamily="34" charset="0"/>
            </a:endParaRPr>
          </a:p>
          <a:p>
            <a:r>
              <a:rPr lang="es-ES" dirty="0" smtClean="0">
                <a:latin typeface="Candara" panose="020E0502030303020204" pitchFamily="34" charset="0"/>
              </a:rPr>
              <a:t>Cuando </a:t>
            </a:r>
            <a:r>
              <a:rPr lang="es-ES" dirty="0">
                <a:latin typeface="Candara" panose="020E0502030303020204" pitchFamily="34" charset="0"/>
              </a:rPr>
              <a:t>la pregunta del Señor, hecha con amor, fue contestada insolentemente y sin arrepentimiento, fue pronunciado el juicio de Caín, no podría más labrar la tierra, sino sería errante y extranjero en la tierra</a:t>
            </a:r>
            <a:r>
              <a:rPr lang="es-ES" dirty="0" smtClean="0">
                <a:latin typeface="Candara" panose="020E0502030303020204" pitchFamily="34" charset="0"/>
              </a:rPr>
              <a:t>.</a:t>
            </a:r>
            <a:endParaRPr lang="es-ES" dirty="0">
              <a:latin typeface="Candara" panose="020E0502030303020204" pitchFamily="34" charset="0"/>
            </a:endParaRPr>
          </a:p>
        </p:txBody>
      </p:sp>
      <p:sp>
        <p:nvSpPr>
          <p:cNvPr id="93187" name="Rectangle 3"/>
          <p:cNvSpPr>
            <a:spLocks noGrp="1" noChangeArrowheads="1"/>
          </p:cNvSpPr>
          <p:nvPr>
            <p:ph type="title"/>
          </p:nvPr>
        </p:nvSpPr>
        <p:spPr/>
        <p:txBody>
          <a:bodyPr/>
          <a:lstStyle/>
          <a:p>
            <a:pPr marL="838200" indent="-838200">
              <a:buFontTx/>
              <a:buAutoNum type="arabicPeriod" startAt="3"/>
            </a:pPr>
            <a:r>
              <a:rPr lang="es-PR" altLang="en-US" dirty="0" smtClean="0">
                <a:latin typeface="Candara" panose="020E0502030303020204" pitchFamily="34" charset="0"/>
              </a:rPr>
              <a:t>El castigo de Caín</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4.9-15)</a:t>
            </a:r>
            <a:endParaRPr lang="en-US" altLang="en-US" dirty="0">
              <a:latin typeface="Candara" panose="020E0502030303020204" pitchFamily="34" charset="0"/>
            </a:endParaRP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1382" t="2735" r="40751" b="25211"/>
          <a:stretch/>
        </p:blipFill>
        <p:spPr>
          <a:xfrm>
            <a:off x="5638799" y="1819507"/>
            <a:ext cx="3505201" cy="50292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body" idx="1"/>
          </p:nvPr>
        </p:nvSpPr>
        <p:spPr>
          <a:xfrm>
            <a:off x="381000" y="2057400"/>
            <a:ext cx="4876800" cy="4572000"/>
          </a:xfrm>
        </p:spPr>
        <p:txBody>
          <a:bodyPr>
            <a:normAutofit fontScale="77500" lnSpcReduction="20000"/>
          </a:bodyPr>
          <a:lstStyle/>
          <a:p>
            <a:r>
              <a:rPr lang="es-ES" dirty="0">
                <a:solidFill>
                  <a:srgbClr val="FF0000"/>
                </a:solidFill>
                <a:latin typeface="Candara" panose="020E0502030303020204" pitchFamily="34" charset="0"/>
              </a:rPr>
              <a:t>4:13–16</a:t>
            </a:r>
            <a:r>
              <a:rPr lang="es-ES" dirty="0">
                <a:latin typeface="Candara" panose="020E0502030303020204" pitchFamily="34" charset="0"/>
              </a:rPr>
              <a:t> La queja lastimosa de Caín revela el remordimiento por las consecuencias de su pecado en vez de por su culpabilidad. </a:t>
            </a:r>
            <a:endParaRPr lang="es-ES" dirty="0" smtClean="0">
              <a:latin typeface="Candara" panose="020E0502030303020204" pitchFamily="34" charset="0"/>
            </a:endParaRPr>
          </a:p>
          <a:p>
            <a:r>
              <a:rPr lang="es-ES" dirty="0" smtClean="0">
                <a:latin typeface="Candara" panose="020E0502030303020204" pitchFamily="34" charset="0"/>
              </a:rPr>
              <a:t>Pero </a:t>
            </a:r>
            <a:r>
              <a:rPr lang="es-ES" dirty="0">
                <a:latin typeface="Candara" panose="020E0502030303020204" pitchFamily="34" charset="0"/>
              </a:rPr>
              <a:t>aun así el Señor apaciguó los temores del fugitivo por su vida poniendo una señal protectora sobre Caín y una maldición sobre cualquiera que lo matara. </a:t>
            </a:r>
            <a:endParaRPr lang="es-ES" dirty="0" smtClean="0">
              <a:latin typeface="Candara" panose="020E0502030303020204" pitchFamily="34" charset="0"/>
            </a:endParaRPr>
          </a:p>
          <a:p>
            <a:r>
              <a:rPr lang="es-ES" dirty="0" smtClean="0">
                <a:latin typeface="Candara" panose="020E0502030303020204" pitchFamily="34" charset="0"/>
              </a:rPr>
              <a:t>Salió </a:t>
            </a:r>
            <a:r>
              <a:rPr lang="es-ES" dirty="0">
                <a:latin typeface="Candara" panose="020E0502030303020204" pitchFamily="34" charset="0"/>
              </a:rPr>
              <a:t>pues Caín de delante de Jehová, la más triste de las partidas</a:t>
            </a:r>
            <a:r>
              <a:rPr lang="es-ES" dirty="0" smtClean="0">
                <a:latin typeface="Candara" panose="020E0502030303020204" pitchFamily="34" charset="0"/>
              </a:rPr>
              <a:t>.</a:t>
            </a:r>
            <a:endParaRPr lang="es-ES" dirty="0">
              <a:latin typeface="Candara" panose="020E0502030303020204" pitchFamily="34" charset="0"/>
            </a:endParaRPr>
          </a:p>
        </p:txBody>
      </p:sp>
      <p:sp>
        <p:nvSpPr>
          <p:cNvPr id="93187" name="Rectangle 3"/>
          <p:cNvSpPr>
            <a:spLocks noGrp="1" noChangeArrowheads="1"/>
          </p:cNvSpPr>
          <p:nvPr>
            <p:ph type="title"/>
          </p:nvPr>
        </p:nvSpPr>
        <p:spPr/>
        <p:txBody>
          <a:bodyPr/>
          <a:lstStyle/>
          <a:p>
            <a:pPr marL="838200" indent="-838200">
              <a:buFontTx/>
              <a:buAutoNum type="arabicPeriod" startAt="3"/>
            </a:pPr>
            <a:r>
              <a:rPr lang="es-PR" altLang="en-US" dirty="0" smtClean="0">
                <a:latin typeface="Candara" panose="020E0502030303020204" pitchFamily="34" charset="0"/>
              </a:rPr>
              <a:t>El castigo de Caín</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4.9-15)</a:t>
            </a:r>
            <a:endParaRPr lang="en-US" altLang="en-US" dirty="0">
              <a:latin typeface="Candara" panose="020E0502030303020204" pitchFamily="34" charset="0"/>
            </a:endParaRP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1382" t="2735" r="40751" b="25211"/>
          <a:stretch/>
        </p:blipFill>
        <p:spPr>
          <a:xfrm>
            <a:off x="5638799" y="1819507"/>
            <a:ext cx="3505201" cy="5029200"/>
          </a:xfrm>
          <a:prstGeom prst="rect">
            <a:avLst/>
          </a:prstGeom>
        </p:spPr>
      </p:pic>
    </p:spTree>
    <p:extLst>
      <p:ext uri="{BB962C8B-B14F-4D97-AF65-F5344CB8AC3E}">
        <p14:creationId xmlns:p14="http://schemas.microsoft.com/office/powerpoint/2010/main" val="33705541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body" idx="1"/>
          </p:nvPr>
        </p:nvSpPr>
        <p:spPr>
          <a:xfrm>
            <a:off x="381000" y="2057400"/>
            <a:ext cx="8153400" cy="4114800"/>
          </a:xfrm>
        </p:spPr>
        <p:txBody>
          <a:bodyPr/>
          <a:lstStyle/>
          <a:p>
            <a:pPr marL="609600" indent="-609600"/>
            <a:r>
              <a:rPr lang="es-PR" altLang="en-US">
                <a:latin typeface="Candara" panose="020E0502030303020204" pitchFamily="34" charset="0"/>
              </a:rPr>
              <a:t>¿Cómo trata Dios con Caín?</a:t>
            </a:r>
          </a:p>
          <a:p>
            <a:pPr marL="609600" indent="-609600"/>
            <a:r>
              <a:rPr lang="es-PR" altLang="en-US">
                <a:latin typeface="Candara" panose="020E0502030303020204" pitchFamily="34" charset="0"/>
              </a:rPr>
              <a:t>¿Qué quería lograr Dios con marcarlo?</a:t>
            </a:r>
          </a:p>
          <a:p>
            <a:pPr marL="609600" indent="-609600"/>
            <a:r>
              <a:rPr lang="es-PR" altLang="en-US">
                <a:latin typeface="Candara" panose="020E0502030303020204" pitchFamily="34" charset="0"/>
              </a:rPr>
              <a:t>¿Cuál es la primera condición para poder solucionar alguna dificultad causada por una mala acción?</a:t>
            </a:r>
          </a:p>
          <a:p>
            <a:pPr marL="609600" indent="-609600"/>
            <a:r>
              <a:rPr lang="es-PR" altLang="en-US">
                <a:latin typeface="Candara" panose="020E0502030303020204" pitchFamily="34" charset="0"/>
              </a:rPr>
              <a:t>¿Era muy severo el castigo para Caín?</a:t>
            </a:r>
            <a:endParaRPr lang="en-US" altLang="en-US">
              <a:latin typeface="Candara" panose="020E0502030303020204" pitchFamily="34" charset="0"/>
            </a:endParaRPr>
          </a:p>
        </p:txBody>
      </p:sp>
      <p:sp>
        <p:nvSpPr>
          <p:cNvPr id="93187" name="Rectangle 3"/>
          <p:cNvSpPr>
            <a:spLocks noGrp="1" noChangeArrowheads="1"/>
          </p:cNvSpPr>
          <p:nvPr>
            <p:ph type="title"/>
          </p:nvPr>
        </p:nvSpPr>
        <p:spPr/>
        <p:txBody>
          <a:bodyPr/>
          <a:lstStyle/>
          <a:p>
            <a:pPr marL="838200" indent="-838200">
              <a:buFontTx/>
              <a:buAutoNum type="arabicPeriod" startAt="3"/>
            </a:pPr>
            <a:r>
              <a:rPr lang="es-PR" altLang="en-US" dirty="0" smtClean="0">
                <a:latin typeface="Candara" panose="020E0502030303020204" pitchFamily="34" charset="0"/>
              </a:rPr>
              <a:t>El castigo de Caín</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4.9-15)</a:t>
            </a:r>
            <a:endParaRPr lang="en-US" altLang="en-US" dirty="0">
              <a:latin typeface="Candara" panose="020E0502030303020204" pitchFamily="34" charset="0"/>
            </a:endParaRPr>
          </a:p>
        </p:txBody>
      </p:sp>
    </p:spTree>
    <p:extLst>
      <p:ext uri="{BB962C8B-B14F-4D97-AF65-F5344CB8AC3E}">
        <p14:creationId xmlns:p14="http://schemas.microsoft.com/office/powerpoint/2010/main" val="28786755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body" idx="1"/>
          </p:nvPr>
        </p:nvSpPr>
        <p:spPr>
          <a:xfrm>
            <a:off x="457200" y="2057400"/>
            <a:ext cx="8305800" cy="4611688"/>
          </a:xfrm>
        </p:spPr>
        <p:txBody>
          <a:bodyPr/>
          <a:lstStyle/>
          <a:p>
            <a:pPr marL="609600" indent="-609600"/>
            <a:r>
              <a:rPr lang="es-PR" altLang="en-US" dirty="0">
                <a:latin typeface="Candara" panose="020E0502030303020204" pitchFamily="34" charset="0"/>
              </a:rPr>
              <a:t>¿Qué dificultades han tenido en sus relaciones humanas últimamente?</a:t>
            </a:r>
          </a:p>
          <a:p>
            <a:pPr marL="609600" indent="-609600"/>
            <a:r>
              <a:rPr lang="es-PR" altLang="en-US" dirty="0">
                <a:latin typeface="Candara" panose="020E0502030303020204" pitchFamily="34" charset="0"/>
              </a:rPr>
              <a:t>¿Cuántas veces le echamos la culpa a otros?</a:t>
            </a:r>
          </a:p>
          <a:p>
            <a:pPr marL="609600" indent="-609600"/>
            <a:r>
              <a:rPr lang="es-PR" altLang="en-US" dirty="0">
                <a:latin typeface="Candara" panose="020E0502030303020204" pitchFamily="34" charset="0"/>
              </a:rPr>
              <a:t>¿Qué condenas obtuvo Caín por su acción?</a:t>
            </a:r>
          </a:p>
          <a:p>
            <a:pPr marL="609600" indent="-609600"/>
            <a:r>
              <a:rPr lang="es-PR" altLang="en-US" dirty="0">
                <a:latin typeface="Candara" panose="020E0502030303020204" pitchFamily="34" charset="0"/>
              </a:rPr>
              <a:t>¿Qué puede resultar por no reconocer alguna dificultad tenida con un hermano de la iglesia?</a:t>
            </a:r>
            <a:endParaRPr lang="en-US" altLang="en-US" dirty="0">
              <a:latin typeface="Candara" panose="020E0502030303020204" pitchFamily="34" charset="0"/>
            </a:endParaRPr>
          </a:p>
        </p:txBody>
      </p:sp>
      <p:sp>
        <p:nvSpPr>
          <p:cNvPr id="91139" name="Rectangle 3"/>
          <p:cNvSpPr>
            <a:spLocks noGrp="1" noChangeArrowheads="1"/>
          </p:cNvSpPr>
          <p:nvPr>
            <p:ph type="title"/>
          </p:nvPr>
        </p:nvSpPr>
        <p:spPr/>
        <p:txBody>
          <a:bodyPr/>
          <a:lstStyle/>
          <a:p>
            <a:pPr marL="838200" indent="-838200">
              <a:buFontTx/>
              <a:buAutoNum type="arabicPeriod" startAt="3"/>
            </a:pPr>
            <a:r>
              <a:rPr lang="es-PR" altLang="en-US" dirty="0" smtClean="0">
                <a:latin typeface="Candara" panose="020E0502030303020204" pitchFamily="34" charset="0"/>
              </a:rPr>
              <a:t>El castigo de Caín</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4.9-15)</a:t>
            </a:r>
            <a:endParaRPr lang="en-US" altLang="en-US" dirty="0">
              <a:latin typeface="Candara" panose="020E0502030303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ollos"/>
          <p:cNvPicPr>
            <a:picLocks noGrp="1" noChangeAspect="1" noChangeArrowheads="1"/>
          </p:cNvPicPr>
          <p:nvPr>
            <p:ph sz="half" idx="4294967295"/>
          </p:nvPr>
        </p:nvPicPr>
        <p:blipFill>
          <a:blip r:embed="rId3">
            <a:lum bright="10000" contrast="2000"/>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Rectangle 3"/>
          <p:cNvSpPr>
            <a:spLocks noGrp="1" noChangeArrowheads="1"/>
          </p:cNvSpPr>
          <p:nvPr>
            <p:ph type="title"/>
          </p:nvPr>
        </p:nvSpPr>
        <p:spPr/>
        <p:txBody>
          <a:bodyPr/>
          <a:lstStyle/>
          <a:p>
            <a:pPr algn="ctr"/>
            <a:r>
              <a:rPr lang="es-PR" altLang="en-US">
                <a:latin typeface="Candara" panose="020E0502030303020204" pitchFamily="34" charset="0"/>
              </a:rPr>
              <a:t>Versículo Clave:</a:t>
            </a:r>
          </a:p>
        </p:txBody>
      </p:sp>
      <p:sp>
        <p:nvSpPr>
          <p:cNvPr id="8196" name="Rectangle 4"/>
          <p:cNvSpPr>
            <a:spLocks noGrp="1" noChangeArrowheads="1"/>
          </p:cNvSpPr>
          <p:nvPr>
            <p:ph type="body" idx="1"/>
          </p:nvPr>
        </p:nvSpPr>
        <p:spPr>
          <a:xfrm>
            <a:off x="2185988" y="2217738"/>
            <a:ext cx="6669087" cy="4114800"/>
          </a:xfrm>
        </p:spPr>
        <p:txBody>
          <a:bodyPr/>
          <a:lstStyle/>
          <a:p>
            <a:r>
              <a:rPr lang="es-ES" dirty="0">
                <a:latin typeface="Candara" panose="020E0502030303020204" pitchFamily="34" charset="0"/>
              </a:rPr>
              <a:t>“</a:t>
            </a:r>
            <a:r>
              <a:rPr lang="es-ES" i="1" dirty="0">
                <a:latin typeface="Candara" panose="020E0502030303020204" pitchFamily="34" charset="0"/>
              </a:rPr>
              <a:t>Si bien hicieres, ¿no serás enaltecido? y si no hicieres bien, el pecado está a la puerta; con todo esto, a ti será su deseo, y tú te enseñorearás de él.</a:t>
            </a:r>
            <a:r>
              <a:rPr lang="es-ES" dirty="0">
                <a:latin typeface="Candara" panose="020E0502030303020204" pitchFamily="34" charset="0"/>
              </a:rPr>
              <a:t>” </a:t>
            </a:r>
            <a:endParaRPr lang="es-ES" dirty="0" smtClean="0">
              <a:latin typeface="Candara" panose="020E0502030303020204" pitchFamily="34" charset="0"/>
            </a:endParaRPr>
          </a:p>
          <a:p>
            <a:pPr marL="0" indent="0">
              <a:buNone/>
            </a:pPr>
            <a:r>
              <a:rPr lang="es-ES" dirty="0">
                <a:solidFill>
                  <a:srgbClr val="FF0000"/>
                </a:solidFill>
                <a:latin typeface="Candara" panose="020E0502030303020204" pitchFamily="34" charset="0"/>
              </a:rPr>
              <a:t>	</a:t>
            </a:r>
            <a:r>
              <a:rPr lang="es-ES" dirty="0" smtClean="0">
                <a:solidFill>
                  <a:srgbClr val="FF0000"/>
                </a:solidFill>
                <a:latin typeface="Candara" panose="020E0502030303020204" pitchFamily="34" charset="0"/>
              </a:rPr>
              <a:t>(</a:t>
            </a:r>
            <a:r>
              <a:rPr lang="es-ES" dirty="0">
                <a:solidFill>
                  <a:srgbClr val="FF0000"/>
                </a:solidFill>
                <a:latin typeface="Candara" panose="020E0502030303020204" pitchFamily="34" charset="0"/>
              </a:rPr>
              <a:t>Génesis 4.7, RVR60)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marL="609600" indent="-609600">
              <a:buSzPct val="85000"/>
              <a:buFont typeface="Wingdings" panose="05000000000000000000" pitchFamily="2" charset="2"/>
              <a:buNone/>
            </a:pPr>
            <a:r>
              <a:rPr lang="es-PR" altLang="en-US" dirty="0" smtClean="0">
                <a:latin typeface="Candara" panose="020E0502030303020204" pitchFamily="34" charset="0"/>
              </a:rPr>
              <a:t>4. El nacimiento de Set</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4.25)</a:t>
            </a:r>
            <a:endParaRPr lang="es-PR" altLang="en-US" dirty="0">
              <a:solidFill>
                <a:srgbClr val="FF0000"/>
              </a:solidFill>
              <a:latin typeface="Candara" panose="020E0502030303020204" pitchFamily="34" charset="0"/>
            </a:endParaRP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199" t="3553" r="54768" b="4071"/>
          <a:stretch/>
        </p:blipFill>
        <p:spPr>
          <a:xfrm>
            <a:off x="2971800" y="1828799"/>
            <a:ext cx="3200400" cy="5043055"/>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marL="838200" indent="-838200"/>
            <a:r>
              <a:rPr lang="es-PR" altLang="en-US" dirty="0" smtClean="0">
                <a:latin typeface="Candara" panose="020E0502030303020204" pitchFamily="34" charset="0"/>
              </a:rPr>
              <a:t>4. El nacimiento de Set</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4.25)</a:t>
            </a:r>
            <a:endParaRPr lang="es-PR" altLang="en-US" dirty="0">
              <a:latin typeface="Candara" panose="020E0502030303020204" pitchFamily="34" charset="0"/>
            </a:endParaRPr>
          </a:p>
        </p:txBody>
      </p:sp>
      <p:sp>
        <p:nvSpPr>
          <p:cNvPr id="97283" name="Rectangle 3"/>
          <p:cNvSpPr>
            <a:spLocks noGrp="1" noChangeArrowheads="1"/>
          </p:cNvSpPr>
          <p:nvPr>
            <p:ph type="body" idx="1"/>
          </p:nvPr>
        </p:nvSpPr>
        <p:spPr>
          <a:xfrm>
            <a:off x="228600" y="2133600"/>
            <a:ext cx="5181600" cy="4114800"/>
          </a:xfrm>
        </p:spPr>
        <p:txBody>
          <a:bodyPr>
            <a:normAutofit fontScale="77500" lnSpcReduction="20000"/>
          </a:bodyPr>
          <a:lstStyle/>
          <a:p>
            <a:r>
              <a:rPr lang="es-ES" dirty="0">
                <a:solidFill>
                  <a:srgbClr val="FF0000"/>
                </a:solidFill>
                <a:latin typeface="Candara" panose="020E0502030303020204" pitchFamily="34" charset="0"/>
              </a:rPr>
              <a:t>4:17–24</a:t>
            </a:r>
            <a:r>
              <a:rPr lang="es-ES" dirty="0">
                <a:latin typeface="Candara" panose="020E0502030303020204" pitchFamily="34" charset="0"/>
              </a:rPr>
              <a:t> Caín se casó con su hermana u otra pariente de sangre. Como se mencionó, </a:t>
            </a:r>
            <a:r>
              <a:rPr lang="es-ES" dirty="0">
                <a:solidFill>
                  <a:srgbClr val="FF0000"/>
                </a:solidFill>
                <a:latin typeface="Candara" panose="020E0502030303020204" pitchFamily="34" charset="0"/>
              </a:rPr>
              <a:t>Génesis 4:3 </a:t>
            </a:r>
            <a:r>
              <a:rPr lang="es-ES" dirty="0">
                <a:latin typeface="Candara" panose="020E0502030303020204" pitchFamily="34" charset="0"/>
              </a:rPr>
              <a:t>permite un tiempo para la expansión de la población, y </a:t>
            </a:r>
            <a:r>
              <a:rPr lang="es-ES" dirty="0">
                <a:solidFill>
                  <a:srgbClr val="FF0000"/>
                </a:solidFill>
                <a:latin typeface="Candara" panose="020E0502030303020204" pitchFamily="34" charset="0"/>
              </a:rPr>
              <a:t>Génesis 5:4 </a:t>
            </a:r>
            <a:r>
              <a:rPr lang="es-ES" dirty="0">
                <a:latin typeface="Candara" panose="020E0502030303020204" pitchFamily="34" charset="0"/>
              </a:rPr>
              <a:t>específicamente dice que Adán tuvo hijos e hijas. </a:t>
            </a:r>
            <a:endParaRPr lang="es-ES" dirty="0" smtClean="0">
              <a:latin typeface="Candara" panose="020E0502030303020204" pitchFamily="34" charset="0"/>
            </a:endParaRPr>
          </a:p>
          <a:p>
            <a:r>
              <a:rPr lang="es-ES" dirty="0" smtClean="0">
                <a:latin typeface="Candara" panose="020E0502030303020204" pitchFamily="34" charset="0"/>
              </a:rPr>
              <a:t>Casarse </a:t>
            </a:r>
            <a:r>
              <a:rPr lang="es-ES" dirty="0">
                <a:latin typeface="Candara" panose="020E0502030303020204" pitchFamily="34" charset="0"/>
              </a:rPr>
              <a:t>con parientes de sangre no estaba prohibido en ese tiempo (ni era genéticamente arriesgado</a:t>
            </a:r>
            <a:r>
              <a:rPr lang="es-ES" dirty="0" smtClean="0">
                <a:latin typeface="Candara" panose="020E0502030303020204" pitchFamily="34" charset="0"/>
              </a:rPr>
              <a:t>).</a:t>
            </a:r>
            <a:endParaRPr lang="es-ES" dirty="0">
              <a:latin typeface="Candara" panose="020E0502030303020204" pitchFamily="34" charset="0"/>
            </a:endParaRPr>
          </a:p>
        </p:txBody>
      </p:sp>
    </p:spTree>
    <p:extLst>
      <p:ext uri="{BB962C8B-B14F-4D97-AF65-F5344CB8AC3E}">
        <p14:creationId xmlns:p14="http://schemas.microsoft.com/office/powerpoint/2010/main" val="11729704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marL="838200" indent="-838200"/>
            <a:r>
              <a:rPr lang="es-PR" altLang="en-US" dirty="0" smtClean="0">
                <a:latin typeface="Candara" panose="020E0502030303020204" pitchFamily="34" charset="0"/>
              </a:rPr>
              <a:t>4. El nacimiento de Set</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4.25)</a:t>
            </a:r>
            <a:endParaRPr lang="es-PR" altLang="en-US" dirty="0">
              <a:latin typeface="Candara" panose="020E0502030303020204" pitchFamily="34" charset="0"/>
            </a:endParaRPr>
          </a:p>
        </p:txBody>
      </p:sp>
      <p:sp>
        <p:nvSpPr>
          <p:cNvPr id="97283" name="Rectangle 3"/>
          <p:cNvSpPr>
            <a:spLocks noGrp="1" noChangeArrowheads="1"/>
          </p:cNvSpPr>
          <p:nvPr>
            <p:ph type="body" idx="1"/>
          </p:nvPr>
        </p:nvSpPr>
        <p:spPr>
          <a:xfrm>
            <a:off x="228600" y="2133600"/>
            <a:ext cx="5181600" cy="4114800"/>
          </a:xfrm>
        </p:spPr>
        <p:txBody>
          <a:bodyPr>
            <a:normAutofit fontScale="85000" lnSpcReduction="20000"/>
          </a:bodyPr>
          <a:lstStyle/>
          <a:p>
            <a:r>
              <a:rPr lang="es-ES" dirty="0" smtClean="0">
                <a:latin typeface="Candara" panose="020E0502030303020204" pitchFamily="34" charset="0"/>
              </a:rPr>
              <a:t>Los </a:t>
            </a:r>
            <a:r>
              <a:rPr lang="es-ES" dirty="0">
                <a:solidFill>
                  <a:srgbClr val="FF0000"/>
                </a:solidFill>
                <a:latin typeface="Candara" panose="020E0502030303020204" pitchFamily="34" charset="0"/>
              </a:rPr>
              <a:t>versículos 17–24 </a:t>
            </a:r>
            <a:r>
              <a:rPr lang="es-ES" dirty="0">
                <a:latin typeface="Candara" panose="020E0502030303020204" pitchFamily="34" charset="0"/>
              </a:rPr>
              <a:t>enumeran la posteridad de Caín, y una serie de cosas que sucedieron por primera vez: la primera ciudad, llamada Enoc; el primer caso de poligamia; el comienzo del uso de animales domesticados; el comienzo del arte de la música y la artesanía de metales; la primera canción, acerca de violencia y el derramamiento de sangre. </a:t>
            </a:r>
            <a:endParaRPr lang="es-ES" dirty="0" smtClean="0">
              <a:latin typeface="Candara" panose="020E0502030303020204" pitchFamily="34" charset="0"/>
            </a:endParaRPr>
          </a:p>
        </p:txBody>
      </p:sp>
    </p:spTree>
    <p:extLst>
      <p:ext uri="{BB962C8B-B14F-4D97-AF65-F5344CB8AC3E}">
        <p14:creationId xmlns:p14="http://schemas.microsoft.com/office/powerpoint/2010/main" val="2598116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marL="838200" indent="-838200"/>
            <a:r>
              <a:rPr lang="es-PR" altLang="en-US" dirty="0" smtClean="0">
                <a:latin typeface="Candara" panose="020E0502030303020204" pitchFamily="34" charset="0"/>
              </a:rPr>
              <a:t>4. El nacimiento de Set</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4.25)</a:t>
            </a:r>
            <a:endParaRPr lang="es-PR" altLang="en-US" dirty="0">
              <a:latin typeface="Candara" panose="020E0502030303020204" pitchFamily="34" charset="0"/>
            </a:endParaRPr>
          </a:p>
        </p:txBody>
      </p:sp>
      <p:sp>
        <p:nvSpPr>
          <p:cNvPr id="97283" name="Rectangle 3"/>
          <p:cNvSpPr>
            <a:spLocks noGrp="1" noChangeArrowheads="1"/>
          </p:cNvSpPr>
          <p:nvPr>
            <p:ph type="body" idx="1"/>
          </p:nvPr>
        </p:nvSpPr>
        <p:spPr>
          <a:xfrm>
            <a:off x="228600" y="2133600"/>
            <a:ext cx="4495800" cy="4114800"/>
          </a:xfrm>
        </p:spPr>
        <p:txBody>
          <a:bodyPr>
            <a:normAutofit fontScale="85000" lnSpcReduction="20000"/>
          </a:bodyPr>
          <a:lstStyle/>
          <a:p>
            <a:r>
              <a:rPr lang="es-ES" dirty="0" err="1" smtClean="0">
                <a:latin typeface="Candara" panose="020E0502030303020204" pitchFamily="34" charset="0"/>
              </a:rPr>
              <a:t>Lamec</a:t>
            </a:r>
            <a:r>
              <a:rPr lang="es-ES" dirty="0" smtClean="0">
                <a:latin typeface="Candara" panose="020E0502030303020204" pitchFamily="34" charset="0"/>
              </a:rPr>
              <a:t>, el primer polígamo.</a:t>
            </a:r>
          </a:p>
          <a:p>
            <a:r>
              <a:rPr lang="es-ES" dirty="0" smtClean="0">
                <a:latin typeface="Candara" panose="020E0502030303020204" pitchFamily="34" charset="0"/>
              </a:rPr>
              <a:t>En </a:t>
            </a:r>
            <a:r>
              <a:rPr lang="es-ES" dirty="0">
                <a:latin typeface="Candara" panose="020E0502030303020204" pitchFamily="34" charset="0"/>
              </a:rPr>
              <a:t>la canción, </a:t>
            </a:r>
            <a:r>
              <a:rPr lang="es-ES" dirty="0" err="1">
                <a:latin typeface="Candara" panose="020E0502030303020204" pitchFamily="34" charset="0"/>
              </a:rPr>
              <a:t>Lamec</a:t>
            </a:r>
            <a:r>
              <a:rPr lang="es-ES" dirty="0">
                <a:latin typeface="Candara" panose="020E0502030303020204" pitchFamily="34" charset="0"/>
              </a:rPr>
              <a:t> explica a sus mujeres que había matado… a un varón en defensa propia, pero como no había sido con premeditación, como el asesinato por Caín de su hermano, </a:t>
            </a:r>
            <a:r>
              <a:rPr lang="es-ES" dirty="0" err="1">
                <a:latin typeface="Candara" panose="020E0502030303020204" pitchFamily="34" charset="0"/>
              </a:rPr>
              <a:t>Lamec</a:t>
            </a:r>
            <a:r>
              <a:rPr lang="es-ES" dirty="0">
                <a:latin typeface="Candara" panose="020E0502030303020204" pitchFamily="34" charset="0"/>
              </a:rPr>
              <a:t> sería mucho más inmune a la represalia</a:t>
            </a:r>
            <a:r>
              <a:rPr lang="es-ES" dirty="0" smtClean="0">
                <a:latin typeface="Candara" panose="020E0502030303020204" pitchFamily="34" charset="0"/>
              </a:rPr>
              <a:t>.</a:t>
            </a:r>
            <a:endParaRPr lang="es-ES" dirty="0">
              <a:latin typeface="Candara" panose="020E0502030303020204" pitchFamily="34" charset="0"/>
            </a:endParaRPr>
          </a:p>
        </p:txBody>
      </p:sp>
      <p:pic>
        <p:nvPicPr>
          <p:cNvPr id="1026" name="Picture 2" descr="https://deprofundisclamaviadtedomine.files.wordpress.com/2013/07/adah-and-zillah-and-lame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828800"/>
            <a:ext cx="4523678" cy="4693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0182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marL="838200" indent="-838200"/>
            <a:r>
              <a:rPr lang="es-PR" altLang="en-US" dirty="0" smtClean="0">
                <a:latin typeface="Candara" panose="020E0502030303020204" pitchFamily="34" charset="0"/>
              </a:rPr>
              <a:t>4. El nacimiento de Set</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4.25)</a:t>
            </a:r>
            <a:endParaRPr lang="es-PR" altLang="en-US" dirty="0">
              <a:latin typeface="Candara" panose="020E0502030303020204" pitchFamily="34" charset="0"/>
            </a:endParaRPr>
          </a:p>
        </p:txBody>
      </p:sp>
      <p:sp>
        <p:nvSpPr>
          <p:cNvPr id="97283" name="Rectangle 3"/>
          <p:cNvSpPr>
            <a:spLocks noGrp="1" noChangeArrowheads="1"/>
          </p:cNvSpPr>
          <p:nvPr>
            <p:ph type="body" idx="1"/>
          </p:nvPr>
        </p:nvSpPr>
        <p:spPr>
          <a:xfrm>
            <a:off x="228600" y="2133600"/>
            <a:ext cx="5181600" cy="4114800"/>
          </a:xfrm>
        </p:spPr>
        <p:txBody>
          <a:bodyPr>
            <a:normAutofit fontScale="77500" lnSpcReduction="20000"/>
          </a:bodyPr>
          <a:lstStyle/>
          <a:p>
            <a:r>
              <a:rPr lang="es-ES" dirty="0" smtClean="0">
                <a:latin typeface="Candara" panose="020E0502030303020204" pitchFamily="34" charset="0"/>
              </a:rPr>
              <a:t>Vemos lo que produje el linaje de Caín.</a:t>
            </a:r>
          </a:p>
          <a:p>
            <a:r>
              <a:rPr lang="es-ES" dirty="0" smtClean="0">
                <a:solidFill>
                  <a:srgbClr val="FF0000"/>
                </a:solidFill>
                <a:latin typeface="Candara" panose="020E0502030303020204" pitchFamily="34" charset="0"/>
              </a:rPr>
              <a:t>4:25–26</a:t>
            </a:r>
            <a:r>
              <a:rPr lang="es-ES" dirty="0" smtClean="0">
                <a:latin typeface="Candara" panose="020E0502030303020204" pitchFamily="34" charset="0"/>
              </a:rPr>
              <a:t> </a:t>
            </a:r>
            <a:r>
              <a:rPr lang="es-ES" dirty="0">
                <a:latin typeface="Candara" panose="020E0502030303020204" pitchFamily="34" charset="0"/>
              </a:rPr>
              <a:t>Ahora en contraste se introduce el linaje de Set. </a:t>
            </a:r>
            <a:endParaRPr lang="es-ES" dirty="0" smtClean="0">
              <a:latin typeface="Candara" panose="020E0502030303020204" pitchFamily="34" charset="0"/>
            </a:endParaRPr>
          </a:p>
          <a:p>
            <a:r>
              <a:rPr lang="es-ES" dirty="0" smtClean="0">
                <a:latin typeface="Candara" panose="020E0502030303020204" pitchFamily="34" charset="0"/>
              </a:rPr>
              <a:t>Fue </a:t>
            </a:r>
            <a:r>
              <a:rPr lang="es-ES" dirty="0">
                <a:latin typeface="Candara" panose="020E0502030303020204" pitchFamily="34" charset="0"/>
              </a:rPr>
              <a:t>por este linaje que posteriormente nacería el Mesías. </a:t>
            </a:r>
            <a:endParaRPr lang="es-ES" dirty="0" smtClean="0">
              <a:latin typeface="Candara" panose="020E0502030303020204" pitchFamily="34" charset="0"/>
            </a:endParaRPr>
          </a:p>
          <a:p>
            <a:r>
              <a:rPr lang="es-ES" dirty="0" smtClean="0">
                <a:latin typeface="Candara" panose="020E0502030303020204" pitchFamily="34" charset="0"/>
              </a:rPr>
              <a:t>Cuando </a:t>
            </a:r>
            <a:r>
              <a:rPr lang="es-ES" dirty="0">
                <a:latin typeface="Candara" panose="020E0502030303020204" pitchFamily="34" charset="0"/>
              </a:rPr>
              <a:t>nació </a:t>
            </a:r>
            <a:r>
              <a:rPr lang="es-ES" dirty="0" err="1">
                <a:latin typeface="Candara" panose="020E0502030303020204" pitchFamily="34" charset="0"/>
              </a:rPr>
              <a:t>Enós</a:t>
            </a:r>
            <a:r>
              <a:rPr lang="es-ES" dirty="0">
                <a:latin typeface="Candara" panose="020E0502030303020204" pitchFamily="34" charset="0"/>
              </a:rPr>
              <a:t> (que significa «frágil» o «mortal») los hombres empezaron a usar el nombre Jehová para Dios, o quizá a invocar el nombre de Jehová en la adoración pública</a:t>
            </a:r>
            <a:r>
              <a:rPr lang="es-ES" dirty="0" smtClean="0">
                <a:latin typeface="Candara" panose="020E0502030303020204" pitchFamily="34" charset="0"/>
              </a:rPr>
              <a:t>.</a:t>
            </a:r>
            <a:endParaRPr lang="es-ES" dirty="0">
              <a:latin typeface="Candara" panose="020E0502030303020204" pitchFamily="34" charset="0"/>
            </a:endParaRP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199" t="3553" r="54768" b="4071"/>
          <a:stretch/>
        </p:blipFill>
        <p:spPr>
          <a:xfrm>
            <a:off x="5977054" y="1814945"/>
            <a:ext cx="3200400" cy="5043055"/>
          </a:xfrm>
          <a:prstGeom prst="rect">
            <a:avLst/>
          </a:prstGeom>
        </p:spPr>
      </p:pic>
    </p:spTree>
    <p:extLst>
      <p:ext uri="{BB962C8B-B14F-4D97-AF65-F5344CB8AC3E}">
        <p14:creationId xmlns:p14="http://schemas.microsoft.com/office/powerpoint/2010/main" val="31646586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marL="838200" indent="-838200"/>
            <a:r>
              <a:rPr lang="es-PR" altLang="en-US" dirty="0" smtClean="0">
                <a:latin typeface="Candara" panose="020E0502030303020204" pitchFamily="34" charset="0"/>
              </a:rPr>
              <a:t>4. El nacimiento de Set</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4.25)</a:t>
            </a:r>
            <a:endParaRPr lang="es-PR" altLang="en-US" dirty="0">
              <a:latin typeface="Candara" panose="020E0502030303020204" pitchFamily="34" charset="0"/>
            </a:endParaRPr>
          </a:p>
        </p:txBody>
      </p:sp>
      <p:sp>
        <p:nvSpPr>
          <p:cNvPr id="97283" name="Rectangle 3"/>
          <p:cNvSpPr>
            <a:spLocks noGrp="1" noChangeArrowheads="1"/>
          </p:cNvSpPr>
          <p:nvPr>
            <p:ph type="body" idx="1"/>
          </p:nvPr>
        </p:nvSpPr>
        <p:spPr>
          <a:xfrm>
            <a:off x="228599" y="2133600"/>
            <a:ext cx="5334001" cy="4495800"/>
          </a:xfrm>
        </p:spPr>
        <p:txBody>
          <a:bodyPr>
            <a:normAutofit fontScale="85000" lnSpcReduction="10000"/>
          </a:bodyPr>
          <a:lstStyle/>
          <a:p>
            <a:r>
              <a:rPr lang="es-ES" dirty="0">
                <a:latin typeface="Candara" panose="020E0502030303020204" pitchFamily="34" charset="0"/>
              </a:rPr>
              <a:t>Evaluados desde el punto de vista humano </a:t>
            </a:r>
            <a:r>
              <a:rPr lang="es-ES" b="1" dirty="0">
                <a:solidFill>
                  <a:srgbClr val="7030A0"/>
                </a:solidFill>
                <a:latin typeface="Candara" panose="020E0502030303020204" pitchFamily="34" charset="0"/>
              </a:rPr>
              <a:t>los descendientes de Caín </a:t>
            </a:r>
            <a:r>
              <a:rPr lang="es-ES" dirty="0">
                <a:latin typeface="Candara" panose="020E0502030303020204" pitchFamily="34" charset="0"/>
              </a:rPr>
              <a:t>son un grupo admirable. </a:t>
            </a:r>
            <a:endParaRPr lang="es-ES" dirty="0" smtClean="0">
              <a:latin typeface="Candara" panose="020E0502030303020204" pitchFamily="34" charset="0"/>
            </a:endParaRPr>
          </a:p>
          <a:p>
            <a:r>
              <a:rPr lang="es-ES" dirty="0" err="1" smtClean="0">
                <a:latin typeface="Candara" panose="020E0502030303020204" pitchFamily="34" charset="0"/>
              </a:rPr>
              <a:t>Jabal</a:t>
            </a:r>
            <a:r>
              <a:rPr lang="es-ES" dirty="0" smtClean="0">
                <a:latin typeface="Candara" panose="020E0502030303020204" pitchFamily="34" charset="0"/>
              </a:rPr>
              <a:t> </a:t>
            </a:r>
            <a:r>
              <a:rPr lang="es-ES" dirty="0">
                <a:latin typeface="Candara" panose="020E0502030303020204" pitchFamily="34" charset="0"/>
              </a:rPr>
              <a:t>(«errante») fundó la ciencia de la agricultura (</a:t>
            </a:r>
            <a:r>
              <a:rPr lang="es-ES" dirty="0">
                <a:solidFill>
                  <a:srgbClr val="FF0000"/>
                </a:solidFill>
                <a:latin typeface="Candara" panose="020E0502030303020204" pitchFamily="34" charset="0"/>
              </a:rPr>
              <a:t>v. 20</a:t>
            </a:r>
            <a:r>
              <a:rPr lang="es-ES" dirty="0">
                <a:latin typeface="Candara" panose="020E0502030303020204" pitchFamily="34" charset="0"/>
              </a:rPr>
              <a:t>). </a:t>
            </a:r>
            <a:endParaRPr lang="es-ES" dirty="0" smtClean="0">
              <a:latin typeface="Candara" panose="020E0502030303020204" pitchFamily="34" charset="0"/>
            </a:endParaRPr>
          </a:p>
          <a:p>
            <a:r>
              <a:rPr lang="es-ES" dirty="0" err="1" smtClean="0">
                <a:latin typeface="Candara" panose="020E0502030303020204" pitchFamily="34" charset="0"/>
              </a:rPr>
              <a:t>Jubal</a:t>
            </a:r>
            <a:r>
              <a:rPr lang="es-ES" dirty="0" smtClean="0">
                <a:latin typeface="Candara" panose="020E0502030303020204" pitchFamily="34" charset="0"/>
              </a:rPr>
              <a:t> </a:t>
            </a:r>
            <a:r>
              <a:rPr lang="es-ES" dirty="0">
                <a:latin typeface="Candara" panose="020E0502030303020204" pitchFamily="34" charset="0"/>
              </a:rPr>
              <a:t>fundó la «cultura»: música; y </a:t>
            </a:r>
            <a:r>
              <a:rPr lang="es-ES" dirty="0" err="1">
                <a:latin typeface="Candara" panose="020E0502030303020204" pitchFamily="34" charset="0"/>
              </a:rPr>
              <a:t>Tubal-caín</a:t>
            </a:r>
            <a:r>
              <a:rPr lang="es-ES" dirty="0">
                <a:latin typeface="Candara" panose="020E0502030303020204" pitchFamily="34" charset="0"/>
              </a:rPr>
              <a:t> la industria metalúrgica. </a:t>
            </a:r>
            <a:endParaRPr lang="es-ES" dirty="0" smtClean="0">
              <a:latin typeface="Candara" panose="020E0502030303020204" pitchFamily="34" charset="0"/>
            </a:endParaRPr>
          </a:p>
          <a:p>
            <a:r>
              <a:rPr lang="es-ES" dirty="0" smtClean="0">
                <a:latin typeface="Candara" panose="020E0502030303020204" pitchFamily="34" charset="0"/>
              </a:rPr>
              <a:t>Al </a:t>
            </a:r>
            <a:r>
              <a:rPr lang="es-ES" dirty="0">
                <a:latin typeface="Candara" panose="020E0502030303020204" pitchFamily="34" charset="0"/>
              </a:rPr>
              <a:t>parecer la «ciudad» de Caín fue un gran éxito, pero Dios dejó en claro que rechazaba todo eso. </a:t>
            </a:r>
            <a:endParaRPr lang="es-ES" dirty="0" smtClean="0">
              <a:latin typeface="Candara" panose="020E0502030303020204" pitchFamily="34" charset="0"/>
            </a:endParaRPr>
          </a:p>
        </p:txBody>
      </p:sp>
      <p:pic>
        <p:nvPicPr>
          <p:cNvPr id="2050" name="Picture 2" descr="http://www.netart.us/wp-content/uploads/2014/03/David-Play-Harp-in-the-Story-of-King-Saul-Coloring-P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9413" y="2286000"/>
            <a:ext cx="3394587" cy="3156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9224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marL="838200" indent="-838200"/>
            <a:r>
              <a:rPr lang="es-PR" altLang="en-US" dirty="0" smtClean="0">
                <a:latin typeface="Candara" panose="020E0502030303020204" pitchFamily="34" charset="0"/>
              </a:rPr>
              <a:t>4. El nacimiento de Set</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4.25)</a:t>
            </a:r>
            <a:endParaRPr lang="es-PR" altLang="en-US" dirty="0">
              <a:latin typeface="Candara" panose="020E0502030303020204" pitchFamily="34" charset="0"/>
            </a:endParaRPr>
          </a:p>
        </p:txBody>
      </p:sp>
      <p:sp>
        <p:nvSpPr>
          <p:cNvPr id="97283" name="Rectangle 3"/>
          <p:cNvSpPr>
            <a:spLocks noGrp="1" noChangeArrowheads="1"/>
          </p:cNvSpPr>
          <p:nvPr>
            <p:ph type="body" idx="1"/>
          </p:nvPr>
        </p:nvSpPr>
        <p:spPr>
          <a:xfrm>
            <a:off x="228599" y="2133600"/>
            <a:ext cx="5105401" cy="4495800"/>
          </a:xfrm>
        </p:spPr>
        <p:txBody>
          <a:bodyPr>
            <a:normAutofit fontScale="70000" lnSpcReduction="20000"/>
          </a:bodyPr>
          <a:lstStyle/>
          <a:p>
            <a:r>
              <a:rPr lang="es-ES" dirty="0" smtClean="0">
                <a:latin typeface="Candara" panose="020E0502030303020204" pitchFamily="34" charset="0"/>
              </a:rPr>
              <a:t>En </a:t>
            </a:r>
            <a:r>
              <a:rPr lang="es-ES" dirty="0">
                <a:latin typeface="Candara" panose="020E0502030303020204" pitchFamily="34" charset="0"/>
              </a:rPr>
              <a:t>el </a:t>
            </a:r>
            <a:r>
              <a:rPr lang="es-ES" dirty="0">
                <a:solidFill>
                  <a:srgbClr val="FF0000"/>
                </a:solidFill>
                <a:latin typeface="Candara" panose="020E0502030303020204" pitchFamily="34" charset="0"/>
              </a:rPr>
              <a:t>versículo 25 </a:t>
            </a:r>
            <a:r>
              <a:rPr lang="es-ES" dirty="0">
                <a:latin typeface="Candara" panose="020E0502030303020204" pitchFamily="34" charset="0"/>
              </a:rPr>
              <a:t>Dios le dio a Adán y Eva otra simiente: Set, que significa «el designado, el sustituto» (ocupando el lugar de Abel). Dios no trató de reformar a los cainitas. </a:t>
            </a:r>
            <a:endParaRPr lang="es-ES" dirty="0" smtClean="0">
              <a:latin typeface="Candara" panose="020E0502030303020204" pitchFamily="34" charset="0"/>
            </a:endParaRPr>
          </a:p>
          <a:p>
            <a:r>
              <a:rPr lang="es-ES" dirty="0" smtClean="0">
                <a:latin typeface="Candara" panose="020E0502030303020204" pitchFamily="34" charset="0"/>
              </a:rPr>
              <a:t>Los </a:t>
            </a:r>
            <a:r>
              <a:rPr lang="es-ES" dirty="0">
                <a:latin typeface="Candara" panose="020E0502030303020204" pitchFamily="34" charset="0"/>
              </a:rPr>
              <a:t>rechazó y al fin y al cabo los condenó en el diluvio. </a:t>
            </a:r>
            <a:endParaRPr lang="es-ES" dirty="0" smtClean="0">
              <a:latin typeface="Candara" panose="020E0502030303020204" pitchFamily="34" charset="0"/>
            </a:endParaRPr>
          </a:p>
          <a:p>
            <a:r>
              <a:rPr lang="es-ES" dirty="0" smtClean="0">
                <a:latin typeface="Candara" panose="020E0502030303020204" pitchFamily="34" charset="0"/>
              </a:rPr>
              <a:t>Así </a:t>
            </a:r>
            <a:r>
              <a:rPr lang="es-ES" dirty="0">
                <a:latin typeface="Candara" panose="020E0502030303020204" pitchFamily="34" charset="0"/>
              </a:rPr>
              <a:t>como los cainitas poco a poco se fueron alejando de la verdadera adoración a Dios, los setitas fueron regresando a Él </a:t>
            </a:r>
            <a:r>
              <a:rPr lang="es-ES" dirty="0">
                <a:solidFill>
                  <a:srgbClr val="FF0000"/>
                </a:solidFill>
                <a:latin typeface="Candara" panose="020E0502030303020204" pitchFamily="34" charset="0"/>
              </a:rPr>
              <a:t>(v. 26</a:t>
            </a:r>
            <a:r>
              <a:rPr lang="es-ES" dirty="0">
                <a:latin typeface="Candara" panose="020E0502030303020204" pitchFamily="34" charset="0"/>
              </a:rPr>
              <a:t>) y estableciendo de nuevo su adoración al Señor</a:t>
            </a:r>
            <a:r>
              <a:rPr lang="es-ES" dirty="0" smtClean="0">
                <a:latin typeface="Candara" panose="020E0502030303020204" pitchFamily="34" charset="0"/>
              </a:rPr>
              <a:t>.</a:t>
            </a:r>
            <a:endParaRPr lang="es-ES" dirty="0">
              <a:latin typeface="Candara" panose="020E0502030303020204" pitchFamily="34" charset="0"/>
            </a:endParaRP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199" t="3553" r="54768" b="4071"/>
          <a:stretch/>
        </p:blipFill>
        <p:spPr>
          <a:xfrm>
            <a:off x="5977054" y="1814945"/>
            <a:ext cx="3200400" cy="5043055"/>
          </a:xfrm>
          <a:prstGeom prst="rect">
            <a:avLst/>
          </a:prstGeom>
        </p:spPr>
      </p:pic>
    </p:spTree>
    <p:extLst>
      <p:ext uri="{BB962C8B-B14F-4D97-AF65-F5344CB8AC3E}">
        <p14:creationId xmlns:p14="http://schemas.microsoft.com/office/powerpoint/2010/main" val="5746943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marL="838200" indent="-838200"/>
            <a:r>
              <a:rPr lang="es-PR" altLang="en-US" dirty="0" smtClean="0">
                <a:latin typeface="Candara" panose="020E0502030303020204" pitchFamily="34" charset="0"/>
              </a:rPr>
              <a:t>4. El nacimiento de Set</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4.25)</a:t>
            </a:r>
            <a:endParaRPr lang="es-PR" altLang="en-US" dirty="0">
              <a:latin typeface="Candara" panose="020E0502030303020204" pitchFamily="34" charset="0"/>
            </a:endParaRPr>
          </a:p>
        </p:txBody>
      </p:sp>
      <p:sp>
        <p:nvSpPr>
          <p:cNvPr id="97283" name="Rectangle 3"/>
          <p:cNvSpPr>
            <a:spLocks noGrp="1" noChangeArrowheads="1"/>
          </p:cNvSpPr>
          <p:nvPr>
            <p:ph type="body" idx="1"/>
          </p:nvPr>
        </p:nvSpPr>
        <p:spPr>
          <a:xfrm>
            <a:off x="228599" y="2133600"/>
            <a:ext cx="8715375" cy="4114800"/>
          </a:xfrm>
        </p:spPr>
        <p:txBody>
          <a:bodyPr>
            <a:normAutofit fontScale="92500" lnSpcReduction="10000"/>
          </a:bodyPr>
          <a:lstStyle/>
          <a:p>
            <a:r>
              <a:rPr lang="es-ES" dirty="0">
                <a:latin typeface="Candara" panose="020E0502030303020204" pitchFamily="34" charset="0"/>
              </a:rPr>
              <a:t>La civilización actual tiene su origen en Caín. </a:t>
            </a:r>
            <a:endParaRPr lang="es-ES" dirty="0" smtClean="0">
              <a:latin typeface="Candara" panose="020E0502030303020204" pitchFamily="34" charset="0"/>
            </a:endParaRPr>
          </a:p>
          <a:p>
            <a:r>
              <a:rPr lang="es-ES" dirty="0" smtClean="0">
                <a:latin typeface="Candara" panose="020E0502030303020204" pitchFamily="34" charset="0"/>
              </a:rPr>
              <a:t>Tiene </a:t>
            </a:r>
            <a:r>
              <a:rPr lang="es-ES" dirty="0">
                <a:latin typeface="Candara" panose="020E0502030303020204" pitchFamily="34" charset="0"/>
              </a:rPr>
              <a:t>elementos tales como la agricultura, la industria, artes, grandes ciudades y religión sin fe en la sangre de Cristo. </a:t>
            </a:r>
            <a:endParaRPr lang="es-ES" dirty="0" smtClean="0">
              <a:latin typeface="Candara" panose="020E0502030303020204" pitchFamily="34" charset="0"/>
            </a:endParaRPr>
          </a:p>
          <a:p>
            <a:r>
              <a:rPr lang="es-ES" dirty="0" smtClean="0">
                <a:latin typeface="Candara" panose="020E0502030303020204" pitchFamily="34" charset="0"/>
              </a:rPr>
              <a:t>También</a:t>
            </a:r>
            <a:r>
              <a:rPr lang="es-ES" dirty="0">
                <a:latin typeface="Candara" panose="020E0502030303020204" pitchFamily="34" charset="0"/>
              </a:rPr>
              <a:t>, como la civilización antigua de Caín, será destruida. Todavía exhibimos con jactancia asesinos como </a:t>
            </a:r>
            <a:r>
              <a:rPr lang="es-ES" dirty="0" err="1">
                <a:latin typeface="Candara" panose="020E0502030303020204" pitchFamily="34" charset="0"/>
              </a:rPr>
              <a:t>Lamec</a:t>
            </a:r>
            <a:r>
              <a:rPr lang="es-ES" dirty="0">
                <a:latin typeface="Candara" panose="020E0502030303020204" pitchFamily="34" charset="0"/>
              </a:rPr>
              <a:t> y todavía tenemos personas (como </a:t>
            </a:r>
            <a:r>
              <a:rPr lang="es-ES" dirty="0" err="1">
                <a:latin typeface="Candara" panose="020E0502030303020204" pitchFamily="34" charset="0"/>
              </a:rPr>
              <a:t>Lamec</a:t>
            </a:r>
            <a:r>
              <a:rPr lang="es-ES" dirty="0">
                <a:latin typeface="Candara" panose="020E0502030303020204" pitchFamily="34" charset="0"/>
              </a:rPr>
              <a:t>) que violan los sagrados votos del matrimonio. </a:t>
            </a:r>
            <a:endParaRPr lang="es-ES" dirty="0" smtClean="0">
              <a:latin typeface="Candara" panose="020E0502030303020204" pitchFamily="34" charset="0"/>
            </a:endParaRPr>
          </a:p>
        </p:txBody>
      </p:sp>
    </p:spTree>
    <p:extLst>
      <p:ext uri="{BB962C8B-B14F-4D97-AF65-F5344CB8AC3E}">
        <p14:creationId xmlns:p14="http://schemas.microsoft.com/office/powerpoint/2010/main" val="26108838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marL="838200" indent="-838200"/>
            <a:r>
              <a:rPr lang="es-PR" altLang="en-US" dirty="0" smtClean="0">
                <a:latin typeface="Candara" panose="020E0502030303020204" pitchFamily="34" charset="0"/>
              </a:rPr>
              <a:t>4. El nacimiento de Set</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4.25)</a:t>
            </a:r>
            <a:endParaRPr lang="es-PR" altLang="en-US" dirty="0">
              <a:latin typeface="Candara" panose="020E0502030303020204" pitchFamily="34" charset="0"/>
            </a:endParaRPr>
          </a:p>
        </p:txBody>
      </p:sp>
      <p:sp>
        <p:nvSpPr>
          <p:cNvPr id="97283" name="Rectangle 3"/>
          <p:cNvSpPr>
            <a:spLocks noGrp="1" noChangeArrowheads="1"/>
          </p:cNvSpPr>
          <p:nvPr>
            <p:ph type="body" idx="1"/>
          </p:nvPr>
        </p:nvSpPr>
        <p:spPr>
          <a:xfrm>
            <a:off x="228599" y="2133600"/>
            <a:ext cx="8715375" cy="4114800"/>
          </a:xfrm>
        </p:spPr>
        <p:txBody>
          <a:bodyPr>
            <a:normAutofit lnSpcReduction="10000"/>
          </a:bodyPr>
          <a:lstStyle/>
          <a:p>
            <a:r>
              <a:rPr lang="es-ES" dirty="0" smtClean="0">
                <a:latin typeface="Candara" panose="020E0502030303020204" pitchFamily="34" charset="0"/>
              </a:rPr>
              <a:t>«</a:t>
            </a:r>
            <a:r>
              <a:rPr lang="es-ES" dirty="0">
                <a:latin typeface="Candara" panose="020E0502030303020204" pitchFamily="34" charset="0"/>
              </a:rPr>
              <a:t>Mas como en los días de Noé, así será la venida del Hijo del Hombre» (</a:t>
            </a:r>
            <a:r>
              <a:rPr lang="es-ES" dirty="0" smtClean="0">
                <a:solidFill>
                  <a:srgbClr val="FF0000"/>
                </a:solidFill>
                <a:latin typeface="Candara" panose="020E0502030303020204" pitchFamily="34" charset="0"/>
              </a:rPr>
              <a:t>Mateo </a:t>
            </a:r>
            <a:r>
              <a:rPr lang="es-ES" dirty="0">
                <a:solidFill>
                  <a:srgbClr val="FF0000"/>
                </a:solidFill>
                <a:latin typeface="Candara" panose="020E0502030303020204" pitchFamily="34" charset="0"/>
              </a:rPr>
              <a:t>24.37</a:t>
            </a:r>
            <a:r>
              <a:rPr lang="es-ES" dirty="0">
                <a:latin typeface="Candara" panose="020E0502030303020204" pitchFamily="34" charset="0"/>
              </a:rPr>
              <a:t>). </a:t>
            </a:r>
            <a:endParaRPr lang="es-ES" dirty="0" smtClean="0">
              <a:latin typeface="Candara" panose="020E0502030303020204" pitchFamily="34" charset="0"/>
            </a:endParaRPr>
          </a:p>
          <a:p>
            <a:r>
              <a:rPr lang="es-ES" dirty="0" smtClean="0">
                <a:latin typeface="Candara" panose="020E0502030303020204" pitchFamily="34" charset="0"/>
              </a:rPr>
              <a:t>Los </a:t>
            </a:r>
            <a:r>
              <a:rPr lang="es-ES" dirty="0">
                <a:latin typeface="Candara" panose="020E0502030303020204" pitchFamily="34" charset="0"/>
              </a:rPr>
              <a:t>hombres aún rechazan la divina revelación y dependen de sus recursos humanos. </a:t>
            </a:r>
            <a:endParaRPr lang="es-ES" dirty="0" smtClean="0">
              <a:latin typeface="Candara" panose="020E0502030303020204" pitchFamily="34" charset="0"/>
            </a:endParaRPr>
          </a:p>
          <a:p>
            <a:r>
              <a:rPr lang="es-ES" b="1" dirty="0" smtClean="0">
                <a:solidFill>
                  <a:srgbClr val="7030A0"/>
                </a:solidFill>
                <a:latin typeface="Candara" panose="020E0502030303020204" pitchFamily="34" charset="0"/>
              </a:rPr>
              <a:t>El </a:t>
            </a:r>
            <a:r>
              <a:rPr lang="es-ES" b="1" dirty="0">
                <a:solidFill>
                  <a:srgbClr val="7030A0"/>
                </a:solidFill>
                <a:latin typeface="Candara" panose="020E0502030303020204" pitchFamily="34" charset="0"/>
              </a:rPr>
              <a:t>verdadero cristiano </a:t>
            </a:r>
            <a:r>
              <a:rPr lang="es-ES" dirty="0">
                <a:latin typeface="Candara" panose="020E0502030303020204" pitchFamily="34" charset="0"/>
              </a:rPr>
              <a:t>no pertenece a este «sistema mundial» que es pasajero (</a:t>
            </a:r>
            <a:r>
              <a:rPr lang="es-ES" dirty="0">
                <a:solidFill>
                  <a:srgbClr val="FF0000"/>
                </a:solidFill>
                <a:latin typeface="Candara" panose="020E0502030303020204" pitchFamily="34" charset="0"/>
              </a:rPr>
              <a:t>1 </a:t>
            </a:r>
            <a:r>
              <a:rPr lang="es-ES" dirty="0" smtClean="0">
                <a:solidFill>
                  <a:srgbClr val="FF0000"/>
                </a:solidFill>
                <a:latin typeface="Candara" panose="020E0502030303020204" pitchFamily="34" charset="0"/>
              </a:rPr>
              <a:t>Juan </a:t>
            </a:r>
            <a:r>
              <a:rPr lang="es-ES" dirty="0">
                <a:solidFill>
                  <a:srgbClr val="FF0000"/>
                </a:solidFill>
                <a:latin typeface="Candara" panose="020E0502030303020204" pitchFamily="34" charset="0"/>
              </a:rPr>
              <a:t>2.15–17</a:t>
            </a:r>
            <a:r>
              <a:rPr lang="es-ES" dirty="0">
                <a:latin typeface="Candara" panose="020E0502030303020204" pitchFamily="34" charset="0"/>
              </a:rPr>
              <a:t>) y no debe enredarse con él (</a:t>
            </a:r>
            <a:r>
              <a:rPr lang="es-ES" dirty="0" smtClean="0">
                <a:solidFill>
                  <a:srgbClr val="FF0000"/>
                </a:solidFill>
                <a:latin typeface="Candara" panose="020E0502030303020204" pitchFamily="34" charset="0"/>
              </a:rPr>
              <a:t>Romanos </a:t>
            </a:r>
            <a:r>
              <a:rPr lang="es-ES" dirty="0">
                <a:solidFill>
                  <a:srgbClr val="FF0000"/>
                </a:solidFill>
                <a:latin typeface="Candara" panose="020E0502030303020204" pitchFamily="34" charset="0"/>
              </a:rPr>
              <a:t>12.2; 2 </a:t>
            </a:r>
            <a:r>
              <a:rPr lang="es-ES" dirty="0" smtClean="0">
                <a:solidFill>
                  <a:srgbClr val="FF0000"/>
                </a:solidFill>
                <a:latin typeface="Candara" panose="020E0502030303020204" pitchFamily="34" charset="0"/>
              </a:rPr>
              <a:t>Corintios </a:t>
            </a:r>
            <a:r>
              <a:rPr lang="es-ES" dirty="0">
                <a:solidFill>
                  <a:srgbClr val="FF0000"/>
                </a:solidFill>
                <a:latin typeface="Candara" panose="020E0502030303020204" pitchFamily="34" charset="0"/>
              </a:rPr>
              <a:t>6.14–7.1</a:t>
            </a:r>
            <a:r>
              <a:rPr lang="es-ES" dirty="0" smtClean="0">
                <a:latin typeface="Candara" panose="020E0502030303020204" pitchFamily="34" charset="0"/>
              </a:rPr>
              <a:t>).</a:t>
            </a:r>
            <a:endParaRPr lang="es-ES" dirty="0">
              <a:latin typeface="Candara" panose="020E0502030303020204" pitchFamily="34" charset="0"/>
            </a:endParaRPr>
          </a:p>
        </p:txBody>
      </p:sp>
    </p:spTree>
    <p:extLst>
      <p:ext uri="{BB962C8B-B14F-4D97-AF65-F5344CB8AC3E}">
        <p14:creationId xmlns:p14="http://schemas.microsoft.com/office/powerpoint/2010/main" val="8380231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s-PR" altLang="en-US">
                <a:latin typeface="Candara" panose="020E0502030303020204" pitchFamily="34" charset="0"/>
              </a:rPr>
              <a:t>Aplicaciones</a:t>
            </a:r>
          </a:p>
        </p:txBody>
      </p:sp>
      <p:sp>
        <p:nvSpPr>
          <p:cNvPr id="45059" name="Rectangle 3"/>
          <p:cNvSpPr>
            <a:spLocks noGrp="1" noChangeArrowheads="1"/>
          </p:cNvSpPr>
          <p:nvPr>
            <p:ph type="body" idx="1"/>
          </p:nvPr>
        </p:nvSpPr>
        <p:spPr>
          <a:xfrm>
            <a:off x="457200" y="2017713"/>
            <a:ext cx="8497888" cy="4154487"/>
          </a:xfrm>
        </p:spPr>
        <p:txBody>
          <a:bodyPr/>
          <a:lstStyle/>
          <a:p>
            <a:pPr marL="609600" indent="-609600">
              <a:lnSpc>
                <a:spcPct val="90000"/>
              </a:lnSpc>
              <a:buSzPct val="85000"/>
              <a:buFont typeface="Wingdings" panose="05000000000000000000" pitchFamily="2" charset="2"/>
              <a:buAutoNum type="arabicPeriod"/>
            </a:pPr>
            <a:r>
              <a:rPr lang="es-PR" altLang="en-US">
                <a:latin typeface="Candara" panose="020E0502030303020204" pitchFamily="34" charset="0"/>
              </a:rPr>
              <a:t>El peligro del resentimiento (</a:t>
            </a:r>
            <a:r>
              <a:rPr lang="es-PR" altLang="en-US">
                <a:solidFill>
                  <a:schemeClr val="hlink"/>
                </a:solidFill>
                <a:latin typeface="Candara" panose="020E0502030303020204" pitchFamily="34" charset="0"/>
              </a:rPr>
              <a:t>4.5-8</a:t>
            </a:r>
            <a:r>
              <a:rPr lang="es-PR" altLang="en-US">
                <a:latin typeface="Candara" panose="020E0502030303020204" pitchFamily="34" charset="0"/>
              </a:rPr>
              <a:t>).</a:t>
            </a:r>
          </a:p>
          <a:p>
            <a:pPr marL="990600" lvl="1" indent="-533400">
              <a:lnSpc>
                <a:spcPct val="90000"/>
              </a:lnSpc>
              <a:buSzPct val="85000"/>
              <a:buFont typeface="Wingdings" panose="05000000000000000000" pitchFamily="2" charset="2"/>
              <a:buAutoNum type="alphaLcParenR"/>
            </a:pPr>
            <a:r>
              <a:rPr lang="es-PR" altLang="en-US">
                <a:latin typeface="Candara" panose="020E0502030303020204" pitchFamily="34" charset="0"/>
              </a:rPr>
              <a:t>La relación de hermanos se extiende a la iglesia. La raíz de los pleitos y disturbios es el resentimiento, que resulta del enojo no resuelto.</a:t>
            </a:r>
          </a:p>
          <a:p>
            <a:pPr marL="990600" lvl="1" indent="-533400">
              <a:lnSpc>
                <a:spcPct val="90000"/>
              </a:lnSpc>
              <a:buSzPct val="85000"/>
              <a:buFont typeface="Wingdings" panose="05000000000000000000" pitchFamily="2" charset="2"/>
              <a:buAutoNum type="alphaLcParenR"/>
            </a:pPr>
            <a:r>
              <a:rPr lang="es-PR" altLang="en-US">
                <a:latin typeface="Candara" panose="020E0502030303020204" pitchFamily="34" charset="0"/>
              </a:rPr>
              <a:t>Jesús nos mandó a reconciliarnos con nuestro hermano sin perder tiempo. Sólo así evitaremos destruir al hermano (Mateo 5.21-26).</a:t>
            </a:r>
          </a:p>
        </p:txBody>
      </p:sp>
      <p:pic>
        <p:nvPicPr>
          <p:cNvPr id="6" name="Picture 5"/>
          <p:cNvPicPr>
            <a:picLocks noChangeAspect="1"/>
          </p:cNvPicPr>
          <p:nvPr/>
        </p:nvPicPr>
        <p:blipFill>
          <a:blip r:embed="rId3"/>
          <a:stretch>
            <a:fillRect/>
          </a:stretch>
        </p:blipFill>
        <p:spPr>
          <a:xfrm>
            <a:off x="6781800" y="0"/>
            <a:ext cx="2362200" cy="1771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dissolve">
                                      <p:cBhvr>
                                        <p:cTn id="12" dur="500"/>
                                        <p:tgtEl>
                                          <p:spTgt spid="45059">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5059">
                                            <p:txEl>
                                              <p:pRg st="2" end="2"/>
                                            </p:txEl>
                                          </p:spTgt>
                                        </p:tgtEl>
                                        <p:attrNameLst>
                                          <p:attrName>style.visibility</p:attrName>
                                        </p:attrNameLst>
                                      </p:cBhvr>
                                      <p:to>
                                        <p:strVal val="visible"/>
                                      </p:to>
                                    </p:set>
                                    <p:animEffect transition="in" filter="dissolve">
                                      <p:cBhvr>
                                        <p:cTn id="15" dur="500"/>
                                        <p:tgtEl>
                                          <p:spTgt spid="450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s-PR" altLang="en-US" dirty="0">
                <a:latin typeface="Candara" panose="020E0502030303020204" pitchFamily="34" charset="0"/>
              </a:rPr>
              <a:t>Verdad Central</a:t>
            </a:r>
          </a:p>
        </p:txBody>
      </p:sp>
      <p:sp>
        <p:nvSpPr>
          <p:cNvPr id="10243" name="Rectangle 3"/>
          <p:cNvSpPr>
            <a:spLocks noGrp="1" noChangeArrowheads="1"/>
          </p:cNvSpPr>
          <p:nvPr>
            <p:ph type="body" sz="half" idx="1"/>
          </p:nvPr>
        </p:nvSpPr>
        <p:spPr>
          <a:xfrm>
            <a:off x="381000" y="1981200"/>
            <a:ext cx="8077200" cy="4114800"/>
          </a:xfrm>
        </p:spPr>
        <p:txBody>
          <a:bodyPr/>
          <a:lstStyle/>
          <a:p>
            <a:r>
              <a:rPr lang="es-PR" altLang="en-US" sz="3600">
                <a:effectLst>
                  <a:outerShdw blurRad="38100" dist="38100" dir="2700000" algn="tl">
                    <a:srgbClr val="C0C0C0"/>
                  </a:outerShdw>
                </a:effectLst>
                <a:latin typeface="Candara" panose="020E0502030303020204" pitchFamily="34" charset="0"/>
              </a:rPr>
              <a:t>La muerte de Abel por la mano de Caín ilustra cómo una motivación equivocada y los celos pueden conducir a acciones trágicas.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s-PR" altLang="en-US">
                <a:latin typeface="Candara" panose="020E0502030303020204" pitchFamily="34" charset="0"/>
              </a:rPr>
              <a:t>Aplicaciones</a:t>
            </a:r>
          </a:p>
        </p:txBody>
      </p:sp>
      <p:sp>
        <p:nvSpPr>
          <p:cNvPr id="47107" name="Rectangle 3"/>
          <p:cNvSpPr>
            <a:spLocks noGrp="1" noChangeArrowheads="1"/>
          </p:cNvSpPr>
          <p:nvPr>
            <p:ph type="body" idx="1"/>
          </p:nvPr>
        </p:nvSpPr>
        <p:spPr>
          <a:xfrm>
            <a:off x="457200" y="1860550"/>
            <a:ext cx="8497888" cy="4530725"/>
          </a:xfrm>
        </p:spPr>
        <p:txBody>
          <a:bodyPr/>
          <a:lstStyle/>
          <a:p>
            <a:pPr marL="609600" indent="-609600">
              <a:lnSpc>
                <a:spcPct val="90000"/>
              </a:lnSpc>
              <a:buSzPct val="85000"/>
              <a:buFont typeface="Wingdings" panose="05000000000000000000" pitchFamily="2" charset="2"/>
              <a:buAutoNum type="arabicPeriod" startAt="2"/>
            </a:pPr>
            <a:r>
              <a:rPr lang="es-PR" altLang="en-US">
                <a:latin typeface="Candara" panose="020E0502030303020204" pitchFamily="34" charset="0"/>
              </a:rPr>
              <a:t>Nuestra responsabilidad con la ofrenda (</a:t>
            </a:r>
            <a:r>
              <a:rPr lang="es-PR" altLang="en-US">
                <a:solidFill>
                  <a:schemeClr val="hlink"/>
                </a:solidFill>
                <a:latin typeface="Candara" panose="020E0502030303020204" pitchFamily="34" charset="0"/>
              </a:rPr>
              <a:t>4.3-4</a:t>
            </a:r>
            <a:r>
              <a:rPr lang="es-PR" altLang="en-US">
                <a:latin typeface="Candara" panose="020E0502030303020204" pitchFamily="34" charset="0"/>
              </a:rPr>
              <a:t>).</a:t>
            </a:r>
          </a:p>
          <a:p>
            <a:pPr marL="990600" lvl="1" indent="-533400">
              <a:lnSpc>
                <a:spcPct val="90000"/>
              </a:lnSpc>
              <a:buSzPct val="85000"/>
              <a:buFont typeface="Wingdings" panose="05000000000000000000" pitchFamily="2" charset="2"/>
              <a:buAutoNum type="alphaLcParenR"/>
            </a:pPr>
            <a:r>
              <a:rPr lang="es-PR" altLang="en-US">
                <a:latin typeface="Candara" panose="020E0502030303020204" pitchFamily="34" charset="0"/>
              </a:rPr>
              <a:t>Muchos creyentes piensan que por el hecho de no estar activos en su iglesia no tienen la obligación de ofrendar. Es común en nuestras iglesias que el hermano de sólo cuando va al templo.</a:t>
            </a:r>
          </a:p>
          <a:p>
            <a:pPr marL="990600" lvl="1" indent="-533400">
              <a:lnSpc>
                <a:spcPct val="90000"/>
              </a:lnSpc>
              <a:buSzPct val="85000"/>
              <a:buFont typeface="Wingdings" panose="05000000000000000000" pitchFamily="2" charset="2"/>
              <a:buAutoNum type="alphaLcParenR"/>
            </a:pPr>
            <a:r>
              <a:rPr lang="es-PR" altLang="en-US">
                <a:latin typeface="Candara" panose="020E0502030303020204" pitchFamily="34" charset="0"/>
              </a:rPr>
              <a:t>La motivación para dar debe ser el amor y la gratitud que se siente hacia Dios y no solo cuando la ocasión se presenta.</a:t>
            </a:r>
          </a:p>
        </p:txBody>
      </p:sp>
      <p:pic>
        <p:nvPicPr>
          <p:cNvPr id="6" name="Picture 5"/>
          <p:cNvPicPr>
            <a:picLocks noChangeAspect="1"/>
          </p:cNvPicPr>
          <p:nvPr/>
        </p:nvPicPr>
        <p:blipFill>
          <a:blip r:embed="rId3"/>
          <a:stretch>
            <a:fillRect/>
          </a:stretch>
        </p:blipFill>
        <p:spPr>
          <a:xfrm>
            <a:off x="6781800" y="0"/>
            <a:ext cx="2362200" cy="1771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dissolve">
                                      <p:cBhvr>
                                        <p:cTn id="7" dur="500"/>
                                        <p:tgtEl>
                                          <p:spTgt spid="471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7107">
                                            <p:txEl>
                                              <p:pRg st="1" end="1"/>
                                            </p:txEl>
                                          </p:spTgt>
                                        </p:tgtEl>
                                        <p:attrNameLst>
                                          <p:attrName>style.visibility</p:attrName>
                                        </p:attrNameLst>
                                      </p:cBhvr>
                                      <p:to>
                                        <p:strVal val="visible"/>
                                      </p:to>
                                    </p:set>
                                    <p:animEffect transition="in" filter="dissolve">
                                      <p:cBhvr>
                                        <p:cTn id="12" dur="500"/>
                                        <p:tgtEl>
                                          <p:spTgt spid="47107">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7107">
                                            <p:txEl>
                                              <p:pRg st="2" end="2"/>
                                            </p:txEl>
                                          </p:spTgt>
                                        </p:tgtEl>
                                        <p:attrNameLst>
                                          <p:attrName>style.visibility</p:attrName>
                                        </p:attrNameLst>
                                      </p:cBhvr>
                                      <p:to>
                                        <p:strVal val="visible"/>
                                      </p:to>
                                    </p:set>
                                    <p:animEffect transition="in" filter="dissolve">
                                      <p:cBhvr>
                                        <p:cTn id="15" dur="500"/>
                                        <p:tgtEl>
                                          <p:spTgt spid="471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s-PR" altLang="en-US">
                <a:latin typeface="Candara" panose="020E0502030303020204" pitchFamily="34" charset="0"/>
              </a:rPr>
              <a:t>Aplicaciones</a:t>
            </a:r>
          </a:p>
        </p:txBody>
      </p:sp>
      <p:sp>
        <p:nvSpPr>
          <p:cNvPr id="49155" name="Rectangle 3"/>
          <p:cNvSpPr>
            <a:spLocks noGrp="1" noChangeArrowheads="1"/>
          </p:cNvSpPr>
          <p:nvPr>
            <p:ph type="body" idx="1"/>
          </p:nvPr>
        </p:nvSpPr>
        <p:spPr>
          <a:xfrm>
            <a:off x="457200" y="2103438"/>
            <a:ext cx="8497888" cy="4530725"/>
          </a:xfrm>
        </p:spPr>
        <p:txBody>
          <a:bodyPr/>
          <a:lstStyle/>
          <a:p>
            <a:pPr marL="609600" indent="-609600">
              <a:buSzPct val="85000"/>
              <a:buFont typeface="Wingdings" panose="05000000000000000000" pitchFamily="2" charset="2"/>
              <a:buAutoNum type="arabicPeriod" startAt="3"/>
            </a:pPr>
            <a:r>
              <a:rPr lang="es-PR" altLang="en-US" sz="2800" dirty="0">
                <a:latin typeface="Candara" panose="020E0502030303020204" pitchFamily="34" charset="0"/>
              </a:rPr>
              <a:t>La marca del discípulo de Jesús (</a:t>
            </a:r>
            <a:r>
              <a:rPr lang="es-PR" altLang="en-US" sz="2800" dirty="0">
                <a:solidFill>
                  <a:schemeClr val="hlink"/>
                </a:solidFill>
                <a:latin typeface="Candara" panose="020E0502030303020204" pitchFamily="34" charset="0"/>
              </a:rPr>
              <a:t>Génesis 4.15, Juan 13.34-35</a:t>
            </a:r>
            <a:r>
              <a:rPr lang="es-PR" altLang="en-US" sz="2800" dirty="0">
                <a:latin typeface="Candara" panose="020E0502030303020204" pitchFamily="34" charset="0"/>
              </a:rPr>
              <a:t>).</a:t>
            </a:r>
          </a:p>
          <a:p>
            <a:pPr marL="990600" lvl="1" indent="-533400">
              <a:buSzPct val="85000"/>
              <a:buFont typeface="Wingdings" panose="05000000000000000000" pitchFamily="2" charset="2"/>
              <a:buAutoNum type="alphaLcParenR"/>
            </a:pPr>
            <a:r>
              <a:rPr lang="es-PR" altLang="en-US" sz="2400" dirty="0">
                <a:latin typeface="Candara" panose="020E0502030303020204" pitchFamily="34" charset="0"/>
              </a:rPr>
              <a:t>Dios puso una señal en Caín. Todos lo reconocerían por dicha marca que lo señalaba como aquel que por resentimiento mató a su hermano.</a:t>
            </a:r>
          </a:p>
          <a:p>
            <a:pPr marL="990600" lvl="1" indent="-533400">
              <a:buSzPct val="85000"/>
              <a:buFont typeface="Wingdings" panose="05000000000000000000" pitchFamily="2" charset="2"/>
              <a:buAutoNum type="alphaLcParenR"/>
            </a:pPr>
            <a:r>
              <a:rPr lang="es-PR" altLang="en-US" sz="2400" dirty="0">
                <a:latin typeface="Candara" panose="020E0502030303020204" pitchFamily="34" charset="0"/>
              </a:rPr>
              <a:t>Jesús también dejó una marca en sus seguidores por la cual todos reconocerán que son discípulos de Jesús. Esa marca o señal es “Como os he amado, amaos también vosotros los unos a los otros”.</a:t>
            </a:r>
          </a:p>
        </p:txBody>
      </p:sp>
      <p:pic>
        <p:nvPicPr>
          <p:cNvPr id="6" name="Picture 5"/>
          <p:cNvPicPr>
            <a:picLocks noChangeAspect="1"/>
          </p:cNvPicPr>
          <p:nvPr/>
        </p:nvPicPr>
        <p:blipFill>
          <a:blip r:embed="rId3"/>
          <a:stretch>
            <a:fillRect/>
          </a:stretch>
        </p:blipFill>
        <p:spPr>
          <a:xfrm>
            <a:off x="6781800" y="0"/>
            <a:ext cx="2362200" cy="1771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dissolve">
                                      <p:cBhvr>
                                        <p:cTn id="7" dur="500"/>
                                        <p:tgtEl>
                                          <p:spTgt spid="491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Effect transition="in" filter="dissolve">
                                      <p:cBhvr>
                                        <p:cTn id="12" dur="500"/>
                                        <p:tgtEl>
                                          <p:spTgt spid="49155">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9155">
                                            <p:txEl>
                                              <p:pRg st="2" end="2"/>
                                            </p:txEl>
                                          </p:spTgt>
                                        </p:tgtEl>
                                        <p:attrNameLst>
                                          <p:attrName>style.visibility</p:attrName>
                                        </p:attrNameLst>
                                      </p:cBhvr>
                                      <p:to>
                                        <p:strVal val="visible"/>
                                      </p:to>
                                    </p:set>
                                    <p:animEffect transition="in" filter="dissolve">
                                      <p:cBhvr>
                                        <p:cTn id="15" dur="500"/>
                                        <p:tgtEl>
                                          <p:spTgt spid="491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2"/>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887" t="3426" r="6289" b="3547"/>
          <a:stretch/>
        </p:blipFill>
        <p:spPr>
          <a:xfrm>
            <a:off x="-1" y="0"/>
            <a:ext cx="9144001" cy="6858000"/>
          </a:xfrm>
        </p:spPr>
      </p:pic>
      <p:sp>
        <p:nvSpPr>
          <p:cNvPr id="51203" name="Rectangle 3"/>
          <p:cNvSpPr>
            <a:spLocks noGrp="1" noChangeArrowheads="1"/>
          </p:cNvSpPr>
          <p:nvPr>
            <p:ph type="title"/>
          </p:nvPr>
        </p:nvSpPr>
        <p:spPr>
          <a:xfrm>
            <a:off x="3743325" y="176213"/>
            <a:ext cx="5137150" cy="722312"/>
          </a:xfrm>
          <a:solidFill>
            <a:schemeClr val="tx1">
              <a:alpha val="53999"/>
            </a:schemeClr>
          </a:solidFill>
          <a:ln/>
        </p:spPr>
        <p:txBody>
          <a:bodyPr/>
          <a:lstStyle/>
          <a:p>
            <a:pPr algn="ctr"/>
            <a:r>
              <a:rPr lang="es-PR" altLang="en-US" sz="4800" dirty="0">
                <a:solidFill>
                  <a:schemeClr val="bg1"/>
                </a:solidFill>
                <a:latin typeface="Candara" panose="020E0502030303020204" pitchFamily="34" charset="0"/>
              </a:rPr>
              <a:t>Próximo Estudio</a:t>
            </a:r>
          </a:p>
        </p:txBody>
      </p:sp>
      <p:sp>
        <p:nvSpPr>
          <p:cNvPr id="51204" name="Rectangle 4"/>
          <p:cNvSpPr>
            <a:spLocks noGrp="1" noChangeArrowheads="1"/>
          </p:cNvSpPr>
          <p:nvPr>
            <p:ph type="body" sz="half" idx="1"/>
          </p:nvPr>
        </p:nvSpPr>
        <p:spPr>
          <a:xfrm>
            <a:off x="1303338" y="4114800"/>
            <a:ext cx="7531100" cy="1677988"/>
          </a:xfrm>
          <a:solidFill>
            <a:schemeClr val="tx1">
              <a:alpha val="53999"/>
            </a:schemeClr>
          </a:solidFill>
          <a:ln/>
        </p:spPr>
        <p:txBody>
          <a:bodyPr>
            <a:spAutoFit/>
          </a:bodyPr>
          <a:lstStyle/>
          <a:p>
            <a:pPr>
              <a:lnSpc>
                <a:spcPct val="80000"/>
              </a:lnSpc>
            </a:pPr>
            <a:r>
              <a:rPr lang="es-PR" altLang="en-US" sz="4000" dirty="0">
                <a:solidFill>
                  <a:schemeClr val="bg1"/>
                </a:solidFill>
                <a:latin typeface="Candara" panose="020E0502030303020204" pitchFamily="34" charset="0"/>
              </a:rPr>
              <a:t>Martes, </a:t>
            </a:r>
            <a:r>
              <a:rPr lang="es-PR" altLang="en-US" sz="4000" dirty="0" smtClean="0">
                <a:solidFill>
                  <a:schemeClr val="bg1"/>
                </a:solidFill>
                <a:latin typeface="Candara" panose="020E0502030303020204" pitchFamily="34" charset="0"/>
              </a:rPr>
              <a:t>8 </a:t>
            </a:r>
            <a:r>
              <a:rPr lang="es-PR" altLang="en-US" sz="4000" dirty="0">
                <a:solidFill>
                  <a:schemeClr val="bg1"/>
                </a:solidFill>
                <a:latin typeface="Candara" panose="020E0502030303020204" pitchFamily="34" charset="0"/>
              </a:rPr>
              <a:t>de febrero de </a:t>
            </a:r>
            <a:r>
              <a:rPr lang="es-PR" altLang="en-US" sz="4000" dirty="0" smtClean="0">
                <a:solidFill>
                  <a:schemeClr val="bg1"/>
                </a:solidFill>
                <a:latin typeface="Candara" panose="020E0502030303020204" pitchFamily="34" charset="0"/>
              </a:rPr>
              <a:t>2016</a:t>
            </a:r>
            <a:endParaRPr lang="es-PR" altLang="en-US" sz="4000" dirty="0">
              <a:solidFill>
                <a:schemeClr val="bg1"/>
              </a:solidFill>
              <a:latin typeface="Candara" panose="020E0502030303020204" pitchFamily="34" charset="0"/>
            </a:endParaRPr>
          </a:p>
          <a:p>
            <a:pPr lvl="1">
              <a:lnSpc>
                <a:spcPct val="80000"/>
              </a:lnSpc>
            </a:pPr>
            <a:r>
              <a:rPr lang="es-PR" altLang="en-US" sz="3600" dirty="0">
                <a:solidFill>
                  <a:schemeClr val="bg1"/>
                </a:solidFill>
                <a:latin typeface="Candara" panose="020E0502030303020204" pitchFamily="34" charset="0"/>
              </a:rPr>
              <a:t>Estudio #6: “Noé y el diluvio”</a:t>
            </a:r>
          </a:p>
          <a:p>
            <a:pPr lvl="1">
              <a:lnSpc>
                <a:spcPct val="80000"/>
              </a:lnSpc>
            </a:pPr>
            <a:r>
              <a:rPr lang="es-PR" altLang="en-US" sz="3600" dirty="0">
                <a:solidFill>
                  <a:schemeClr val="bg1"/>
                </a:solidFill>
                <a:latin typeface="Candara" panose="020E0502030303020204" pitchFamily="34" charset="0"/>
              </a:rPr>
              <a:t>Génesis 5.9 a 7.24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fade">
                                      <p:cBhvr>
                                        <p:cTn id="7" dur="1000"/>
                                        <p:tgtEl>
                                          <p:spTgt spid="51203"/>
                                        </p:tgtEl>
                                      </p:cBhvr>
                                    </p:animEffect>
                                    <p:anim calcmode="lin" valueType="num">
                                      <p:cBhvr>
                                        <p:cTn id="8" dur="1000" fill="hold"/>
                                        <p:tgtEl>
                                          <p:spTgt spid="51203"/>
                                        </p:tgtEl>
                                        <p:attrNameLst>
                                          <p:attrName>ppt_x</p:attrName>
                                        </p:attrNameLst>
                                      </p:cBhvr>
                                      <p:tavLst>
                                        <p:tav tm="0">
                                          <p:val>
                                            <p:strVal val="#ppt_x"/>
                                          </p:val>
                                        </p:tav>
                                        <p:tav tm="100000">
                                          <p:val>
                                            <p:strVal val="#ppt_x"/>
                                          </p:val>
                                        </p:tav>
                                      </p:tavLst>
                                    </p:anim>
                                    <p:anim calcmode="lin" valueType="num">
                                      <p:cBhvr>
                                        <p:cTn id="9" dur="1000" fill="hold"/>
                                        <p:tgtEl>
                                          <p:spTgt spid="5120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204">
                                            <p:bg/>
                                          </p:spTgt>
                                        </p:tgtEl>
                                        <p:attrNameLst>
                                          <p:attrName>style.visibility</p:attrName>
                                        </p:attrNameLst>
                                      </p:cBhvr>
                                      <p:to>
                                        <p:strVal val="visible"/>
                                      </p:to>
                                    </p:set>
                                    <p:animEffect transition="in" filter="fade">
                                      <p:cBhvr>
                                        <p:cTn id="12" dur="1000"/>
                                        <p:tgtEl>
                                          <p:spTgt spid="51204">
                                            <p:bg/>
                                          </p:spTgt>
                                        </p:tgtEl>
                                      </p:cBhvr>
                                    </p:animEffect>
                                    <p:anim calcmode="lin" valueType="num">
                                      <p:cBhvr>
                                        <p:cTn id="13" dur="1000" fill="hold"/>
                                        <p:tgtEl>
                                          <p:spTgt spid="51204">
                                            <p:bg/>
                                          </p:spTgt>
                                        </p:tgtEl>
                                        <p:attrNameLst>
                                          <p:attrName>ppt_x</p:attrName>
                                        </p:attrNameLst>
                                      </p:cBhvr>
                                      <p:tavLst>
                                        <p:tav tm="0">
                                          <p:val>
                                            <p:strVal val="#ppt_x"/>
                                          </p:val>
                                        </p:tav>
                                        <p:tav tm="100000">
                                          <p:val>
                                            <p:strVal val="#ppt_x"/>
                                          </p:val>
                                        </p:tav>
                                      </p:tavLst>
                                    </p:anim>
                                    <p:anim calcmode="lin" valueType="num">
                                      <p:cBhvr>
                                        <p:cTn id="14" dur="1000" fill="hold"/>
                                        <p:tgtEl>
                                          <p:spTgt spid="51204">
                                            <p:bg/>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51204">
                                            <p:txEl>
                                              <p:pRg st="0" end="0"/>
                                            </p:txEl>
                                          </p:spTgt>
                                        </p:tgtEl>
                                        <p:attrNameLst>
                                          <p:attrName>style.visibility</p:attrName>
                                        </p:attrNameLst>
                                      </p:cBhvr>
                                      <p:to>
                                        <p:strVal val="visible"/>
                                      </p:to>
                                    </p:set>
                                    <p:animEffect transition="in" filter="fade">
                                      <p:cBhvr>
                                        <p:cTn id="17" dur="1000"/>
                                        <p:tgtEl>
                                          <p:spTgt spid="51204">
                                            <p:txEl>
                                              <p:pRg st="0" end="0"/>
                                            </p:txEl>
                                          </p:spTgt>
                                        </p:tgtEl>
                                      </p:cBhvr>
                                    </p:animEffect>
                                    <p:anim calcmode="lin" valueType="num">
                                      <p:cBhvr>
                                        <p:cTn id="18" dur="1000" fill="hold"/>
                                        <p:tgtEl>
                                          <p:spTgt spid="5120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1204">
                                            <p:txEl>
                                              <p:pRg st="0" end="0"/>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1204">
                                            <p:txEl>
                                              <p:pRg st="1" end="1"/>
                                            </p:txEl>
                                          </p:spTgt>
                                        </p:tgtEl>
                                        <p:attrNameLst>
                                          <p:attrName>style.visibility</p:attrName>
                                        </p:attrNameLst>
                                      </p:cBhvr>
                                      <p:to>
                                        <p:strVal val="visible"/>
                                      </p:to>
                                    </p:set>
                                    <p:animEffect transition="in" filter="fade">
                                      <p:cBhvr>
                                        <p:cTn id="22" dur="1000"/>
                                        <p:tgtEl>
                                          <p:spTgt spid="51204">
                                            <p:txEl>
                                              <p:pRg st="1" end="1"/>
                                            </p:txEl>
                                          </p:spTgt>
                                        </p:tgtEl>
                                      </p:cBhvr>
                                    </p:animEffect>
                                    <p:anim calcmode="lin" valueType="num">
                                      <p:cBhvr>
                                        <p:cTn id="23" dur="1000" fill="hold"/>
                                        <p:tgtEl>
                                          <p:spTgt spid="51204">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1204">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1204">
                                            <p:txEl>
                                              <p:pRg st="2" end="2"/>
                                            </p:txEl>
                                          </p:spTgt>
                                        </p:tgtEl>
                                        <p:attrNameLst>
                                          <p:attrName>style.visibility</p:attrName>
                                        </p:attrNameLst>
                                      </p:cBhvr>
                                      <p:to>
                                        <p:strVal val="visible"/>
                                      </p:to>
                                    </p:set>
                                    <p:animEffect transition="in" filter="fade">
                                      <p:cBhvr>
                                        <p:cTn id="27" dur="1000"/>
                                        <p:tgtEl>
                                          <p:spTgt spid="51204">
                                            <p:txEl>
                                              <p:pRg st="2" end="2"/>
                                            </p:txEl>
                                          </p:spTgt>
                                        </p:tgtEl>
                                      </p:cBhvr>
                                    </p:animEffect>
                                    <p:anim calcmode="lin" valueType="num">
                                      <p:cBhvr>
                                        <p:cTn id="28" dur="1000" fill="hold"/>
                                        <p:tgtEl>
                                          <p:spTgt spid="51204">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5120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p:bldP spid="51204"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dirty="0" err="1">
                <a:latin typeface="Candara" panose="020E0502030303020204" pitchFamily="34" charset="0"/>
              </a:rPr>
              <a:t>Bibliografía</a:t>
            </a:r>
            <a:endParaRPr lang="en-US" altLang="en-US" dirty="0">
              <a:latin typeface="Candara" panose="020E0502030303020204" pitchFamily="34" charset="0"/>
            </a:endParaRPr>
          </a:p>
        </p:txBody>
      </p:sp>
      <p:sp>
        <p:nvSpPr>
          <p:cNvPr id="53251" name="Rectangle 3"/>
          <p:cNvSpPr>
            <a:spLocks noGrp="1" noChangeArrowheads="1"/>
          </p:cNvSpPr>
          <p:nvPr>
            <p:ph type="body" idx="1"/>
          </p:nvPr>
        </p:nvSpPr>
        <p:spPr>
          <a:xfrm>
            <a:off x="423863" y="2017713"/>
            <a:ext cx="8531225" cy="4114800"/>
          </a:xfrm>
        </p:spPr>
        <p:txBody>
          <a:bodyPr/>
          <a:lstStyle/>
          <a:p>
            <a:pPr marL="609600" indent="-609600">
              <a:lnSpc>
                <a:spcPct val="80000"/>
              </a:lnSpc>
            </a:pPr>
            <a:r>
              <a:rPr lang="en-US" altLang="en-US" sz="2000">
                <a:latin typeface="Candara" panose="020E0502030303020204" pitchFamily="34" charset="0"/>
              </a:rPr>
              <a:t>Casa Bautista de Publicaciones (1996), </a:t>
            </a:r>
            <a:r>
              <a:rPr lang="en-US" altLang="en-US" sz="2000" i="1">
                <a:latin typeface="Candara" panose="020E0502030303020204" pitchFamily="34" charset="0"/>
              </a:rPr>
              <a:t>El Expositor Bíblico (La Biblia, Libro por Libro, Maestros), Volumen 1. </a:t>
            </a:r>
          </a:p>
          <a:p>
            <a:pPr marL="609600" indent="-609600">
              <a:lnSpc>
                <a:spcPct val="80000"/>
              </a:lnSpc>
            </a:pPr>
            <a:r>
              <a:rPr lang="es-PR" altLang="en-US" sz="2000">
                <a:latin typeface="Candara" panose="020E0502030303020204" pitchFamily="34" charset="0"/>
              </a:rPr>
              <a:t>Wilton M. Nelson and Juan Rojas Mayo, Nelson Nuevo Diccionario Ilustrado De La Biblia, electronic ed. (Nashville: Editorial Caribe, 2000, c1998).</a:t>
            </a:r>
          </a:p>
          <a:p>
            <a:pPr marL="609600" indent="-609600">
              <a:lnSpc>
                <a:spcPct val="80000"/>
              </a:lnSpc>
            </a:pPr>
            <a:r>
              <a:rPr lang="es-PR" altLang="en-US" sz="2000">
                <a:latin typeface="Candara" panose="020E0502030303020204" pitchFamily="34" charset="0"/>
              </a:rPr>
              <a:t>Matthew Henry, </a:t>
            </a:r>
            <a:r>
              <a:rPr lang="es-PR" altLang="en-US" sz="2000" i="1">
                <a:latin typeface="Candara" panose="020E0502030303020204" pitchFamily="34" charset="0"/>
              </a:rPr>
              <a:t>Comentario De La Biblia Matthew Henry En Un Tomo.</a:t>
            </a:r>
            <a:r>
              <a:rPr lang="es-PR" altLang="en-US" sz="2000">
                <a:latin typeface="Candara" panose="020E0502030303020204" pitchFamily="34" charset="0"/>
              </a:rPr>
              <a:t> (Miami: Editorial Unilit, 2003).</a:t>
            </a:r>
          </a:p>
          <a:p>
            <a:pPr marL="609600" indent="-609600">
              <a:lnSpc>
                <a:spcPct val="80000"/>
              </a:lnSpc>
            </a:pPr>
            <a:r>
              <a:rPr lang="es-PR" altLang="en-US" sz="2000">
                <a:latin typeface="Candara" panose="020E0502030303020204" pitchFamily="34" charset="0"/>
              </a:rPr>
              <a:t>W.E. Vine, </a:t>
            </a:r>
            <a:r>
              <a:rPr lang="es-PR" altLang="en-US" sz="2000" i="1">
                <a:latin typeface="Candara" panose="020E0502030303020204" pitchFamily="34" charset="0"/>
              </a:rPr>
              <a:t>Vine Diccionario Expositivo De Palabras Del Antiguo Y Del Neuvo Testamento Exhaustivo</a:t>
            </a:r>
            <a:r>
              <a:rPr lang="es-PR" altLang="en-US" sz="2000">
                <a:latin typeface="Candara" panose="020E0502030303020204" pitchFamily="34" charset="0"/>
              </a:rPr>
              <a:t>, electronic ed. (Nashville: Editorial Caribe, 2000, c1999). </a:t>
            </a:r>
          </a:p>
          <a:p>
            <a:pPr marL="609600" indent="-609600">
              <a:lnSpc>
                <a:spcPct val="80000"/>
              </a:lnSpc>
            </a:pPr>
            <a:r>
              <a:rPr lang="es-PR" altLang="en-US" sz="2000">
                <a:latin typeface="Candara" panose="020E0502030303020204" pitchFamily="34" charset="0"/>
              </a:rPr>
              <a:t>Daniel Carro, José Tomás Poe, Rubén O. Zorzoli and Tex.) Editorial Mundo Hispano (El Paso, </a:t>
            </a:r>
            <a:r>
              <a:rPr lang="es-PR" altLang="en-US" sz="2000" i="1">
                <a:latin typeface="Candara" panose="020E0502030303020204" pitchFamily="34" charset="0"/>
              </a:rPr>
              <a:t>Comentario Bı́blico Mundo Hispano Genesis</a:t>
            </a:r>
            <a:r>
              <a:rPr lang="es-PR" altLang="en-US" sz="2000">
                <a:latin typeface="Candara" panose="020E0502030303020204" pitchFamily="34" charset="0"/>
              </a:rPr>
              <a:t>, 1. ed. (El Paso, TX: Editorial Mundo Hispano, 1993-&lt;1997).</a:t>
            </a:r>
          </a:p>
          <a:p>
            <a:pPr marL="609600" indent="-609600">
              <a:lnSpc>
                <a:spcPct val="80000"/>
              </a:lnSpc>
            </a:pPr>
            <a:r>
              <a:rPr lang="es-PR" altLang="en-US" sz="2000">
                <a:latin typeface="Candara" panose="020E0502030303020204" pitchFamily="34" charset="0"/>
              </a:rPr>
              <a:t>Alfred Thompson Eade, </a:t>
            </a:r>
            <a:r>
              <a:rPr lang="es-PR" altLang="en-US" sz="2000" i="1">
                <a:latin typeface="Candara" panose="020E0502030303020204" pitchFamily="34" charset="0"/>
              </a:rPr>
              <a:t>Panorama de la Biblia, Curso de Estudios Bíblicos</a:t>
            </a:r>
            <a:r>
              <a:rPr lang="es-PR" altLang="en-US" sz="2000">
                <a:latin typeface="Candara" panose="020E0502030303020204" pitchFamily="34" charset="0"/>
              </a:rPr>
              <a:t>, Editorial Mundo Hispano, El Paso, TX, 2002.</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2" descr="IBB">
            <a:hlinkClick r:id="rId3"/>
          </p:cNvPr>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685800" y="0"/>
            <a:ext cx="792480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fade">
                                      <p:cBhvr>
                                        <p:cTn id="7" dur="770" decel="100000"/>
                                        <p:tgtEl>
                                          <p:spTgt spid="55298"/>
                                        </p:tgtEl>
                                      </p:cBhvr>
                                    </p:animEffect>
                                    <p:animScale>
                                      <p:cBhvr>
                                        <p:cTn id="8" dur="770" decel="100000"/>
                                        <p:tgtEl>
                                          <p:spTgt spid="55298"/>
                                        </p:tgtEl>
                                      </p:cBhvr>
                                      <p:from x="10000" y="10000"/>
                                      <p:to x="200000" y="450000"/>
                                    </p:animScale>
                                    <p:animScale>
                                      <p:cBhvr>
                                        <p:cTn id="9" dur="1230" accel="100000" fill="hold">
                                          <p:stCondLst>
                                            <p:cond delay="770"/>
                                          </p:stCondLst>
                                        </p:cTn>
                                        <p:tgtEl>
                                          <p:spTgt spid="55298"/>
                                        </p:tgtEl>
                                      </p:cBhvr>
                                      <p:from x="200000" y="450000"/>
                                      <p:to x="100000" y="100000"/>
                                    </p:animScale>
                                    <p:set>
                                      <p:cBhvr>
                                        <p:cTn id="10" dur="770" fill="hold"/>
                                        <p:tgtEl>
                                          <p:spTgt spid="55298"/>
                                        </p:tgtEl>
                                        <p:attrNameLst>
                                          <p:attrName>ppt_x</p:attrName>
                                        </p:attrNameLst>
                                      </p:cBhvr>
                                      <p:to>
                                        <p:strVal val="(0.5)"/>
                                      </p:to>
                                    </p:set>
                                    <p:anim from="(0.5)" to="(#ppt_x)" calcmode="lin" valueType="num">
                                      <p:cBhvr>
                                        <p:cTn id="11" dur="1230" accel="100000" fill="hold">
                                          <p:stCondLst>
                                            <p:cond delay="770"/>
                                          </p:stCondLst>
                                        </p:cTn>
                                        <p:tgtEl>
                                          <p:spTgt spid="55298"/>
                                        </p:tgtEl>
                                        <p:attrNameLst>
                                          <p:attrName>ppt_x</p:attrName>
                                        </p:attrNameLst>
                                      </p:cBhvr>
                                    </p:anim>
                                    <p:set>
                                      <p:cBhvr>
                                        <p:cTn id="12" dur="770" fill="hold"/>
                                        <p:tgtEl>
                                          <p:spTgt spid="55298"/>
                                        </p:tgtEl>
                                        <p:attrNameLst>
                                          <p:attrName>ppt_y</p:attrName>
                                        </p:attrNameLst>
                                      </p:cBhvr>
                                      <p:to>
                                        <p:strVal val="(#ppt_y+0.4)"/>
                                      </p:to>
                                    </p:set>
                                    <p:anim from="(#ppt_y+0.4)" to="(#ppt_y)" calcmode="lin" valueType="num">
                                      <p:cBhvr>
                                        <p:cTn id="13" dur="1230" accel="100000" fill="hold">
                                          <p:stCondLst>
                                            <p:cond delay="770"/>
                                          </p:stCondLst>
                                        </p:cTn>
                                        <p:tgtEl>
                                          <p:spTgt spid="5529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45001" t="38750" r="19444" b="21250"/>
          <a:stretch/>
        </p:blipFill>
        <p:spPr>
          <a:xfrm>
            <a:off x="0" y="-1"/>
            <a:ext cx="9144000" cy="6858001"/>
          </a:xfrm>
          <a:prstGeom prst="rect">
            <a:avLst/>
          </a:prstGeom>
        </p:spPr>
      </p:pic>
      <p:sp>
        <p:nvSpPr>
          <p:cNvPr id="12291" name="Rectangle 3"/>
          <p:cNvSpPr>
            <a:spLocks noGrp="1" noChangeArrowheads="1"/>
          </p:cNvSpPr>
          <p:nvPr>
            <p:ph type="title"/>
          </p:nvPr>
        </p:nvSpPr>
        <p:spPr>
          <a:xfrm>
            <a:off x="76200" y="53180"/>
            <a:ext cx="5326063" cy="1004888"/>
          </a:xfrm>
          <a:solidFill>
            <a:schemeClr val="tx1">
              <a:alpha val="61000"/>
            </a:schemeClr>
          </a:solidFill>
          <a:effectLst>
            <a:softEdge rad="63500"/>
          </a:effectLst>
        </p:spPr>
        <p:txBody>
          <a:bodyPr anchor="ctr"/>
          <a:lstStyle/>
          <a:p>
            <a:r>
              <a:rPr lang="es-PR" altLang="en-US" dirty="0">
                <a:solidFill>
                  <a:schemeClr val="bg1"/>
                </a:solidFill>
                <a:effectLst>
                  <a:outerShdw blurRad="38100" dist="38100" dir="2700000" algn="tl">
                    <a:srgbClr val="1C1C1C"/>
                  </a:outerShdw>
                </a:effectLst>
                <a:latin typeface="Candara" panose="020E0502030303020204" pitchFamily="34" charset="0"/>
              </a:rPr>
              <a:t>Meta de Aprendizaje</a:t>
            </a:r>
          </a:p>
        </p:txBody>
      </p:sp>
      <p:sp>
        <p:nvSpPr>
          <p:cNvPr id="12292" name="Rectangle 4"/>
          <p:cNvSpPr>
            <a:spLocks noGrp="1" noChangeArrowheads="1"/>
          </p:cNvSpPr>
          <p:nvPr>
            <p:ph type="body" sz="half" idx="1"/>
          </p:nvPr>
        </p:nvSpPr>
        <p:spPr>
          <a:xfrm>
            <a:off x="2886075" y="3121025"/>
            <a:ext cx="6172200" cy="3252788"/>
          </a:xfrm>
          <a:solidFill>
            <a:schemeClr val="tx1">
              <a:alpha val="61000"/>
            </a:schemeClr>
          </a:solidFill>
          <a:ln/>
          <a:effectLst>
            <a:softEdge rad="63500"/>
          </a:effectLst>
        </p:spPr>
        <p:txBody>
          <a:bodyPr>
            <a:spAutoFit/>
          </a:bodyPr>
          <a:lstStyle/>
          <a:p>
            <a:pPr marL="609600" indent="-609600">
              <a:buSzPct val="105000"/>
              <a:buFont typeface="Wingdings" panose="05000000000000000000" pitchFamily="2" charset="2"/>
              <a:buNone/>
            </a:pPr>
            <a:r>
              <a:rPr lang="es-PR" altLang="en-US" sz="2800" dirty="0">
                <a:solidFill>
                  <a:schemeClr val="bg1"/>
                </a:solidFill>
                <a:effectLst>
                  <a:outerShdw blurRad="38100" dist="38100" dir="2700000" algn="tl">
                    <a:srgbClr val="1C1C1C"/>
                  </a:outerShdw>
                </a:effectLst>
                <a:latin typeface="Candara" panose="020E0502030303020204" pitchFamily="34" charset="0"/>
              </a:rPr>
              <a:t>Que el alumno demuestre:</a:t>
            </a:r>
          </a:p>
          <a:p>
            <a:pPr marL="609600" indent="-609600">
              <a:buClr>
                <a:schemeClr val="bg1"/>
              </a:buClr>
              <a:buSzPct val="105000"/>
              <a:buFont typeface="Wingdings" panose="05000000000000000000" pitchFamily="2" charset="2"/>
              <a:buAutoNum type="arabicParenR"/>
            </a:pPr>
            <a:r>
              <a:rPr lang="es-PR" altLang="en-US" sz="2800" dirty="0">
                <a:solidFill>
                  <a:schemeClr val="bg1"/>
                </a:solidFill>
                <a:effectLst>
                  <a:outerShdw blurRad="38100" dist="38100" dir="2700000" algn="tl">
                    <a:srgbClr val="1C1C1C"/>
                  </a:outerShdw>
                </a:effectLst>
                <a:latin typeface="Candara" panose="020E0502030303020204" pitchFamily="34" charset="0"/>
              </a:rPr>
              <a:t>Su conocimiento de la motivación que condujo a Caín a matara su hermano Abel, y</a:t>
            </a:r>
          </a:p>
          <a:p>
            <a:pPr marL="609600" indent="-609600">
              <a:buClr>
                <a:schemeClr val="bg1"/>
              </a:buClr>
              <a:buSzPct val="105000"/>
              <a:buFont typeface="Wingdings" panose="05000000000000000000" pitchFamily="2" charset="2"/>
              <a:buAutoNum type="arabicParenR"/>
            </a:pPr>
            <a:r>
              <a:rPr lang="es-PR" altLang="en-US" sz="2800" dirty="0">
                <a:solidFill>
                  <a:schemeClr val="bg1"/>
                </a:solidFill>
                <a:effectLst>
                  <a:outerShdw blurRad="38100" dist="38100" dir="2700000" algn="tl">
                    <a:srgbClr val="1C1C1C"/>
                  </a:outerShdw>
                </a:effectLst>
                <a:latin typeface="Candara" panose="020E0502030303020204" pitchFamily="34" charset="0"/>
              </a:rPr>
              <a:t>su actitud hacia las maneras de superar los motivos que conducen a acciones trágicas.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1000"/>
                                        <p:tgtEl>
                                          <p:spTgt spid="12291"/>
                                        </p:tgtEl>
                                      </p:cBhvr>
                                    </p:animEffect>
                                    <p:anim calcmode="lin" valueType="num">
                                      <p:cBhvr>
                                        <p:cTn id="8" dur="1000" fill="hold"/>
                                        <p:tgtEl>
                                          <p:spTgt spid="12291"/>
                                        </p:tgtEl>
                                        <p:attrNameLst>
                                          <p:attrName>ppt_x</p:attrName>
                                        </p:attrNameLst>
                                      </p:cBhvr>
                                      <p:tavLst>
                                        <p:tav tm="0">
                                          <p:val>
                                            <p:strVal val="#ppt_x"/>
                                          </p:val>
                                        </p:tav>
                                        <p:tav tm="100000">
                                          <p:val>
                                            <p:strVal val="#ppt_x"/>
                                          </p:val>
                                        </p:tav>
                                      </p:tavLst>
                                    </p:anim>
                                    <p:anim calcmode="lin" valueType="num">
                                      <p:cBhvr>
                                        <p:cTn id="9" dur="1000" fill="hold"/>
                                        <p:tgtEl>
                                          <p:spTgt spid="1229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2292">
                                            <p:bg/>
                                          </p:spTgt>
                                        </p:tgtEl>
                                        <p:attrNameLst>
                                          <p:attrName>style.visibility</p:attrName>
                                        </p:attrNameLst>
                                      </p:cBhvr>
                                      <p:to>
                                        <p:strVal val="visible"/>
                                      </p:to>
                                    </p:set>
                                    <p:animEffect transition="in" filter="fade">
                                      <p:cBhvr>
                                        <p:cTn id="12" dur="1000"/>
                                        <p:tgtEl>
                                          <p:spTgt spid="12292">
                                            <p:bg/>
                                          </p:spTgt>
                                        </p:tgtEl>
                                      </p:cBhvr>
                                    </p:animEffect>
                                    <p:anim calcmode="lin" valueType="num">
                                      <p:cBhvr>
                                        <p:cTn id="13" dur="1000" fill="hold"/>
                                        <p:tgtEl>
                                          <p:spTgt spid="12292">
                                            <p:bg/>
                                          </p:spTgt>
                                        </p:tgtEl>
                                        <p:attrNameLst>
                                          <p:attrName>ppt_x</p:attrName>
                                        </p:attrNameLst>
                                      </p:cBhvr>
                                      <p:tavLst>
                                        <p:tav tm="0">
                                          <p:val>
                                            <p:strVal val="#ppt_x"/>
                                          </p:val>
                                        </p:tav>
                                        <p:tav tm="100000">
                                          <p:val>
                                            <p:strVal val="#ppt_x"/>
                                          </p:val>
                                        </p:tav>
                                      </p:tavLst>
                                    </p:anim>
                                    <p:anim calcmode="lin" valueType="num">
                                      <p:cBhvr>
                                        <p:cTn id="14" dur="1000" fill="hold"/>
                                        <p:tgtEl>
                                          <p:spTgt spid="12292">
                                            <p:bg/>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2292">
                                            <p:txEl>
                                              <p:pRg st="0" end="0"/>
                                            </p:txEl>
                                          </p:spTgt>
                                        </p:tgtEl>
                                        <p:attrNameLst>
                                          <p:attrName>style.visibility</p:attrName>
                                        </p:attrNameLst>
                                      </p:cBhvr>
                                      <p:to>
                                        <p:strVal val="visible"/>
                                      </p:to>
                                    </p:set>
                                    <p:animEffect transition="in" filter="fade">
                                      <p:cBhvr>
                                        <p:cTn id="17" dur="1000"/>
                                        <p:tgtEl>
                                          <p:spTgt spid="12292">
                                            <p:txEl>
                                              <p:pRg st="0" end="0"/>
                                            </p:txEl>
                                          </p:spTgt>
                                        </p:tgtEl>
                                      </p:cBhvr>
                                    </p:animEffect>
                                    <p:anim calcmode="lin" valueType="num">
                                      <p:cBhvr>
                                        <p:cTn id="18" dur="1000" fill="hold"/>
                                        <p:tgtEl>
                                          <p:spTgt spid="1229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2292">
                                            <p:txEl>
                                              <p:pRg st="0" end="0"/>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2292">
                                            <p:txEl>
                                              <p:pRg st="1" end="1"/>
                                            </p:txEl>
                                          </p:spTgt>
                                        </p:tgtEl>
                                        <p:attrNameLst>
                                          <p:attrName>style.visibility</p:attrName>
                                        </p:attrNameLst>
                                      </p:cBhvr>
                                      <p:to>
                                        <p:strVal val="visible"/>
                                      </p:to>
                                    </p:set>
                                    <p:animEffect transition="in" filter="fade">
                                      <p:cBhvr>
                                        <p:cTn id="22" dur="1000"/>
                                        <p:tgtEl>
                                          <p:spTgt spid="12292">
                                            <p:txEl>
                                              <p:pRg st="1" end="1"/>
                                            </p:txEl>
                                          </p:spTgt>
                                        </p:tgtEl>
                                      </p:cBhvr>
                                    </p:animEffect>
                                    <p:anim calcmode="lin" valueType="num">
                                      <p:cBhvr>
                                        <p:cTn id="23" dur="1000" fill="hold"/>
                                        <p:tgtEl>
                                          <p:spTgt spid="1229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2292">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2292">
                                            <p:txEl>
                                              <p:pRg st="2" end="2"/>
                                            </p:txEl>
                                          </p:spTgt>
                                        </p:tgtEl>
                                        <p:attrNameLst>
                                          <p:attrName>style.visibility</p:attrName>
                                        </p:attrNameLst>
                                      </p:cBhvr>
                                      <p:to>
                                        <p:strVal val="visible"/>
                                      </p:to>
                                    </p:set>
                                    <p:animEffect transition="in" filter="fade">
                                      <p:cBhvr>
                                        <p:cTn id="27" dur="1000"/>
                                        <p:tgtEl>
                                          <p:spTgt spid="12292">
                                            <p:txEl>
                                              <p:pRg st="2" end="2"/>
                                            </p:txEl>
                                          </p:spTgt>
                                        </p:tgtEl>
                                      </p:cBhvr>
                                    </p:animEffect>
                                    <p:anim calcmode="lin" valueType="num">
                                      <p:cBhvr>
                                        <p:cTn id="28" dur="1000" fill="hold"/>
                                        <p:tgtEl>
                                          <p:spTgt spid="12292">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229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P spid="12292"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s-PR" altLang="en-US">
                <a:latin typeface="Candara" panose="020E0502030303020204" pitchFamily="34" charset="0"/>
              </a:rPr>
              <a:t>Bosquejo</a:t>
            </a:r>
          </a:p>
        </p:txBody>
      </p:sp>
      <p:sp>
        <p:nvSpPr>
          <p:cNvPr id="20483" name="Rectangle 3"/>
          <p:cNvSpPr>
            <a:spLocks noGrp="1" noChangeArrowheads="1"/>
          </p:cNvSpPr>
          <p:nvPr>
            <p:ph type="body" idx="1"/>
          </p:nvPr>
        </p:nvSpPr>
        <p:spPr>
          <a:xfrm>
            <a:off x="381000" y="2057400"/>
            <a:ext cx="7772400" cy="4114800"/>
          </a:xfrm>
        </p:spPr>
        <p:txBody>
          <a:bodyPr/>
          <a:lstStyle/>
          <a:p>
            <a:pPr marL="609600" indent="-609600">
              <a:buSzPct val="85000"/>
              <a:buFont typeface="Wingdings" panose="05000000000000000000" pitchFamily="2" charset="2"/>
              <a:buNone/>
            </a:pPr>
            <a:r>
              <a:rPr lang="es-PR" altLang="en-US" dirty="0">
                <a:latin typeface="Candara" panose="020E0502030303020204" pitchFamily="34" charset="0"/>
              </a:rPr>
              <a:t>1. Las ofrendas de Caín y </a:t>
            </a:r>
            <a:r>
              <a:rPr lang="es-PR" altLang="en-US" dirty="0" smtClean="0">
                <a:latin typeface="Candara" panose="020E0502030303020204" pitchFamily="34" charset="0"/>
              </a:rPr>
              <a:t>Abel</a:t>
            </a:r>
          </a:p>
          <a:p>
            <a:pPr marL="609600" indent="-609600">
              <a:buSzPct val="85000"/>
              <a:buFont typeface="Wingdings" panose="05000000000000000000" pitchFamily="2" charset="2"/>
              <a:buNone/>
            </a:pPr>
            <a:r>
              <a:rPr lang="es-PR" altLang="en-US" dirty="0" smtClean="0">
                <a:latin typeface="Candara" panose="020E0502030303020204" pitchFamily="34" charset="0"/>
              </a:rPr>
              <a:t>	(</a:t>
            </a:r>
            <a:r>
              <a:rPr lang="es-PR" altLang="en-US" dirty="0" smtClean="0">
                <a:solidFill>
                  <a:schemeClr val="hlink"/>
                </a:solidFill>
                <a:latin typeface="Candara" panose="020E0502030303020204" pitchFamily="34" charset="0"/>
              </a:rPr>
              <a:t>Génesis 4.3-5</a:t>
            </a:r>
            <a:r>
              <a:rPr lang="es-PR" altLang="en-US" dirty="0" smtClean="0">
                <a:latin typeface="Candara" panose="020E0502030303020204" pitchFamily="34" charset="0"/>
              </a:rPr>
              <a:t>)</a:t>
            </a:r>
          </a:p>
          <a:p>
            <a:pPr marL="609600" indent="-609600">
              <a:buSzPct val="85000"/>
              <a:buFont typeface="Wingdings" panose="05000000000000000000" pitchFamily="2" charset="2"/>
              <a:buNone/>
            </a:pPr>
            <a:r>
              <a:rPr lang="es-PR" altLang="en-US" dirty="0" smtClean="0">
                <a:latin typeface="Candara" panose="020E0502030303020204" pitchFamily="34" charset="0"/>
              </a:rPr>
              <a:t>2</a:t>
            </a:r>
            <a:r>
              <a:rPr lang="es-PR" altLang="en-US" dirty="0">
                <a:latin typeface="Candara" panose="020E0502030303020204" pitchFamily="34" charset="0"/>
              </a:rPr>
              <a:t>. Caín mata a Abel </a:t>
            </a:r>
          </a:p>
          <a:p>
            <a:pPr marL="609600" indent="-609600">
              <a:buSzPct val="85000"/>
              <a:buFont typeface="Wingdings" panose="05000000000000000000" pitchFamily="2" charset="2"/>
              <a:buNone/>
            </a:pPr>
            <a:r>
              <a:rPr lang="es-PR" altLang="en-US" dirty="0">
                <a:latin typeface="Candara" panose="020E0502030303020204" pitchFamily="34" charset="0"/>
              </a:rPr>
              <a:t>	(</a:t>
            </a:r>
            <a:r>
              <a:rPr lang="es-PR" altLang="en-US" dirty="0">
                <a:solidFill>
                  <a:schemeClr val="hlink"/>
                </a:solidFill>
                <a:latin typeface="Candara" panose="020E0502030303020204" pitchFamily="34" charset="0"/>
              </a:rPr>
              <a:t>Génesis 4.6-8</a:t>
            </a:r>
            <a:r>
              <a:rPr lang="es-PR" altLang="en-US" dirty="0">
                <a:latin typeface="Candara" panose="020E0502030303020204" pitchFamily="34" charset="0"/>
              </a:rPr>
              <a:t>)</a:t>
            </a:r>
          </a:p>
          <a:p>
            <a:pPr marL="609600" indent="-609600">
              <a:buSzPct val="85000"/>
              <a:buFont typeface="Wingdings" panose="05000000000000000000" pitchFamily="2" charset="2"/>
              <a:buNone/>
            </a:pPr>
            <a:r>
              <a:rPr lang="es-PR" altLang="en-US" dirty="0">
                <a:latin typeface="Candara" panose="020E0502030303020204" pitchFamily="34" charset="0"/>
              </a:rPr>
              <a:t>3. El castigo de Caín</a:t>
            </a:r>
          </a:p>
          <a:p>
            <a:pPr marL="609600" indent="-609600">
              <a:buSzPct val="85000"/>
              <a:buFont typeface="Wingdings" panose="05000000000000000000" pitchFamily="2" charset="2"/>
              <a:buNone/>
            </a:pPr>
            <a:r>
              <a:rPr lang="es-PR" altLang="en-US" dirty="0">
                <a:latin typeface="Candara" panose="020E0502030303020204" pitchFamily="34" charset="0"/>
              </a:rPr>
              <a:t>	(</a:t>
            </a:r>
            <a:r>
              <a:rPr lang="es-PR" altLang="en-US" dirty="0">
                <a:solidFill>
                  <a:schemeClr val="hlink"/>
                </a:solidFill>
                <a:latin typeface="Candara" panose="020E0502030303020204" pitchFamily="34" charset="0"/>
              </a:rPr>
              <a:t>Génesis 4.9-15</a:t>
            </a:r>
            <a:r>
              <a:rPr lang="es-PR" altLang="en-US" dirty="0">
                <a:latin typeface="Candara" panose="020E0502030303020204" pitchFamily="34" charset="0"/>
              </a:rPr>
              <a:t>)</a:t>
            </a:r>
          </a:p>
          <a:p>
            <a:pPr marL="609600" indent="-609600">
              <a:buSzPct val="85000"/>
              <a:buFont typeface="Wingdings" panose="05000000000000000000" pitchFamily="2" charset="2"/>
              <a:buNone/>
            </a:pPr>
            <a:r>
              <a:rPr lang="es-PR" altLang="en-US" dirty="0">
                <a:latin typeface="Candara" panose="020E0502030303020204" pitchFamily="34" charset="0"/>
              </a:rPr>
              <a:t>4. El nacimiento de Set</a:t>
            </a:r>
          </a:p>
          <a:p>
            <a:pPr marL="609600" indent="-609600">
              <a:buSzPct val="85000"/>
              <a:buFont typeface="Wingdings" panose="05000000000000000000" pitchFamily="2" charset="2"/>
              <a:buNone/>
            </a:pPr>
            <a:r>
              <a:rPr lang="es-PR" altLang="en-US" dirty="0">
                <a:latin typeface="Candara" panose="020E0502030303020204" pitchFamily="34" charset="0"/>
              </a:rPr>
              <a:t>	(</a:t>
            </a:r>
            <a:r>
              <a:rPr lang="es-PR" altLang="en-US" dirty="0">
                <a:solidFill>
                  <a:schemeClr val="hlink"/>
                </a:solidFill>
                <a:latin typeface="Candara" panose="020E0502030303020204" pitchFamily="34" charset="0"/>
              </a:rPr>
              <a:t>Génesis 4.25</a:t>
            </a:r>
            <a:r>
              <a:rPr lang="es-PR" altLang="en-US" dirty="0">
                <a:latin typeface="Candara" panose="020E0502030303020204" pitchFamily="34" charset="0"/>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s-PR" altLang="en-US" dirty="0" smtClean="0">
                <a:latin typeface="Candara" panose="020E0502030303020204" pitchFamily="34" charset="0"/>
              </a:rPr>
              <a:t>Responda</a:t>
            </a:r>
            <a:endParaRPr lang="es-PR" altLang="en-US" dirty="0">
              <a:latin typeface="Candara" panose="020E0502030303020204" pitchFamily="34" charset="0"/>
            </a:endParaRPr>
          </a:p>
        </p:txBody>
      </p:sp>
      <p:sp>
        <p:nvSpPr>
          <p:cNvPr id="71683" name="Rectangle 3"/>
          <p:cNvSpPr>
            <a:spLocks noGrp="1" noChangeArrowheads="1"/>
          </p:cNvSpPr>
          <p:nvPr>
            <p:ph type="body" sz="half" idx="1"/>
          </p:nvPr>
        </p:nvSpPr>
        <p:spPr>
          <a:xfrm>
            <a:off x="1182688" y="1846263"/>
            <a:ext cx="7110412" cy="1143000"/>
          </a:xfrm>
        </p:spPr>
        <p:txBody>
          <a:bodyPr/>
          <a:lstStyle/>
          <a:p>
            <a:pPr marL="609600" indent="-609600">
              <a:buSzPct val="90000"/>
              <a:buFont typeface="Wingdings" panose="05000000000000000000" pitchFamily="2" charset="2"/>
              <a:buAutoNum type="arabicPeriod"/>
            </a:pPr>
            <a:r>
              <a:rPr lang="es-PR" altLang="en-US" sz="2800">
                <a:latin typeface="Candara" panose="020E0502030303020204" pitchFamily="34" charset="0"/>
              </a:rPr>
              <a:t>Escribe una A (Abel), una C (Caín) o una J (Jehová) delante de cada oración:</a:t>
            </a:r>
          </a:p>
        </p:txBody>
      </p:sp>
      <p:graphicFrame>
        <p:nvGraphicFramePr>
          <p:cNvPr id="71740" name="Group 60"/>
          <p:cNvGraphicFramePr>
            <a:graphicFrameLocks noGrp="1"/>
          </p:cNvGraphicFramePr>
          <p:nvPr>
            <p:ph sz="quarter" idx="2"/>
          </p:nvPr>
        </p:nvGraphicFramePr>
        <p:xfrm>
          <a:off x="381000" y="2930525"/>
          <a:ext cx="2095500" cy="3021013"/>
        </p:xfrm>
        <a:graphic>
          <a:graphicData uri="http://schemas.openxmlformats.org/drawingml/2006/table">
            <a:tbl>
              <a:tblPr/>
              <a:tblGrid>
                <a:gridCol w="2095500"/>
              </a:tblGrid>
              <a:tr h="409575">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s-PR" altLang="en-US" sz="2400" b="0" i="0" u="none" strike="noStrike" cap="none" normalizeH="0" baseline="0" smtClean="0">
                        <a:ln>
                          <a:noFill/>
                        </a:ln>
                        <a:solidFill>
                          <a:schemeClr val="tx1"/>
                        </a:solidFill>
                        <a:effectLst/>
                        <a:latin typeface="Tahoma" panose="020B060403050404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4863">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s-PR" altLang="en-US" sz="2400" b="0" i="0" u="none" strike="noStrike" cap="none" normalizeH="0" baseline="0" smtClean="0">
                        <a:ln>
                          <a:noFill/>
                        </a:ln>
                        <a:solidFill>
                          <a:schemeClr val="tx1"/>
                        </a:solidFill>
                        <a:effectLst/>
                        <a:latin typeface="Tahoma" panose="020B060403050404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s-PR" altLang="en-US" sz="2400" b="0" i="0" u="none" strike="noStrike" cap="none" normalizeH="0" baseline="0" smtClean="0">
                        <a:ln>
                          <a:noFill/>
                        </a:ln>
                        <a:solidFill>
                          <a:schemeClr val="tx1"/>
                        </a:solidFill>
                        <a:effectLst/>
                        <a:latin typeface="Tahoma" panose="020B060403050404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5950">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s-PR" altLang="en-US" sz="2400" b="0" i="0" u="none" strike="noStrike" cap="none" normalizeH="0" baseline="0" smtClean="0">
                        <a:ln>
                          <a:noFill/>
                        </a:ln>
                        <a:solidFill>
                          <a:schemeClr val="tx1"/>
                        </a:solidFill>
                        <a:effectLst/>
                        <a:latin typeface="Tahoma" panose="020B060403050404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s-PR" altLang="en-US" sz="2400" b="0" i="0" u="none" strike="noStrike" cap="none" normalizeH="0" baseline="0" smtClean="0">
                        <a:ln>
                          <a:noFill/>
                        </a:ln>
                        <a:solidFill>
                          <a:schemeClr val="tx1"/>
                        </a:solidFill>
                        <a:effectLst/>
                        <a:latin typeface="Tahoma" panose="020B060403050404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1722" name="Group 42"/>
          <p:cNvGraphicFramePr>
            <a:graphicFrameLocks noGrp="1"/>
          </p:cNvGraphicFramePr>
          <p:nvPr>
            <p:ph sz="quarter" idx="3"/>
          </p:nvPr>
        </p:nvGraphicFramePr>
        <p:xfrm>
          <a:off x="2667000" y="2938463"/>
          <a:ext cx="6172200" cy="3017520"/>
        </p:xfrm>
        <a:graphic>
          <a:graphicData uri="http://schemas.openxmlformats.org/drawingml/2006/table">
            <a:tbl>
              <a:tblPr/>
              <a:tblGrid>
                <a:gridCol w="6172200"/>
              </a:tblGrid>
              <a:tr h="396875">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s-PR" altLang="en-US" sz="2400" b="0" i="0" u="none" strike="noStrike" cap="none" normalizeH="0" baseline="0" smtClean="0">
                          <a:ln>
                            <a:noFill/>
                          </a:ln>
                          <a:solidFill>
                            <a:schemeClr val="tx1"/>
                          </a:solidFill>
                          <a:effectLst/>
                          <a:latin typeface="Tahoma" panose="020B0604030504040204" pitchFamily="34" charset="0"/>
                          <a:cs typeface="Arial" panose="020B0604020202020204" pitchFamily="34" charset="0"/>
                        </a:rPr>
                        <a:t>Presentó una ofrenda de lo mejor que tenía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s-PR" altLang="en-US" sz="2400" b="0" i="0" u="none" strike="noStrike" cap="none" normalizeH="0" baseline="0" smtClean="0">
                          <a:ln>
                            <a:noFill/>
                          </a:ln>
                          <a:solidFill>
                            <a:schemeClr val="tx1"/>
                          </a:solidFill>
                          <a:effectLst/>
                          <a:latin typeface="Tahoma" panose="020B0604030504040204" pitchFamily="34" charset="0"/>
                          <a:cs typeface="Arial" panose="020B0604020202020204" pitchFamily="34" charset="0"/>
                        </a:rPr>
                        <a:t>Dijo: “El que mate a Caín será castigado siete veces.”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s-PR" altLang="en-US" sz="2400" b="0" i="0" u="none" strike="noStrike" cap="none" normalizeH="0" baseline="0" smtClean="0">
                          <a:ln>
                            <a:noFill/>
                          </a:ln>
                          <a:solidFill>
                            <a:schemeClr val="tx1"/>
                          </a:solidFill>
                          <a:effectLst/>
                          <a:latin typeface="Tahoma" panose="020B0604030504040204" pitchFamily="34" charset="0"/>
                          <a:cs typeface="Arial" panose="020B0604020202020204" pitchFamily="34" charset="0"/>
                        </a:rPr>
                        <a:t>Habitó en la tierra de Nod, al oriente de Edén.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s-PR" altLang="en-US" sz="2400" b="0" i="0" u="none" strike="noStrike" cap="none" normalizeH="0" baseline="0" smtClean="0">
                          <a:ln>
                            <a:noFill/>
                          </a:ln>
                          <a:solidFill>
                            <a:schemeClr val="tx1"/>
                          </a:solidFill>
                          <a:effectLst/>
                          <a:latin typeface="Tahoma" panose="020B0604030504040204" pitchFamily="34" charset="0"/>
                          <a:cs typeface="Arial" panose="020B0604020202020204" pitchFamily="34" charset="0"/>
                        </a:rPr>
                        <a:t>Dijo: “No será así.”</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s-PR" altLang="en-US" sz="2400" b="0" i="0" u="none" strike="noStrike" cap="none" normalizeH="0" baseline="0" smtClean="0">
                          <a:ln>
                            <a:noFill/>
                          </a:ln>
                          <a:solidFill>
                            <a:schemeClr val="tx1"/>
                          </a:solidFill>
                          <a:effectLst/>
                          <a:latin typeface="Tahoma" panose="020B0604030504040204" pitchFamily="34" charset="0"/>
                          <a:cs typeface="Arial" panose="020B0604020202020204" pitchFamily="34" charset="0"/>
                        </a:rPr>
                        <a:t>Declaró: “Seré errante y fugitivo.”</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1723" name="Text Box 43"/>
          <p:cNvSpPr txBox="1">
            <a:spLocks noChangeArrowheads="1"/>
          </p:cNvSpPr>
          <p:nvPr/>
        </p:nvSpPr>
        <p:spPr bwMode="auto">
          <a:xfrm>
            <a:off x="1219200" y="2971800"/>
            <a:ext cx="366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hlink"/>
                </a:solidFill>
              </a:rPr>
              <a:t>A</a:t>
            </a:r>
          </a:p>
        </p:txBody>
      </p:sp>
      <p:sp>
        <p:nvSpPr>
          <p:cNvPr id="71724" name="Text Box 44"/>
          <p:cNvSpPr txBox="1">
            <a:spLocks noChangeArrowheads="1"/>
          </p:cNvSpPr>
          <p:nvPr/>
        </p:nvSpPr>
        <p:spPr bwMode="auto">
          <a:xfrm>
            <a:off x="1219200" y="3532188"/>
            <a:ext cx="311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hlink"/>
                </a:solidFill>
              </a:rPr>
              <a:t>J</a:t>
            </a:r>
          </a:p>
        </p:txBody>
      </p:sp>
      <p:sp>
        <p:nvSpPr>
          <p:cNvPr id="71725" name="Text Box 45"/>
          <p:cNvSpPr txBox="1">
            <a:spLocks noChangeArrowheads="1"/>
          </p:cNvSpPr>
          <p:nvPr/>
        </p:nvSpPr>
        <p:spPr bwMode="auto">
          <a:xfrm>
            <a:off x="1219200" y="4268788"/>
            <a:ext cx="366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hlink"/>
                </a:solidFill>
              </a:rPr>
              <a:t>C</a:t>
            </a:r>
          </a:p>
        </p:txBody>
      </p:sp>
      <p:sp>
        <p:nvSpPr>
          <p:cNvPr id="71726" name="Text Box 46"/>
          <p:cNvSpPr txBox="1">
            <a:spLocks noChangeArrowheads="1"/>
          </p:cNvSpPr>
          <p:nvPr/>
        </p:nvSpPr>
        <p:spPr bwMode="auto">
          <a:xfrm>
            <a:off x="1247775" y="4967288"/>
            <a:ext cx="311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solidFill>
                  <a:schemeClr val="hlink"/>
                </a:solidFill>
              </a:rPr>
              <a:t>J</a:t>
            </a:r>
          </a:p>
        </p:txBody>
      </p:sp>
      <p:sp>
        <p:nvSpPr>
          <p:cNvPr id="71727" name="Text Box 47"/>
          <p:cNvSpPr txBox="1">
            <a:spLocks noChangeArrowheads="1"/>
          </p:cNvSpPr>
          <p:nvPr/>
        </p:nvSpPr>
        <p:spPr bwMode="auto">
          <a:xfrm>
            <a:off x="1214438" y="5514975"/>
            <a:ext cx="3667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hlink"/>
                </a:solidFill>
              </a:rPr>
              <a: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23"/>
                                        </p:tgtEl>
                                        <p:attrNameLst>
                                          <p:attrName>style.visibility</p:attrName>
                                        </p:attrNameLst>
                                      </p:cBhvr>
                                      <p:to>
                                        <p:strVal val="visible"/>
                                      </p:to>
                                    </p:set>
                                    <p:animEffect transition="in" filter="dissolve">
                                      <p:cBhvr>
                                        <p:cTn id="7" dur="500"/>
                                        <p:tgtEl>
                                          <p:spTgt spid="717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24"/>
                                        </p:tgtEl>
                                        <p:attrNameLst>
                                          <p:attrName>style.visibility</p:attrName>
                                        </p:attrNameLst>
                                      </p:cBhvr>
                                      <p:to>
                                        <p:strVal val="visible"/>
                                      </p:to>
                                    </p:set>
                                    <p:animEffect transition="in" filter="dissolve">
                                      <p:cBhvr>
                                        <p:cTn id="12" dur="500"/>
                                        <p:tgtEl>
                                          <p:spTgt spid="717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25"/>
                                        </p:tgtEl>
                                        <p:attrNameLst>
                                          <p:attrName>style.visibility</p:attrName>
                                        </p:attrNameLst>
                                      </p:cBhvr>
                                      <p:to>
                                        <p:strVal val="visible"/>
                                      </p:to>
                                    </p:set>
                                    <p:animEffect transition="in" filter="dissolve">
                                      <p:cBhvr>
                                        <p:cTn id="17" dur="500"/>
                                        <p:tgtEl>
                                          <p:spTgt spid="717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26"/>
                                        </p:tgtEl>
                                        <p:attrNameLst>
                                          <p:attrName>style.visibility</p:attrName>
                                        </p:attrNameLst>
                                      </p:cBhvr>
                                      <p:to>
                                        <p:strVal val="visible"/>
                                      </p:to>
                                    </p:set>
                                    <p:animEffect transition="in" filter="dissolve">
                                      <p:cBhvr>
                                        <p:cTn id="22" dur="500"/>
                                        <p:tgtEl>
                                          <p:spTgt spid="717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27"/>
                                        </p:tgtEl>
                                        <p:attrNameLst>
                                          <p:attrName>style.visibility</p:attrName>
                                        </p:attrNameLst>
                                      </p:cBhvr>
                                      <p:to>
                                        <p:strVal val="visible"/>
                                      </p:to>
                                    </p:set>
                                    <p:animEffect transition="in" filter="dissolve">
                                      <p:cBhvr>
                                        <p:cTn id="27" dur="500"/>
                                        <p:tgtEl>
                                          <p:spTgt spid="71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3" grpId="0"/>
      <p:bldP spid="71724" grpId="0"/>
      <p:bldP spid="71725" grpId="0"/>
      <p:bldP spid="71726" grpId="0"/>
      <p:bldP spid="717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s-PR" altLang="en-US" dirty="0" smtClean="0">
                <a:latin typeface="Candara" panose="020E0502030303020204" pitchFamily="34" charset="0"/>
              </a:rPr>
              <a:t>Responda</a:t>
            </a:r>
            <a:endParaRPr lang="es-PR" altLang="en-US" dirty="0">
              <a:latin typeface="Candara" panose="020E0502030303020204" pitchFamily="34" charset="0"/>
            </a:endParaRPr>
          </a:p>
        </p:txBody>
      </p:sp>
      <p:sp>
        <p:nvSpPr>
          <p:cNvPr id="73731" name="Rectangle 3"/>
          <p:cNvSpPr>
            <a:spLocks noGrp="1" noChangeArrowheads="1"/>
          </p:cNvSpPr>
          <p:nvPr>
            <p:ph type="body" sz="half" idx="1"/>
          </p:nvPr>
        </p:nvSpPr>
        <p:spPr>
          <a:xfrm>
            <a:off x="554038" y="2025650"/>
            <a:ext cx="8324850" cy="3714750"/>
          </a:xfrm>
        </p:spPr>
        <p:txBody>
          <a:bodyPr/>
          <a:lstStyle/>
          <a:p>
            <a:pPr marL="609600" indent="-609600">
              <a:lnSpc>
                <a:spcPct val="85000"/>
              </a:lnSpc>
              <a:buSzPct val="90000"/>
              <a:buFont typeface="Wingdings" panose="05000000000000000000" pitchFamily="2" charset="2"/>
              <a:buAutoNum type="arabicPeriod" startAt="2"/>
            </a:pPr>
            <a:r>
              <a:rPr lang="es-PR" altLang="en-US" sz="2800">
                <a:latin typeface="Candara" panose="020E0502030303020204" pitchFamily="34" charset="0"/>
              </a:rPr>
              <a:t>Completa con la información solicitada:</a:t>
            </a:r>
          </a:p>
          <a:p>
            <a:pPr marL="990600" lvl="1" indent="-533400">
              <a:lnSpc>
                <a:spcPct val="85000"/>
              </a:lnSpc>
              <a:buSzPct val="90000"/>
              <a:buFont typeface="Wingdings" panose="05000000000000000000" pitchFamily="2" charset="2"/>
              <a:buAutoNum type="arabicPeriod"/>
            </a:pPr>
            <a:r>
              <a:rPr lang="es-PR" altLang="en-US" sz="2400">
                <a:latin typeface="Candara" panose="020E0502030303020204" pitchFamily="34" charset="0"/>
              </a:rPr>
              <a:t>El significado del nombre “Caín” (</a:t>
            </a:r>
            <a:r>
              <a:rPr lang="es-PR" altLang="en-US" sz="2400">
                <a:solidFill>
                  <a:schemeClr val="hlink"/>
                </a:solidFill>
                <a:latin typeface="Candara" panose="020E0502030303020204" pitchFamily="34" charset="0"/>
              </a:rPr>
              <a:t>4.1</a:t>
            </a:r>
            <a:r>
              <a:rPr lang="es-PR" altLang="en-US" sz="2400">
                <a:latin typeface="Candara" panose="020E0502030303020204" pitchFamily="34" charset="0"/>
              </a:rPr>
              <a:t>)</a:t>
            </a:r>
          </a:p>
          <a:p>
            <a:pPr marL="990600" lvl="1" indent="-533400">
              <a:lnSpc>
                <a:spcPct val="85000"/>
              </a:lnSpc>
              <a:buSzPct val="90000"/>
              <a:buFont typeface="Wingdings" panose="05000000000000000000" pitchFamily="2" charset="2"/>
              <a:buAutoNum type="arabicPeriod"/>
            </a:pPr>
            <a:endParaRPr lang="es-PR" altLang="en-US" sz="2400">
              <a:latin typeface="Candara" panose="020E0502030303020204" pitchFamily="34" charset="0"/>
            </a:endParaRPr>
          </a:p>
          <a:p>
            <a:pPr marL="990600" lvl="1" indent="-533400">
              <a:lnSpc>
                <a:spcPct val="85000"/>
              </a:lnSpc>
              <a:buSzPct val="90000"/>
              <a:buFont typeface="Wingdings" panose="05000000000000000000" pitchFamily="2" charset="2"/>
              <a:buAutoNum type="arabicPeriod"/>
            </a:pPr>
            <a:r>
              <a:rPr lang="es-PR" altLang="en-US" sz="2400">
                <a:latin typeface="Candara" panose="020E0502030303020204" pitchFamily="34" charset="0"/>
              </a:rPr>
              <a:t>El castigo de Caín en relación con su trabajo (</a:t>
            </a:r>
            <a:r>
              <a:rPr lang="es-PR" altLang="en-US" sz="2400">
                <a:solidFill>
                  <a:schemeClr val="hlink"/>
                </a:solidFill>
                <a:latin typeface="Candara" panose="020E0502030303020204" pitchFamily="34" charset="0"/>
              </a:rPr>
              <a:t>4.12</a:t>
            </a:r>
            <a:r>
              <a:rPr lang="es-PR" altLang="en-US" sz="2400">
                <a:latin typeface="Candara" panose="020E0502030303020204" pitchFamily="34" charset="0"/>
              </a:rPr>
              <a:t>)</a:t>
            </a:r>
          </a:p>
          <a:p>
            <a:pPr marL="990600" lvl="1" indent="-533400">
              <a:lnSpc>
                <a:spcPct val="85000"/>
              </a:lnSpc>
              <a:buSzPct val="90000"/>
              <a:buFont typeface="Wingdings" panose="05000000000000000000" pitchFamily="2" charset="2"/>
              <a:buAutoNum type="arabicPeriod"/>
            </a:pPr>
            <a:endParaRPr lang="es-PR" altLang="en-US" sz="2400">
              <a:latin typeface="Candara" panose="020E0502030303020204" pitchFamily="34" charset="0"/>
            </a:endParaRPr>
          </a:p>
          <a:p>
            <a:pPr marL="990600" lvl="1" indent="-533400">
              <a:lnSpc>
                <a:spcPct val="85000"/>
              </a:lnSpc>
              <a:buSzPct val="90000"/>
              <a:buFont typeface="Wingdings" panose="05000000000000000000" pitchFamily="2" charset="2"/>
              <a:buAutoNum type="arabicPeriod"/>
            </a:pPr>
            <a:r>
              <a:rPr lang="es-PR" altLang="en-US" sz="2400">
                <a:latin typeface="Candara" panose="020E0502030303020204" pitchFamily="34" charset="0"/>
              </a:rPr>
              <a:t>La reacción de Caín ante la ofrenda de Abel (</a:t>
            </a:r>
            <a:r>
              <a:rPr lang="es-PR" altLang="en-US" sz="2400">
                <a:solidFill>
                  <a:schemeClr val="hlink"/>
                </a:solidFill>
                <a:latin typeface="Candara" panose="020E0502030303020204" pitchFamily="34" charset="0"/>
              </a:rPr>
              <a:t>4.5</a:t>
            </a:r>
            <a:r>
              <a:rPr lang="es-PR" altLang="en-US" sz="2400">
                <a:latin typeface="Candara" panose="020E0502030303020204" pitchFamily="34" charset="0"/>
              </a:rPr>
              <a:t>)</a:t>
            </a:r>
          </a:p>
          <a:p>
            <a:pPr marL="990600" lvl="1" indent="-533400">
              <a:lnSpc>
                <a:spcPct val="85000"/>
              </a:lnSpc>
              <a:buSzPct val="90000"/>
              <a:buFont typeface="Wingdings" panose="05000000000000000000" pitchFamily="2" charset="2"/>
              <a:buAutoNum type="arabicPeriod"/>
            </a:pPr>
            <a:endParaRPr lang="es-PR" altLang="en-US" sz="2400">
              <a:latin typeface="Candara" panose="020E0502030303020204" pitchFamily="34" charset="0"/>
            </a:endParaRPr>
          </a:p>
          <a:p>
            <a:pPr marL="990600" lvl="1" indent="-533400">
              <a:lnSpc>
                <a:spcPct val="85000"/>
              </a:lnSpc>
              <a:buSzPct val="90000"/>
              <a:buFont typeface="Wingdings" panose="05000000000000000000" pitchFamily="2" charset="2"/>
              <a:buAutoNum type="arabicPeriod"/>
            </a:pPr>
            <a:r>
              <a:rPr lang="es-PR" altLang="en-US" sz="2400">
                <a:latin typeface="Candara" panose="020E0502030303020204" pitchFamily="34" charset="0"/>
              </a:rPr>
              <a:t>Un consejo dado a Caín (</a:t>
            </a:r>
            <a:r>
              <a:rPr lang="es-PR" altLang="en-US" sz="2400">
                <a:solidFill>
                  <a:schemeClr val="hlink"/>
                </a:solidFill>
                <a:latin typeface="Candara" panose="020E0502030303020204" pitchFamily="34" charset="0"/>
              </a:rPr>
              <a:t>4.7</a:t>
            </a:r>
            <a:r>
              <a:rPr lang="es-PR" altLang="en-US" sz="2400">
                <a:latin typeface="Candara" panose="020E0502030303020204" pitchFamily="34" charset="0"/>
              </a:rPr>
              <a:t>)</a:t>
            </a:r>
          </a:p>
          <a:p>
            <a:pPr marL="990600" lvl="1" indent="-533400">
              <a:lnSpc>
                <a:spcPct val="85000"/>
              </a:lnSpc>
              <a:buSzPct val="90000"/>
              <a:buFont typeface="Wingdings" panose="05000000000000000000" pitchFamily="2" charset="2"/>
              <a:buAutoNum type="arabicPeriod"/>
            </a:pPr>
            <a:endParaRPr lang="es-PR" altLang="en-US" sz="2400">
              <a:latin typeface="Candara" panose="020E0502030303020204" pitchFamily="34" charset="0"/>
            </a:endParaRPr>
          </a:p>
          <a:p>
            <a:pPr marL="990600" lvl="1" indent="-533400">
              <a:lnSpc>
                <a:spcPct val="85000"/>
              </a:lnSpc>
              <a:buSzPct val="90000"/>
              <a:buFont typeface="Wingdings" panose="05000000000000000000" pitchFamily="2" charset="2"/>
              <a:buAutoNum type="arabicPeriod"/>
            </a:pPr>
            <a:r>
              <a:rPr lang="es-PR" altLang="en-US" sz="2400">
                <a:latin typeface="Candara" panose="020E0502030303020204" pitchFamily="34" charset="0"/>
              </a:rPr>
              <a:t>La respuesta de Caín al conocer su castigo (</a:t>
            </a:r>
            <a:r>
              <a:rPr lang="es-PR" altLang="en-US" sz="2400">
                <a:solidFill>
                  <a:schemeClr val="hlink"/>
                </a:solidFill>
                <a:latin typeface="Candara" panose="020E0502030303020204" pitchFamily="34" charset="0"/>
              </a:rPr>
              <a:t>4.13</a:t>
            </a:r>
            <a:r>
              <a:rPr lang="es-PR" altLang="en-US" sz="2400">
                <a:latin typeface="Candara" panose="020E0502030303020204" pitchFamily="34" charset="0"/>
              </a:rPr>
              <a:t>)</a:t>
            </a:r>
          </a:p>
        </p:txBody>
      </p:sp>
      <p:sp>
        <p:nvSpPr>
          <p:cNvPr id="73732" name="Text Box 4"/>
          <p:cNvSpPr txBox="1">
            <a:spLocks noChangeArrowheads="1"/>
          </p:cNvSpPr>
          <p:nvPr/>
        </p:nvSpPr>
        <p:spPr bwMode="auto">
          <a:xfrm>
            <a:off x="1550988" y="2809875"/>
            <a:ext cx="1231900"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2400">
                <a:solidFill>
                  <a:schemeClr val="hlink"/>
                </a:solidFill>
                <a:latin typeface="Tahoma" panose="020B0604030504040204" pitchFamily="34" charset="0"/>
              </a:rPr>
              <a:t>Adquirir</a:t>
            </a:r>
          </a:p>
        </p:txBody>
      </p:sp>
      <p:sp>
        <p:nvSpPr>
          <p:cNvPr id="73733" name="Text Box 5"/>
          <p:cNvSpPr txBox="1">
            <a:spLocks noChangeArrowheads="1"/>
          </p:cNvSpPr>
          <p:nvPr/>
        </p:nvSpPr>
        <p:spPr bwMode="auto">
          <a:xfrm>
            <a:off x="1546225" y="3519488"/>
            <a:ext cx="5567363"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2400">
                <a:solidFill>
                  <a:schemeClr val="hlink"/>
                </a:solidFill>
                <a:latin typeface="Tahoma" panose="020B0604030504040204" pitchFamily="34" charset="0"/>
              </a:rPr>
              <a:t>Al trabajar la tierra no le daría su fuerza</a:t>
            </a:r>
          </a:p>
        </p:txBody>
      </p:sp>
      <p:sp>
        <p:nvSpPr>
          <p:cNvPr id="73734" name="Text Box 6"/>
          <p:cNvSpPr txBox="1">
            <a:spLocks noChangeArrowheads="1"/>
          </p:cNvSpPr>
          <p:nvPr/>
        </p:nvSpPr>
        <p:spPr bwMode="auto">
          <a:xfrm>
            <a:off x="1555750" y="4314825"/>
            <a:ext cx="4427538"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2400">
                <a:solidFill>
                  <a:schemeClr val="hlink"/>
                </a:solidFill>
                <a:latin typeface="Tahoma" panose="020B0604030504040204" pitchFamily="34" charset="0"/>
              </a:rPr>
              <a:t>Se enfureció y decayó su rostro</a:t>
            </a:r>
          </a:p>
        </p:txBody>
      </p:sp>
      <p:sp>
        <p:nvSpPr>
          <p:cNvPr id="73735" name="Text Box 7"/>
          <p:cNvSpPr txBox="1">
            <a:spLocks noChangeArrowheads="1"/>
          </p:cNvSpPr>
          <p:nvPr/>
        </p:nvSpPr>
        <p:spPr bwMode="auto">
          <a:xfrm>
            <a:off x="1524000" y="5065713"/>
            <a:ext cx="4427538"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2400">
                <a:solidFill>
                  <a:schemeClr val="hlink"/>
                </a:solidFill>
                <a:latin typeface="Tahoma" panose="020B0604030504040204" pitchFamily="34" charset="0"/>
              </a:rPr>
              <a:t>Debes enseñorearte del pecado</a:t>
            </a:r>
          </a:p>
        </p:txBody>
      </p:sp>
      <p:sp>
        <p:nvSpPr>
          <p:cNvPr id="73736" name="Text Box 8"/>
          <p:cNvSpPr txBox="1">
            <a:spLocks noChangeArrowheads="1"/>
          </p:cNvSpPr>
          <p:nvPr/>
        </p:nvSpPr>
        <p:spPr bwMode="auto">
          <a:xfrm>
            <a:off x="1524000" y="5903913"/>
            <a:ext cx="5637213"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2400">
                <a:solidFill>
                  <a:schemeClr val="hlink"/>
                </a:solidFill>
                <a:latin typeface="Tahoma" panose="020B0604030504040204" pitchFamily="34" charset="0"/>
              </a:rPr>
              <a:t>Grande es mi castigo para ser soportado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dissolve">
                                      <p:cBhvr>
                                        <p:cTn id="7" dur="500"/>
                                        <p:tgtEl>
                                          <p:spTgt spid="737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3733"/>
                                        </p:tgtEl>
                                        <p:attrNameLst>
                                          <p:attrName>style.visibility</p:attrName>
                                        </p:attrNameLst>
                                      </p:cBhvr>
                                      <p:to>
                                        <p:strVal val="visible"/>
                                      </p:to>
                                    </p:set>
                                    <p:animEffect transition="in" filter="dissolve">
                                      <p:cBhvr>
                                        <p:cTn id="12" dur="500"/>
                                        <p:tgtEl>
                                          <p:spTgt spid="737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3734"/>
                                        </p:tgtEl>
                                        <p:attrNameLst>
                                          <p:attrName>style.visibility</p:attrName>
                                        </p:attrNameLst>
                                      </p:cBhvr>
                                      <p:to>
                                        <p:strVal val="visible"/>
                                      </p:to>
                                    </p:set>
                                    <p:animEffect transition="in" filter="dissolve">
                                      <p:cBhvr>
                                        <p:cTn id="17" dur="500"/>
                                        <p:tgtEl>
                                          <p:spTgt spid="737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3735"/>
                                        </p:tgtEl>
                                        <p:attrNameLst>
                                          <p:attrName>style.visibility</p:attrName>
                                        </p:attrNameLst>
                                      </p:cBhvr>
                                      <p:to>
                                        <p:strVal val="visible"/>
                                      </p:to>
                                    </p:set>
                                    <p:animEffect transition="in" filter="dissolve">
                                      <p:cBhvr>
                                        <p:cTn id="22" dur="500"/>
                                        <p:tgtEl>
                                          <p:spTgt spid="7373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3736"/>
                                        </p:tgtEl>
                                        <p:attrNameLst>
                                          <p:attrName>style.visibility</p:attrName>
                                        </p:attrNameLst>
                                      </p:cBhvr>
                                      <p:to>
                                        <p:strVal val="visible"/>
                                      </p:to>
                                    </p:set>
                                    <p:animEffect transition="in" filter="dissolve">
                                      <p:cBhvr>
                                        <p:cTn id="27" dur="500"/>
                                        <p:tgtEl>
                                          <p:spTgt spid="73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P spid="73733" grpId="0"/>
      <p:bldP spid="73734" grpId="0"/>
      <p:bldP spid="73735" grpId="0"/>
      <p:bldP spid="737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marL="838200" indent="-838200"/>
            <a:r>
              <a:rPr lang="es-PR" altLang="en-US" dirty="0" smtClean="0">
                <a:latin typeface="Candara" panose="020E0502030303020204" pitchFamily="34" charset="0"/>
              </a:rPr>
              <a:t>Responda</a:t>
            </a:r>
            <a:endParaRPr lang="es-PR" altLang="en-US" dirty="0">
              <a:latin typeface="Candara" panose="020E0502030303020204" pitchFamily="34" charset="0"/>
            </a:endParaRPr>
          </a:p>
        </p:txBody>
      </p:sp>
      <p:sp>
        <p:nvSpPr>
          <p:cNvPr id="75779" name="Rectangle 3"/>
          <p:cNvSpPr>
            <a:spLocks noGrp="1" noChangeArrowheads="1"/>
          </p:cNvSpPr>
          <p:nvPr>
            <p:ph type="body" idx="1"/>
          </p:nvPr>
        </p:nvSpPr>
        <p:spPr>
          <a:xfrm>
            <a:off x="685800" y="1981200"/>
            <a:ext cx="7772400" cy="685800"/>
          </a:xfrm>
          <a:solidFill>
            <a:schemeClr val="bg1"/>
          </a:solidFill>
        </p:spPr>
        <p:txBody>
          <a:bodyPr/>
          <a:lstStyle/>
          <a:p>
            <a:pPr marL="609600" indent="-609600">
              <a:lnSpc>
                <a:spcPct val="80000"/>
              </a:lnSpc>
              <a:buSzPct val="85000"/>
              <a:buFont typeface="Wingdings" panose="05000000000000000000" pitchFamily="2" charset="2"/>
              <a:buAutoNum type="arabicPeriod" startAt="3"/>
            </a:pPr>
            <a:r>
              <a:rPr lang="es-PR" altLang="en-US" sz="2800">
                <a:latin typeface="Candara" panose="020E0502030303020204" pitchFamily="34" charset="0"/>
              </a:rPr>
              <a:t>Asocia los elementos de la izquierda con los de la derecha:</a:t>
            </a:r>
          </a:p>
        </p:txBody>
      </p:sp>
      <p:sp>
        <p:nvSpPr>
          <p:cNvPr id="75780" name="Text Box 4"/>
          <p:cNvSpPr txBox="1">
            <a:spLocks noChangeArrowheads="1"/>
          </p:cNvSpPr>
          <p:nvPr/>
        </p:nvSpPr>
        <p:spPr bwMode="auto">
          <a:xfrm>
            <a:off x="704850" y="3327400"/>
            <a:ext cx="8156575" cy="16256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9600" indent="-6096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110000"/>
              <a:buFont typeface="1Lanz Chemistry" pitchFamily="2" charset="0"/>
              <a:buChar char="_"/>
            </a:pPr>
            <a:r>
              <a:rPr lang="es-PR" altLang="en-US" sz="2400">
                <a:latin typeface="Tahoma" panose="020B0604030504040204" pitchFamily="34" charset="0"/>
              </a:rPr>
              <a:t>Número de preguntas que hizo Caín.</a:t>
            </a:r>
          </a:p>
          <a:p>
            <a:pPr>
              <a:lnSpc>
                <a:spcPct val="90000"/>
              </a:lnSpc>
              <a:spcBef>
                <a:spcPct val="20000"/>
              </a:spcBef>
              <a:buClr>
                <a:schemeClr val="folHlink"/>
              </a:buClr>
              <a:buSzPct val="110000"/>
              <a:buFont typeface="1Lanz Chemistry" pitchFamily="2" charset="0"/>
              <a:buChar char="_"/>
            </a:pPr>
            <a:r>
              <a:rPr lang="es-PR" altLang="en-US" sz="2400">
                <a:latin typeface="Tahoma" panose="020B0604030504040204" pitchFamily="34" charset="0"/>
              </a:rPr>
              <a:t>Las veces que sería castigado el que matara a Caín.</a:t>
            </a:r>
          </a:p>
          <a:p>
            <a:pPr>
              <a:lnSpc>
                <a:spcPct val="90000"/>
              </a:lnSpc>
              <a:spcBef>
                <a:spcPct val="20000"/>
              </a:spcBef>
              <a:buClr>
                <a:schemeClr val="folHlink"/>
              </a:buClr>
              <a:buSzPct val="110000"/>
              <a:buFont typeface="1Lanz Chemistry" pitchFamily="2" charset="0"/>
              <a:buChar char="_"/>
            </a:pPr>
            <a:r>
              <a:rPr lang="es-PR" altLang="en-US" sz="2400">
                <a:latin typeface="Tahoma" panose="020B0604030504040204" pitchFamily="34" charset="0"/>
              </a:rPr>
              <a:t>Número de castigos que recibió Caín.</a:t>
            </a:r>
          </a:p>
          <a:p>
            <a:pPr>
              <a:lnSpc>
                <a:spcPct val="90000"/>
              </a:lnSpc>
              <a:spcBef>
                <a:spcPct val="20000"/>
              </a:spcBef>
              <a:buClr>
                <a:schemeClr val="folHlink"/>
              </a:buClr>
              <a:buSzPct val="110000"/>
              <a:buFont typeface="1Lanz Chemistry" pitchFamily="2" charset="0"/>
              <a:buChar char="_"/>
            </a:pPr>
            <a:r>
              <a:rPr lang="es-PR" altLang="en-US" sz="2400">
                <a:latin typeface="Tahoma" panose="020B0604030504040204" pitchFamily="34" charset="0"/>
              </a:rPr>
              <a:t>Número de preguntas que Dios hizo a Caín.</a:t>
            </a:r>
          </a:p>
        </p:txBody>
      </p:sp>
      <p:sp>
        <p:nvSpPr>
          <p:cNvPr id="75781" name="Text Box 5"/>
          <p:cNvSpPr txBox="1">
            <a:spLocks noChangeArrowheads="1"/>
          </p:cNvSpPr>
          <p:nvPr/>
        </p:nvSpPr>
        <p:spPr bwMode="auto">
          <a:xfrm>
            <a:off x="725488" y="3297238"/>
            <a:ext cx="33655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2400">
                <a:solidFill>
                  <a:schemeClr val="hlink"/>
                </a:solidFill>
                <a:latin typeface="Tahoma" panose="020B0604030504040204" pitchFamily="34" charset="0"/>
              </a:rPr>
              <a:t>1</a:t>
            </a:r>
          </a:p>
        </p:txBody>
      </p:sp>
      <p:sp>
        <p:nvSpPr>
          <p:cNvPr id="75782" name="Text Box 6"/>
          <p:cNvSpPr txBox="1">
            <a:spLocks noChangeArrowheads="1"/>
          </p:cNvSpPr>
          <p:nvPr/>
        </p:nvSpPr>
        <p:spPr bwMode="auto">
          <a:xfrm>
            <a:off x="733425" y="3709988"/>
            <a:ext cx="333375"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2400">
                <a:solidFill>
                  <a:schemeClr val="hlink"/>
                </a:solidFill>
                <a:latin typeface="Tahoma" panose="020B0604030504040204" pitchFamily="34" charset="0"/>
              </a:rPr>
              <a:t>7</a:t>
            </a:r>
          </a:p>
        </p:txBody>
      </p:sp>
      <p:sp>
        <p:nvSpPr>
          <p:cNvPr id="75785" name="Text Box 9"/>
          <p:cNvSpPr txBox="1">
            <a:spLocks noChangeArrowheads="1"/>
          </p:cNvSpPr>
          <p:nvPr/>
        </p:nvSpPr>
        <p:spPr bwMode="auto">
          <a:xfrm>
            <a:off x="723900" y="4135438"/>
            <a:ext cx="33655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2400">
                <a:solidFill>
                  <a:schemeClr val="hlink"/>
                </a:solidFill>
                <a:latin typeface="Tahoma" panose="020B0604030504040204" pitchFamily="34" charset="0"/>
              </a:rPr>
              <a:t>5</a:t>
            </a:r>
          </a:p>
        </p:txBody>
      </p:sp>
      <p:sp>
        <p:nvSpPr>
          <p:cNvPr id="75789" name="Text Box 13"/>
          <p:cNvSpPr txBox="1">
            <a:spLocks noChangeArrowheads="1"/>
          </p:cNvSpPr>
          <p:nvPr/>
        </p:nvSpPr>
        <p:spPr bwMode="auto">
          <a:xfrm>
            <a:off x="733425" y="4532313"/>
            <a:ext cx="333375"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2400">
                <a:solidFill>
                  <a:schemeClr val="hlink"/>
                </a:solidFill>
                <a:latin typeface="Tahoma" panose="020B0604030504040204" pitchFamily="34" charset="0"/>
              </a:rPr>
              <a:t>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5781"/>
                                        </p:tgtEl>
                                        <p:attrNameLst>
                                          <p:attrName>style.visibility</p:attrName>
                                        </p:attrNameLst>
                                      </p:cBhvr>
                                      <p:to>
                                        <p:strVal val="visible"/>
                                      </p:to>
                                    </p:set>
                                    <p:animEffect transition="in" filter="dissolve">
                                      <p:cBhvr>
                                        <p:cTn id="7" dur="500"/>
                                        <p:tgtEl>
                                          <p:spTgt spid="757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5782"/>
                                        </p:tgtEl>
                                        <p:attrNameLst>
                                          <p:attrName>style.visibility</p:attrName>
                                        </p:attrNameLst>
                                      </p:cBhvr>
                                      <p:to>
                                        <p:strVal val="visible"/>
                                      </p:to>
                                    </p:set>
                                    <p:animEffect transition="in" filter="dissolve">
                                      <p:cBhvr>
                                        <p:cTn id="12" dur="500"/>
                                        <p:tgtEl>
                                          <p:spTgt spid="757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5785"/>
                                        </p:tgtEl>
                                        <p:attrNameLst>
                                          <p:attrName>style.visibility</p:attrName>
                                        </p:attrNameLst>
                                      </p:cBhvr>
                                      <p:to>
                                        <p:strVal val="visible"/>
                                      </p:to>
                                    </p:set>
                                    <p:animEffect transition="in" filter="dissolve">
                                      <p:cBhvr>
                                        <p:cTn id="17" dur="500"/>
                                        <p:tgtEl>
                                          <p:spTgt spid="7578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5789"/>
                                        </p:tgtEl>
                                        <p:attrNameLst>
                                          <p:attrName>style.visibility</p:attrName>
                                        </p:attrNameLst>
                                      </p:cBhvr>
                                      <p:to>
                                        <p:strVal val="visible"/>
                                      </p:to>
                                    </p:set>
                                    <p:animEffect transition="in" filter="dissolve">
                                      <p:cBhvr>
                                        <p:cTn id="22" dur="500"/>
                                        <p:tgtEl>
                                          <p:spTgt spid="75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p:bldP spid="75782" grpId="0"/>
      <p:bldP spid="75785" grpId="0"/>
      <p:bldP spid="75789" grpId="0"/>
    </p:bld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Blends</Template>
  <TotalTime>820</TotalTime>
  <Words>2436</Words>
  <Application>Microsoft Office PowerPoint</Application>
  <PresentationFormat>On-screen Show (4:3)</PresentationFormat>
  <Paragraphs>245</Paragraphs>
  <Slides>44</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1Lanz Chemistry</vt:lpstr>
      <vt:lpstr>Arial</vt:lpstr>
      <vt:lpstr>Candara</vt:lpstr>
      <vt:lpstr>Tahoma</vt:lpstr>
      <vt:lpstr>Wingdings</vt:lpstr>
      <vt:lpstr>Blends</vt:lpstr>
      <vt:lpstr>Unidad 2:  Caín, Set y Noé </vt:lpstr>
      <vt:lpstr>Texto Básico</vt:lpstr>
      <vt:lpstr>Versículo Clave:</vt:lpstr>
      <vt:lpstr>Verdad Central</vt:lpstr>
      <vt:lpstr>Meta de Aprendizaje</vt:lpstr>
      <vt:lpstr>Bosquejo</vt:lpstr>
      <vt:lpstr>Responda</vt:lpstr>
      <vt:lpstr>Responda</vt:lpstr>
      <vt:lpstr>Responda</vt:lpstr>
      <vt:lpstr>Responda</vt:lpstr>
      <vt:lpstr>Responda</vt:lpstr>
      <vt:lpstr>Responda</vt:lpstr>
      <vt:lpstr>1. Las ofrendas de Caín y Abel (Génesis 4.3-5)</vt:lpstr>
      <vt:lpstr>Las ofrendas de Caín y Abel (Génesis 4.3-5)</vt:lpstr>
      <vt:lpstr>Las ofrendas de Caín y Abel (Génesis 4.3-5)</vt:lpstr>
      <vt:lpstr>Las ofrendas de Caín y Abel (Génesis 4.3-5)</vt:lpstr>
      <vt:lpstr>Las ofrendas de Caín y Abel (Génesis 4.3-5)</vt:lpstr>
      <vt:lpstr>Las ofrendas de Caín y Abel (Génesis 4.3-5)</vt:lpstr>
      <vt:lpstr>PowerPoint Presentation</vt:lpstr>
      <vt:lpstr>2. Caín mata a Abel  (Génesis 4.6-8)</vt:lpstr>
      <vt:lpstr>Caín mata a Abel  (Génesis 4.6-8)</vt:lpstr>
      <vt:lpstr>Caín mata a Abel  (Génesis 4.6-8)</vt:lpstr>
      <vt:lpstr>Caín mata a Abel  (Génesis 4.6-8)</vt:lpstr>
      <vt:lpstr>Caín mata a Abel  (Génesis 4.6-8)</vt:lpstr>
      <vt:lpstr>3. El castigo de Caín (Génesis 4.9-15)</vt:lpstr>
      <vt:lpstr>El castigo de Caín (Génesis 4.9-15)</vt:lpstr>
      <vt:lpstr>El castigo de Caín (Génesis 4.9-15)</vt:lpstr>
      <vt:lpstr>El castigo de Caín (Génesis 4.9-15)</vt:lpstr>
      <vt:lpstr>El castigo de Caín (Génesis 4.9-15)</vt:lpstr>
      <vt:lpstr>4. El nacimiento de Set (Génesis 4.25)</vt:lpstr>
      <vt:lpstr>4. El nacimiento de Set (Génesis 4.25)</vt:lpstr>
      <vt:lpstr>4. El nacimiento de Set (Génesis 4.25)</vt:lpstr>
      <vt:lpstr>4. El nacimiento de Set (Génesis 4.25)</vt:lpstr>
      <vt:lpstr>4. El nacimiento de Set (Génesis 4.25)</vt:lpstr>
      <vt:lpstr>4. El nacimiento de Set (Génesis 4.25)</vt:lpstr>
      <vt:lpstr>4. El nacimiento de Set (Génesis 4.25)</vt:lpstr>
      <vt:lpstr>4. El nacimiento de Set (Génesis 4.25)</vt:lpstr>
      <vt:lpstr>4. El nacimiento de Set (Génesis 4.25)</vt:lpstr>
      <vt:lpstr>Aplicaciones</vt:lpstr>
      <vt:lpstr>Aplicaciones</vt:lpstr>
      <vt:lpstr>Aplicaciones</vt:lpstr>
      <vt:lpstr>Próximo Estudio</vt:lpstr>
      <vt:lpstr>Bibliografía</vt:lpstr>
      <vt:lpstr>PowerPoint Presentation</vt:lpstr>
    </vt:vector>
  </TitlesOfParts>
  <Company>Iglesia Bíblica Bautista de Aguadilla, Puerto Rico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Génesis</dc:title>
  <dc:creator>Tito Ortega</dc:creator>
  <cp:lastModifiedBy>Ortega, Tito (GSO Inks/Supplies SM)</cp:lastModifiedBy>
  <cp:revision>127</cp:revision>
  <dcterms:created xsi:type="dcterms:W3CDTF">2007-01-21T22:19:25Z</dcterms:created>
  <dcterms:modified xsi:type="dcterms:W3CDTF">2016-02-05T14:01:36Z</dcterms:modified>
</cp:coreProperties>
</file>