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5" r:id="rId2"/>
    <p:sldMasterId id="2147483678" r:id="rId3"/>
  </p:sldMasterIdLst>
  <p:notesMasterIdLst>
    <p:notesMasterId r:id="rId66"/>
  </p:notesMasterIdLst>
  <p:handoutMasterIdLst>
    <p:handoutMasterId r:id="rId67"/>
  </p:handoutMasterIdLst>
  <p:sldIdLst>
    <p:sldId id="257" r:id="rId4"/>
    <p:sldId id="258" r:id="rId5"/>
    <p:sldId id="259" r:id="rId6"/>
    <p:sldId id="260" r:id="rId7"/>
    <p:sldId id="261" r:id="rId8"/>
    <p:sldId id="265" r:id="rId9"/>
    <p:sldId id="310" r:id="rId10"/>
    <p:sldId id="311" r:id="rId11"/>
    <p:sldId id="287" r:id="rId12"/>
    <p:sldId id="306" r:id="rId13"/>
    <p:sldId id="290" r:id="rId14"/>
    <p:sldId id="307" r:id="rId15"/>
    <p:sldId id="308" r:id="rId16"/>
    <p:sldId id="314" r:id="rId17"/>
    <p:sldId id="315" r:id="rId18"/>
    <p:sldId id="316" r:id="rId19"/>
    <p:sldId id="317" r:id="rId20"/>
    <p:sldId id="318" r:id="rId21"/>
    <p:sldId id="319" r:id="rId22"/>
    <p:sldId id="321" r:id="rId23"/>
    <p:sldId id="322" r:id="rId24"/>
    <p:sldId id="284" r:id="rId25"/>
    <p:sldId id="267" r:id="rId26"/>
    <p:sldId id="320" r:id="rId27"/>
    <p:sldId id="344" r:id="rId28"/>
    <p:sldId id="300" r:id="rId29"/>
    <p:sldId id="270" r:id="rId30"/>
    <p:sldId id="301" r:id="rId31"/>
    <p:sldId id="271" r:id="rId32"/>
    <p:sldId id="302" r:id="rId33"/>
    <p:sldId id="313" r:id="rId34"/>
    <p:sldId id="272" r:id="rId35"/>
    <p:sldId id="31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03" r:id="rId58"/>
    <p:sldId id="277" r:id="rId59"/>
    <p:sldId id="278" r:id="rId60"/>
    <p:sldId id="279" r:id="rId61"/>
    <p:sldId id="305" r:id="rId62"/>
    <p:sldId id="280" r:id="rId63"/>
    <p:sldId id="281" r:id="rId64"/>
    <p:sldId id="282" r:id="rId6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07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41" autoAdjust="0"/>
  </p:normalViewPr>
  <p:slideViewPr>
    <p:cSldViewPr>
      <p:cViewPr varScale="1">
        <p:scale>
          <a:sx n="46" d="100"/>
          <a:sy n="46" d="100"/>
        </p:scale>
        <p:origin x="552" y="36"/>
      </p:cViewPr>
      <p:guideLst>
        <p:guide orient="horz" pos="3072"/>
        <p:guide pos="2880"/>
      </p:guideLst>
    </p:cSldViewPr>
  </p:slideViewPr>
  <p:outlineViewPr>
    <p:cViewPr>
      <p:scale>
        <a:sx n="33" d="100"/>
        <a:sy n="33" d="100"/>
      </p:scale>
      <p:origin x="0" y="-13560"/>
    </p:cViewPr>
  </p:outlineViewPr>
  <p:notesTextViewPr>
    <p:cViewPr>
      <p:scale>
        <a:sx n="100" d="100"/>
        <a:sy n="100" d="100"/>
      </p:scale>
      <p:origin x="0" y="0"/>
    </p:cViewPr>
  </p:notesTextViewPr>
  <p:sorterViewPr>
    <p:cViewPr>
      <p:scale>
        <a:sx n="110" d="100"/>
        <a:sy n="110" d="100"/>
      </p:scale>
      <p:origin x="0" y="-77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121308B-5AE9-4769-B423-6AF72CFA9912}" type="datetimeFigureOut">
              <a:rPr lang="en-US" smtClean="0"/>
              <a:t>2/10/2016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E3B3458-5230-43A1-8369-CC7834E44AA4}" type="slidenum">
              <a:rPr lang="en-US" smtClean="0"/>
              <a:t>‹#›</a:t>
            </a:fld>
            <a:endParaRPr lang="en-US"/>
          </a:p>
        </p:txBody>
      </p:sp>
    </p:spTree>
    <p:extLst>
      <p:ext uri="{BB962C8B-B14F-4D97-AF65-F5344CB8AC3E}">
        <p14:creationId xmlns:p14="http://schemas.microsoft.com/office/powerpoint/2010/main" val="271822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099"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atin typeface="Arial" panose="020B0604020202020204" pitchFamily="34" charset="0"/>
              </a:defRPr>
            </a:lvl1pPr>
          </a:lstStyle>
          <a:p>
            <a:endParaRPr lang="en-US" alt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atin typeface="Arial" panose="020B0604020202020204" pitchFamily="34" charset="0"/>
              </a:defRPr>
            </a:lvl1pPr>
          </a:lstStyle>
          <a:p>
            <a:fld id="{ACD9355D-3128-45AF-B52E-2732EC65673A}" type="slidenum">
              <a:rPr lang="en-US" altLang="en-US"/>
              <a:pPr/>
              <a:t>‹#›</a:t>
            </a:fld>
            <a:endParaRPr lang="en-US" altLang="en-US"/>
          </a:p>
        </p:txBody>
      </p:sp>
    </p:spTree>
    <p:extLst>
      <p:ext uri="{BB962C8B-B14F-4D97-AF65-F5344CB8AC3E}">
        <p14:creationId xmlns:p14="http://schemas.microsoft.com/office/powerpoint/2010/main" val="24579300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92ABD1-FD91-4CF9-8625-F4B71A533332}" type="slidenum">
              <a:rPr lang="en-US" altLang="en-US"/>
              <a:pPr/>
              <a:t>1</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40574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7B78F9-8EAF-43AF-A6B8-072847B87AF3}" type="slidenum">
              <a:rPr lang="en-US" altLang="en-US"/>
              <a:pPr/>
              <a:t>10</a:t>
            </a:fld>
            <a:endParaRPr lang="en-US" alt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424817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50D69F-AF8B-4083-9A79-8A9CC44C5B0C}" type="slidenum">
              <a:rPr lang="en-US" altLang="en-US"/>
              <a:pPr/>
              <a:t>11</a:t>
            </a:fld>
            <a:endParaRPr lang="en-US" alt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45469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E2B542-7A75-4E85-B6AB-9B98C647AC3A}" type="slidenum">
              <a:rPr lang="en-US" altLang="en-US"/>
              <a:pPr/>
              <a:t>12</a:t>
            </a:fld>
            <a:endParaRPr lang="en-US" alt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68473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82836-2ADC-478D-83B6-4D64F41CC286}" type="slidenum">
              <a:rPr lang="en-US" altLang="en-US"/>
              <a:pPr/>
              <a:t>13</a:t>
            </a:fld>
            <a:endParaRPr lang="en-US" alt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920976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98871-1937-4536-95C0-0C333E030AF3}" type="slidenum">
              <a:rPr lang="en-US" altLang="en-US"/>
              <a:pPr/>
              <a:t>14</a:t>
            </a:fld>
            <a:endParaRPr lang="en-US" alt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12793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3723A-2FE2-4D69-8CC9-D572278B2847}" type="slidenum">
              <a:rPr lang="en-US" altLang="en-US"/>
              <a:pPr/>
              <a:t>15</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98016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3B06CC-5F6A-42C5-8642-6A0B069E0D41}" type="slidenum">
              <a:rPr lang="en-US" altLang="en-US"/>
              <a:pPr/>
              <a:t>16</a:t>
            </a:fld>
            <a:endParaRPr lang="en-US" alt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383706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03A3C3-DFA8-4AFA-B35F-7BDDA6ED4D6B}" type="slidenum">
              <a:rPr lang="en-US" altLang="en-US"/>
              <a:pPr/>
              <a:t>17</a:t>
            </a:fld>
            <a:endParaRPr lang="en-US" alt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295154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D7A565-4FDE-42F6-BFA7-C0DE36966FBA}" type="slidenum">
              <a:rPr lang="en-US" altLang="en-US"/>
              <a:pPr/>
              <a:t>18</a:t>
            </a:fld>
            <a:endParaRPr lang="en-US" alt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805493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494F67-1A0F-4677-A091-1400505D58F3}" type="slidenum">
              <a:rPr lang="en-US" altLang="en-US"/>
              <a:pPr/>
              <a:t>19</a:t>
            </a:fld>
            <a:endParaRPr lang="en-US" alt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54241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C412ED-8CD4-43A0-AD31-F3F9BDC8F2D6}" type="slidenum">
              <a:rPr lang="en-US" altLang="en-US"/>
              <a:pPr/>
              <a:t>2</a:t>
            </a:fld>
            <a:endParaRPr lang="en-US" alt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104913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6A426C-685B-4503-863E-8B73FD9FEFD2}" type="slidenum">
              <a:rPr lang="es-PR" altLang="en-US">
                <a:solidFill>
                  <a:srgbClr val="000000"/>
                </a:solidFill>
              </a:rPr>
              <a:pPr/>
              <a:t>20</a:t>
            </a:fld>
            <a:endParaRPr lang="es-PR" altLang="en-US">
              <a:solidFill>
                <a:srgbClr val="000000"/>
              </a:solidFill>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6363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A1C956-F077-4A49-B702-C74E100EAF9A}" type="slidenum">
              <a:rPr lang="es-PR" altLang="en-US">
                <a:solidFill>
                  <a:srgbClr val="000000"/>
                </a:solidFill>
              </a:rPr>
              <a:pPr/>
              <a:t>21</a:t>
            </a:fld>
            <a:endParaRPr lang="es-PR" altLang="en-US">
              <a:solidFill>
                <a:srgbClr val="000000"/>
              </a:solidFill>
            </a:endParaRPr>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92788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0A939E-F3FB-4E97-A33C-6BEDE1B8C5A7}" type="slidenum">
              <a:rPr lang="en-US" altLang="en-US"/>
              <a:pPr/>
              <a:t>22</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499293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1B512-056F-4AB0-8D74-76436423760F}" type="slidenum">
              <a:rPr lang="en-US" altLang="en-US"/>
              <a:pPr/>
              <a:t>23</a:t>
            </a:fld>
            <a:endParaRPr lang="en-US" alt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287795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88C51-A550-4E04-8904-7CA9F8FFDC40}" type="slidenum">
              <a:rPr lang="en-US" altLang="en-US"/>
              <a:pPr/>
              <a:t>24</a:t>
            </a:fld>
            <a:endParaRPr lang="en-US" alt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158789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88C51-A550-4E04-8904-7CA9F8FFDC40}" type="slidenum">
              <a:rPr lang="en-US" altLang="en-US"/>
              <a:pPr/>
              <a:t>25</a:t>
            </a:fld>
            <a:endParaRPr lang="en-US" alt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072420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CEF04B-DC0D-4602-B1D1-7F07BA11CAED}" type="slidenum">
              <a:rPr lang="en-US" altLang="en-US"/>
              <a:pPr/>
              <a:t>26</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1458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64FD8-39C4-4AA9-A825-E797A0769C96}" type="slidenum">
              <a:rPr lang="en-US" altLang="en-US"/>
              <a:pPr/>
              <a:t>27</a:t>
            </a:fld>
            <a:endParaRPr lang="en-US" alt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531311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500602-2C05-4BD4-A2D7-E1F70C04F497}" type="slidenum">
              <a:rPr lang="en-US" altLang="en-US"/>
              <a:pPr/>
              <a:t>28</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148322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C9F69-8C95-4EBB-97EC-01F58D71EF0E}" type="slidenum">
              <a:rPr lang="en-US" altLang="en-US"/>
              <a:pPr/>
              <a:t>29</a:t>
            </a:fld>
            <a:endParaRPr lang="en-US" alt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47977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AED26-4C61-46F2-8503-7A68BE9A41E6}" type="slidenum">
              <a:rPr lang="en-US" altLang="en-US"/>
              <a:pPr/>
              <a:t>3</a:t>
            </a:fld>
            <a:endParaRPr lang="en-US" alt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107998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BE1F8-2D92-44E4-A06B-29EF424AC3BE}" type="slidenum">
              <a:rPr lang="en-US" altLang="en-US"/>
              <a:pPr/>
              <a:t>30</a:t>
            </a:fld>
            <a:endParaRPr lang="en-US" alt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766001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4B9B8-A3EB-4174-9524-0DA757BFA759}" type="slidenum">
              <a:rPr lang="en-US" altLang="en-US"/>
              <a:pPr/>
              <a:t>31</a:t>
            </a:fld>
            <a:endParaRPr lang="en-US" alt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59128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8561F-4D50-4222-B441-14F102D82740}" type="slidenum">
              <a:rPr lang="en-US" altLang="en-US"/>
              <a:pPr/>
              <a:t>32</a:t>
            </a:fld>
            <a:endParaRPr lang="en-US" alt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213521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3302E-69B0-445C-8402-70308D4C3124}" type="slidenum">
              <a:rPr lang="en-US" altLang="en-US"/>
              <a:pPr/>
              <a:t>33</a:t>
            </a:fld>
            <a:endParaRPr lang="en-US" alt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766001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3E851-A756-4BB3-AC24-513160BC875A}" type="slidenum">
              <a:rPr lang="es-PR" altLang="en-US">
                <a:solidFill>
                  <a:srgbClr val="000000"/>
                </a:solidFill>
              </a:rPr>
              <a:pPr/>
              <a:t>34</a:t>
            </a:fld>
            <a:endParaRPr lang="es-PR" altLang="en-US">
              <a:solidFill>
                <a:srgbClr val="000000"/>
              </a:solidFill>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70689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9719F-7B20-4104-94A1-CA0E3075DFEF}" type="slidenum">
              <a:rPr lang="es-PR" altLang="en-US">
                <a:solidFill>
                  <a:srgbClr val="000000"/>
                </a:solidFill>
              </a:rPr>
              <a:pPr/>
              <a:t>35</a:t>
            </a:fld>
            <a:endParaRPr lang="es-PR" altLang="en-US">
              <a:solidFill>
                <a:srgbClr val="000000"/>
              </a:solidFill>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39918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377FFA-E9FF-4E99-B9FA-089EFAA27749}" type="slidenum">
              <a:rPr lang="es-PR" altLang="en-US">
                <a:solidFill>
                  <a:srgbClr val="000000"/>
                </a:solidFill>
              </a:rPr>
              <a:pPr/>
              <a:t>36</a:t>
            </a:fld>
            <a:endParaRPr lang="es-PR" altLang="en-US">
              <a:solidFill>
                <a:srgbClr val="000000"/>
              </a:solidFill>
            </a:endParaRPr>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67940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F89E9F-5ADC-4B71-AC9B-0C9D0F1988A6}" type="slidenum">
              <a:rPr lang="es-PR" altLang="en-US">
                <a:solidFill>
                  <a:srgbClr val="000000"/>
                </a:solidFill>
              </a:rPr>
              <a:pPr/>
              <a:t>37</a:t>
            </a:fld>
            <a:endParaRPr lang="es-PR" altLang="en-US">
              <a:solidFill>
                <a:srgbClr val="000000"/>
              </a:solidFill>
            </a:endParaRPr>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75093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7BB970-B38C-49A4-83AF-E34FC81C8F6E}" type="slidenum">
              <a:rPr lang="es-PR" altLang="en-US">
                <a:solidFill>
                  <a:srgbClr val="000000"/>
                </a:solidFill>
              </a:rPr>
              <a:pPr/>
              <a:t>38</a:t>
            </a:fld>
            <a:endParaRPr lang="es-PR" altLang="en-US">
              <a:solidFill>
                <a:srgbClr val="000000"/>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88039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0C41C-1CB2-4B15-8C86-92F1A45671E1}" type="slidenum">
              <a:rPr lang="es-PR" altLang="en-US">
                <a:solidFill>
                  <a:srgbClr val="000000"/>
                </a:solidFill>
              </a:rPr>
              <a:pPr/>
              <a:t>39</a:t>
            </a:fld>
            <a:endParaRPr lang="es-PR" altLang="en-US">
              <a:solidFill>
                <a:srgbClr val="000000"/>
              </a:solidFill>
            </a:endParaRP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56108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667C31-B7AB-4C51-B238-AB2DE4B49819}" type="slidenum">
              <a:rPr lang="en-US" altLang="en-US"/>
              <a:pPr/>
              <a:t>4</a:t>
            </a:fld>
            <a:endParaRPr lang="en-US" alt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3976548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5A1EA-9313-40D1-969D-1D5BC660268F}" type="slidenum">
              <a:rPr lang="es-PR" altLang="en-US">
                <a:solidFill>
                  <a:srgbClr val="000000"/>
                </a:solidFill>
              </a:rPr>
              <a:pPr/>
              <a:t>40</a:t>
            </a:fld>
            <a:endParaRPr lang="es-PR" altLang="en-US">
              <a:solidFill>
                <a:srgbClr val="000000"/>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53517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FDBEA7-D087-45EC-B579-710211EC8BED}" type="slidenum">
              <a:rPr lang="es-PR" altLang="en-US">
                <a:solidFill>
                  <a:srgbClr val="000000"/>
                </a:solidFill>
              </a:rPr>
              <a:pPr/>
              <a:t>41</a:t>
            </a:fld>
            <a:endParaRPr lang="es-PR" altLang="en-US">
              <a:solidFill>
                <a:srgbClr val="000000"/>
              </a:solidFill>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0586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F247C7-8C74-4DE3-874C-DB742DAB536D}" type="slidenum">
              <a:rPr lang="es-PR" altLang="en-US">
                <a:solidFill>
                  <a:srgbClr val="000000"/>
                </a:solidFill>
              </a:rPr>
              <a:pPr/>
              <a:t>42</a:t>
            </a:fld>
            <a:endParaRPr lang="es-PR" altLang="en-US">
              <a:solidFill>
                <a:srgbClr val="000000"/>
              </a:solidFill>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32225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D0EC4D-D0B8-4A28-B3DA-D4746E1948A1}" type="slidenum">
              <a:rPr lang="es-PR" altLang="en-US">
                <a:solidFill>
                  <a:srgbClr val="000000"/>
                </a:solidFill>
              </a:rPr>
              <a:pPr/>
              <a:t>43</a:t>
            </a:fld>
            <a:endParaRPr lang="es-PR" altLang="en-US">
              <a:solidFill>
                <a:srgbClr val="000000"/>
              </a:solidFill>
            </a:endParaRPr>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78053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D8ABC1-B207-4561-A950-3076DC0A3B0F}" type="slidenum">
              <a:rPr lang="es-PR" altLang="en-US">
                <a:solidFill>
                  <a:srgbClr val="000000"/>
                </a:solidFill>
              </a:rPr>
              <a:pPr/>
              <a:t>44</a:t>
            </a:fld>
            <a:endParaRPr lang="es-PR" altLang="en-US">
              <a:solidFill>
                <a:srgbClr val="000000"/>
              </a:solidFill>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55380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8AFA6-3401-453D-9337-5E4A8D8E4895}" type="slidenum">
              <a:rPr lang="es-PR" altLang="en-US">
                <a:solidFill>
                  <a:srgbClr val="000000"/>
                </a:solidFill>
              </a:rPr>
              <a:pPr/>
              <a:t>45</a:t>
            </a:fld>
            <a:endParaRPr lang="es-PR" altLang="en-US">
              <a:solidFill>
                <a:srgbClr val="000000"/>
              </a:solidFill>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83216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38D93-E02F-41AC-93EC-8D96AD1A0172}" type="slidenum">
              <a:rPr lang="es-PR" altLang="en-US">
                <a:solidFill>
                  <a:srgbClr val="000000"/>
                </a:solidFill>
              </a:rPr>
              <a:pPr/>
              <a:t>46</a:t>
            </a:fld>
            <a:endParaRPr lang="es-PR" altLang="en-US">
              <a:solidFill>
                <a:srgbClr val="000000"/>
              </a:solidFill>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16343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B2C59-9198-42EB-8FA6-669D626F98C8}" type="slidenum">
              <a:rPr lang="es-PR" altLang="en-US">
                <a:solidFill>
                  <a:srgbClr val="000000"/>
                </a:solidFill>
              </a:rPr>
              <a:pPr/>
              <a:t>47</a:t>
            </a:fld>
            <a:endParaRPr lang="es-PR" altLang="en-US">
              <a:solidFill>
                <a:srgbClr val="000000"/>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72209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9B7B9-1EFC-4B39-8A6A-F3038E931488}" type="slidenum">
              <a:rPr lang="es-PR" altLang="en-US">
                <a:solidFill>
                  <a:srgbClr val="000000"/>
                </a:solidFill>
              </a:rPr>
              <a:pPr/>
              <a:t>48</a:t>
            </a:fld>
            <a:endParaRPr lang="es-PR" altLang="en-US">
              <a:solidFill>
                <a:srgbClr val="000000"/>
              </a:solidFill>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2782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D45B70-F377-478A-AFD4-E4C61D126CB6}" type="slidenum">
              <a:rPr lang="es-PR" altLang="en-US">
                <a:solidFill>
                  <a:srgbClr val="000000"/>
                </a:solidFill>
              </a:rPr>
              <a:pPr/>
              <a:t>49</a:t>
            </a:fld>
            <a:endParaRPr lang="es-PR" altLang="en-US">
              <a:solidFill>
                <a:srgbClr val="000000"/>
              </a:solidFill>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0411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E33ADF-19A3-4257-9121-C63FE6118AA9}" type="slidenum">
              <a:rPr lang="en-US" altLang="en-US"/>
              <a:pPr/>
              <a:t>5</a:t>
            </a:fld>
            <a:endParaRPr lang="en-US" alt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961327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DC11E-C0B5-41E2-B261-16A5046EA752}" type="slidenum">
              <a:rPr lang="es-PR" altLang="en-US">
                <a:solidFill>
                  <a:srgbClr val="000000"/>
                </a:solidFill>
              </a:rPr>
              <a:pPr/>
              <a:t>50</a:t>
            </a:fld>
            <a:endParaRPr lang="es-PR" altLang="en-US">
              <a:solidFill>
                <a:srgbClr val="000000"/>
              </a:solidFill>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23234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5FB6B5-1B2B-4536-8EBE-0C23A26A6D76}" type="slidenum">
              <a:rPr lang="es-PR" altLang="en-US">
                <a:solidFill>
                  <a:srgbClr val="000000"/>
                </a:solidFill>
              </a:rPr>
              <a:pPr/>
              <a:t>51</a:t>
            </a:fld>
            <a:endParaRPr lang="es-PR" altLang="en-US">
              <a:solidFill>
                <a:srgbClr val="000000"/>
              </a:solidFill>
            </a:endParaRP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899515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6637B-F4B1-4DD8-A1E7-5384BBA7A1E0}" type="slidenum">
              <a:rPr lang="es-PR" altLang="en-US">
                <a:solidFill>
                  <a:srgbClr val="000000"/>
                </a:solidFill>
              </a:rPr>
              <a:pPr/>
              <a:t>52</a:t>
            </a:fld>
            <a:endParaRPr lang="es-PR" altLang="en-US">
              <a:solidFill>
                <a:srgbClr val="000000"/>
              </a:solidFill>
            </a:endParaRPr>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98390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42D91-4C62-491D-B1B5-A1D3ADBCA62C}" type="slidenum">
              <a:rPr lang="es-PR" altLang="en-US">
                <a:solidFill>
                  <a:srgbClr val="000000"/>
                </a:solidFill>
              </a:rPr>
              <a:pPr/>
              <a:t>53</a:t>
            </a:fld>
            <a:endParaRPr lang="es-PR" altLang="en-US">
              <a:solidFill>
                <a:srgbClr val="000000"/>
              </a:solidFill>
            </a:endParaRPr>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52118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CA465F-EE73-4776-AD85-6E2FD6F9F582}" type="slidenum">
              <a:rPr lang="es-PR" altLang="en-US">
                <a:solidFill>
                  <a:srgbClr val="000000"/>
                </a:solidFill>
              </a:rPr>
              <a:pPr/>
              <a:t>54</a:t>
            </a:fld>
            <a:endParaRPr lang="es-PR" altLang="en-US">
              <a:solidFill>
                <a:srgbClr val="000000"/>
              </a:solidFill>
            </a:endParaRPr>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35448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84310-8730-44CE-9A7C-7E2A11379D8D}" type="slidenum">
              <a:rPr lang="en-US" altLang="en-US"/>
              <a:pPr/>
              <a:t>55</a:t>
            </a:fld>
            <a:endParaRPr lang="en-US" alt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4067436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40D5CF-47C5-4D95-909B-A3E6806FC00D}" type="slidenum">
              <a:rPr lang="en-US" altLang="en-US"/>
              <a:pPr/>
              <a:t>56</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946821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0C0B8-AB1B-4AE4-ABE7-96DCC8F5D788}" type="slidenum">
              <a:rPr lang="en-US" altLang="en-US"/>
              <a:pPr/>
              <a:t>57</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865872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B4DE8-BD12-464A-98CB-35DFF9AF3359}" type="slidenum">
              <a:rPr lang="en-US" altLang="en-US"/>
              <a:pPr/>
              <a:t>58</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576927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375D32-FF52-466F-8A3B-5C01951DEBA4}" type="slidenum">
              <a:rPr lang="en-US" altLang="en-US"/>
              <a:pPr/>
              <a:t>59</a:t>
            </a:fld>
            <a:endParaRPr lang="en-US" alt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55277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13201-0D4A-4AFD-8748-8CFE828E8FA2}" type="slidenum">
              <a:rPr lang="en-US" altLang="en-US"/>
              <a:pPr/>
              <a:t>6</a:t>
            </a:fld>
            <a:endParaRPr lang="en-US" alt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9621404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DCBE2-2E27-44EC-A414-5F8907232442}" type="slidenum">
              <a:rPr lang="en-US" altLang="en-US"/>
              <a:pPr/>
              <a:t>60</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0388426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702C60-9A44-4804-B503-3A23828B19CE}" type="slidenum">
              <a:rPr lang="en-US" altLang="en-US"/>
              <a:pPr/>
              <a:t>61</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4531436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6B0AE-0E94-4C61-BA2B-F3E33BB3617E}" type="slidenum">
              <a:rPr lang="en-US" altLang="en-US"/>
              <a:pPr/>
              <a:t>62</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04513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F2590-742D-40F7-A819-D9ECA6129E1B}" type="slidenum">
              <a:rPr lang="en-US" altLang="en-US"/>
              <a:pPr/>
              <a:t>7</a:t>
            </a:fld>
            <a:endParaRPr lang="en-US" alt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171198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3D906-098D-4FE4-93C8-E53D6F2F8F8E}" type="slidenum">
              <a:rPr lang="en-US" altLang="en-US"/>
              <a:pPr/>
              <a:t>8</a:t>
            </a:fld>
            <a:endParaRPr lang="en-US" alt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252714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FFB0DD-8E39-484C-9F93-813B9B81CAE5}" type="slidenum">
              <a:rPr lang="en-US" altLang="en-US"/>
              <a:pPr/>
              <a:t>9</a:t>
            </a:fld>
            <a:endParaRPr lang="en-US"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s-PR" altLang="en-US"/>
          </a:p>
        </p:txBody>
      </p:sp>
    </p:spTree>
    <p:extLst>
      <p:ext uri="{BB962C8B-B14F-4D97-AF65-F5344CB8AC3E}">
        <p14:creationId xmlns:p14="http://schemas.microsoft.com/office/powerpoint/2010/main" val="5924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9394" name="Group 2"/>
          <p:cNvGrpSpPr>
            <a:grpSpLocks/>
          </p:cNvGrpSpPr>
          <p:nvPr/>
        </p:nvGrpSpPr>
        <p:grpSpPr bwMode="auto">
          <a:xfrm>
            <a:off x="0" y="2438400"/>
            <a:ext cx="9009063" cy="1052513"/>
            <a:chOff x="0" y="1536"/>
            <a:chExt cx="5675" cy="663"/>
          </a:xfrm>
        </p:grpSpPr>
        <p:grpSp>
          <p:nvGrpSpPr>
            <p:cNvPr id="59395" name="Group 3"/>
            <p:cNvGrpSpPr>
              <a:grpSpLocks/>
            </p:cNvGrpSpPr>
            <p:nvPr/>
          </p:nvGrpSpPr>
          <p:grpSpPr bwMode="auto">
            <a:xfrm>
              <a:off x="183" y="1604"/>
              <a:ext cx="448" cy="299"/>
              <a:chOff x="720" y="336"/>
              <a:chExt cx="624" cy="432"/>
            </a:xfrm>
          </p:grpSpPr>
          <p:sp>
            <p:nvSpPr>
              <p:cNvPr id="5939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398" name="Group 6"/>
            <p:cNvGrpSpPr>
              <a:grpSpLocks/>
            </p:cNvGrpSpPr>
            <p:nvPr/>
          </p:nvGrpSpPr>
          <p:grpSpPr bwMode="auto">
            <a:xfrm>
              <a:off x="261" y="1870"/>
              <a:ext cx="465" cy="299"/>
              <a:chOff x="912" y="2640"/>
              <a:chExt cx="672" cy="432"/>
            </a:xfrm>
          </p:grpSpPr>
          <p:sp>
            <p:nvSpPr>
              <p:cNvPr id="5939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4" name="Rectangle 12"/>
          <p:cNvSpPr>
            <a:spLocks noGrp="1" noChangeArrowheads="1"/>
          </p:cNvSpPr>
          <p:nvPr>
            <p:ph type="ctrTitle"/>
          </p:nvPr>
        </p:nvSpPr>
        <p:spPr>
          <a:xfrm>
            <a:off x="990600" y="1676400"/>
            <a:ext cx="7772400" cy="1462088"/>
          </a:xfrm>
        </p:spPr>
        <p:txBody>
          <a:bodyPr/>
          <a:lstStyle>
            <a:lvl1pPr>
              <a:defRPr/>
            </a:lvl1pPr>
          </a:lstStyle>
          <a:p>
            <a:pPr lvl="0"/>
            <a:r>
              <a:rPr lang="en-US" altLang="en-US" noProof="0" smtClean="0"/>
              <a:t>Click to edit Master title style</a:t>
            </a:r>
          </a:p>
        </p:txBody>
      </p:sp>
      <p:sp>
        <p:nvSpPr>
          <p:cNvPr id="5940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5940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5940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594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82230BA4-150C-4468-8816-1C00707E0F4F}"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94E639-2CBB-4DC4-B587-8C547CA3825E}" type="slidenum">
              <a:rPr lang="en-US" altLang="en-US"/>
              <a:pPr/>
              <a:t>‹#›</a:t>
            </a:fld>
            <a:endParaRPr lang="en-US" altLang="en-US"/>
          </a:p>
        </p:txBody>
      </p:sp>
    </p:spTree>
    <p:extLst>
      <p:ext uri="{BB962C8B-B14F-4D97-AF65-F5344CB8AC3E}">
        <p14:creationId xmlns:p14="http://schemas.microsoft.com/office/powerpoint/2010/main" val="4274967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6E12698-1079-4CE6-8753-2FBF53EFDA64}" type="slidenum">
              <a:rPr lang="en-US" altLang="en-US"/>
              <a:pPr/>
              <a:t>‹#›</a:t>
            </a:fld>
            <a:endParaRPr lang="en-US" altLang="en-US"/>
          </a:p>
        </p:txBody>
      </p:sp>
    </p:spTree>
    <p:extLst>
      <p:ext uri="{BB962C8B-B14F-4D97-AF65-F5344CB8AC3E}">
        <p14:creationId xmlns:p14="http://schemas.microsoft.com/office/powerpoint/2010/main" val="2961440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042150" y="6243638"/>
            <a:ext cx="1905000" cy="457200"/>
          </a:xfrm>
        </p:spPr>
        <p:txBody>
          <a:bodyPr/>
          <a:lstStyle>
            <a:lvl1pPr>
              <a:defRPr/>
            </a:lvl1pPr>
          </a:lstStyle>
          <a:p>
            <a:fld id="{2A8DC4A0-DBE9-4BD8-845D-753BE1F00AE3}" type="slidenum">
              <a:rPr lang="en-US" altLang="en-US"/>
              <a:pPr/>
              <a:t>‹#›</a:t>
            </a:fld>
            <a:endParaRPr lang="en-US" altLang="en-US"/>
          </a:p>
        </p:txBody>
      </p:sp>
    </p:spTree>
    <p:extLst>
      <p:ext uri="{BB962C8B-B14F-4D97-AF65-F5344CB8AC3E}">
        <p14:creationId xmlns:p14="http://schemas.microsoft.com/office/powerpoint/2010/main" val="2940787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4B1ECD19-B32B-468E-BC66-A742BBE548DC}" type="slidenum">
              <a:rPr lang="en-US" altLang="en-US"/>
              <a:pPr/>
              <a:t>‹#›</a:t>
            </a:fld>
            <a:endParaRPr lang="en-US" altLang="en-US"/>
          </a:p>
        </p:txBody>
      </p:sp>
    </p:spTree>
    <p:extLst>
      <p:ext uri="{BB962C8B-B14F-4D97-AF65-F5344CB8AC3E}">
        <p14:creationId xmlns:p14="http://schemas.microsoft.com/office/powerpoint/2010/main" val="259490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7042150" y="6243638"/>
            <a:ext cx="1905000" cy="457200"/>
          </a:xfrm>
        </p:spPr>
        <p:txBody>
          <a:bodyPr/>
          <a:lstStyle>
            <a:lvl1pPr>
              <a:defRPr/>
            </a:lvl1pPr>
          </a:lstStyle>
          <a:p>
            <a:fld id="{9E6B1A1A-34D3-49B8-B84E-599AF6564AA4}" type="slidenum">
              <a:rPr lang="en-US" altLang="en-US"/>
              <a:pPr/>
              <a:t>‹#›</a:t>
            </a:fld>
            <a:endParaRPr lang="en-US" altLang="en-US"/>
          </a:p>
        </p:txBody>
      </p:sp>
    </p:spTree>
    <p:extLst>
      <p:ext uri="{BB962C8B-B14F-4D97-AF65-F5344CB8AC3E}">
        <p14:creationId xmlns:p14="http://schemas.microsoft.com/office/powerpoint/2010/main" val="1395098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162050" y="6243638"/>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657600" y="6243638"/>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042150" y="6243638"/>
            <a:ext cx="1905000" cy="457200"/>
          </a:xfrm>
        </p:spPr>
        <p:txBody>
          <a:bodyPr/>
          <a:lstStyle>
            <a:lvl1pPr>
              <a:defRPr/>
            </a:lvl1pPr>
          </a:lstStyle>
          <a:p>
            <a:fld id="{EF112750-BA2A-4BD5-AB7F-F926DB8F67BC}" type="slidenum">
              <a:rPr lang="en-US" altLang="en-US"/>
              <a:pPr/>
              <a:t>‹#›</a:t>
            </a:fld>
            <a:endParaRPr lang="en-US" altLang="en-US"/>
          </a:p>
        </p:txBody>
      </p:sp>
    </p:spTree>
    <p:extLst>
      <p:ext uri="{BB962C8B-B14F-4D97-AF65-F5344CB8AC3E}">
        <p14:creationId xmlns:p14="http://schemas.microsoft.com/office/powerpoint/2010/main" val="2975936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7170" name="Group 2"/>
          <p:cNvGrpSpPr>
            <a:grpSpLocks/>
          </p:cNvGrpSpPr>
          <p:nvPr/>
        </p:nvGrpSpPr>
        <p:grpSpPr bwMode="auto">
          <a:xfrm>
            <a:off x="0" y="2438400"/>
            <a:ext cx="9009063" cy="1052513"/>
            <a:chOff x="0" y="1536"/>
            <a:chExt cx="5675" cy="663"/>
          </a:xfrm>
        </p:grpSpPr>
        <p:grpSp>
          <p:nvGrpSpPr>
            <p:cNvPr id="7171" name="Group 3"/>
            <p:cNvGrpSpPr>
              <a:grpSpLocks/>
            </p:cNvGrpSpPr>
            <p:nvPr/>
          </p:nvGrpSpPr>
          <p:grpSpPr bwMode="auto">
            <a:xfrm>
              <a:off x="183" y="1604"/>
              <a:ext cx="448" cy="299"/>
              <a:chOff x="720" y="336"/>
              <a:chExt cx="624" cy="432"/>
            </a:xfrm>
          </p:grpSpPr>
          <p:sp>
            <p:nvSpPr>
              <p:cNvPr id="717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sp>
            <p:nvSpPr>
              <p:cNvPr id="717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grpSp>
        <p:grpSp>
          <p:nvGrpSpPr>
            <p:cNvPr id="7174" name="Group 6"/>
            <p:cNvGrpSpPr>
              <a:grpSpLocks/>
            </p:cNvGrpSpPr>
            <p:nvPr/>
          </p:nvGrpSpPr>
          <p:grpSpPr bwMode="auto">
            <a:xfrm>
              <a:off x="261" y="1870"/>
              <a:ext cx="465" cy="299"/>
              <a:chOff x="912" y="2640"/>
              <a:chExt cx="672" cy="432"/>
            </a:xfrm>
          </p:grpSpPr>
          <p:sp>
            <p:nvSpPr>
              <p:cNvPr id="7175"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sp>
            <p:nvSpPr>
              <p:cNvPr id="7176"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grpSp>
        <p:sp>
          <p:nvSpPr>
            <p:cNvPr id="717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sp>
          <p:nvSpPr>
            <p:cNvPr id="717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sp>
          <p:nvSpPr>
            <p:cNvPr id="717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grpSp>
      <p:sp>
        <p:nvSpPr>
          <p:cNvPr id="7180" name="Rectangle 12"/>
          <p:cNvSpPr>
            <a:spLocks noGrp="1" noChangeArrowheads="1"/>
          </p:cNvSpPr>
          <p:nvPr>
            <p:ph type="ctrTitle"/>
          </p:nvPr>
        </p:nvSpPr>
        <p:spPr>
          <a:xfrm>
            <a:off x="990600" y="1676400"/>
            <a:ext cx="7772400" cy="1462088"/>
          </a:xfrm>
        </p:spPr>
        <p:txBody>
          <a:bodyPr/>
          <a:lstStyle>
            <a:lvl1pPr>
              <a:defRPr/>
            </a:lvl1pPr>
          </a:lstStyle>
          <a:p>
            <a:pPr lvl="0"/>
            <a:r>
              <a:rPr lang="es-PR" altLang="en-US" noProof="0" smtClean="0"/>
              <a:t>Click to edit Master title style</a:t>
            </a:r>
          </a:p>
        </p:txBody>
      </p:sp>
      <p:sp>
        <p:nvSpPr>
          <p:cNvPr id="7181"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s-PR" altLang="en-US" noProof="0" smtClean="0"/>
              <a:t>Click to edit Master subtitle style</a:t>
            </a:r>
          </a:p>
        </p:txBody>
      </p:sp>
      <p:sp>
        <p:nvSpPr>
          <p:cNvPr id="7182" name="Rectangle 14"/>
          <p:cNvSpPr>
            <a:spLocks noGrp="1" noChangeArrowheads="1"/>
          </p:cNvSpPr>
          <p:nvPr>
            <p:ph type="dt" sz="half" idx="2"/>
          </p:nvPr>
        </p:nvSpPr>
        <p:spPr>
          <a:xfrm>
            <a:off x="838200" y="6381750"/>
            <a:ext cx="2819400" cy="476250"/>
          </a:xfrm>
        </p:spPr>
        <p:txBody>
          <a:bodyPr anchor="t"/>
          <a:lstStyle>
            <a:lvl1pPr>
              <a:defRPr>
                <a:latin typeface="Arial" panose="020B0604020202020204" pitchFamily="34" charset="0"/>
              </a:defRPr>
            </a:lvl1pPr>
          </a:lstStyle>
          <a:p>
            <a:r>
              <a:rPr lang="es-PR" altLang="en-US">
                <a:solidFill>
                  <a:srgbClr val="000000"/>
                </a:solidFill>
              </a:rPr>
              <a:t>(787) 890-0118</a:t>
            </a:r>
          </a:p>
          <a:p>
            <a:r>
              <a:rPr lang="es-PR" altLang="en-US">
                <a:solidFill>
                  <a:srgbClr val="000000"/>
                </a:solidFill>
              </a:rPr>
              <a:t>www.iglesiabiblicabautista.org</a:t>
            </a:r>
          </a:p>
        </p:txBody>
      </p:sp>
      <p:sp>
        <p:nvSpPr>
          <p:cNvPr id="7183" name="Rectangle 15"/>
          <p:cNvSpPr>
            <a:spLocks noGrp="1" noChangeArrowheads="1"/>
          </p:cNvSpPr>
          <p:nvPr>
            <p:ph type="ftr" sz="quarter" idx="3"/>
          </p:nvPr>
        </p:nvSpPr>
        <p:spPr>
          <a:xfrm>
            <a:off x="5943600" y="6400800"/>
            <a:ext cx="2895600" cy="457200"/>
          </a:xfrm>
        </p:spPr>
        <p:txBody>
          <a:bodyPr anchor="t"/>
          <a:lstStyle>
            <a:lvl1pPr>
              <a:defRPr>
                <a:latin typeface="Arial" panose="020B0604020202020204" pitchFamily="34" charset="0"/>
              </a:defRPr>
            </a:lvl1pPr>
          </a:lstStyle>
          <a:p>
            <a:r>
              <a:rPr lang="es-PR" altLang="en-US">
                <a:solidFill>
                  <a:srgbClr val="000000"/>
                </a:solidFill>
              </a:rPr>
              <a:t>Iglesia Bíblica Bautista de Aguadilla</a:t>
            </a:r>
          </a:p>
        </p:txBody>
      </p:sp>
      <p:pic>
        <p:nvPicPr>
          <p:cNvPr id="7184" name="Picture 16" descr="IBB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241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fade">
                                      <p:cBhvr>
                                        <p:cTn id="7" dur="2000"/>
                                        <p:tgtEl>
                                          <p:spTgt spid="7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81">
                                            <p:txEl>
                                              <p:pRg st="0" end="0"/>
                                            </p:txEl>
                                          </p:spTgt>
                                        </p:tgtEl>
                                        <p:attrNameLst>
                                          <p:attrName>style.visibility</p:attrName>
                                        </p:attrNameLst>
                                      </p:cBhvr>
                                      <p:to>
                                        <p:strVal val="visible"/>
                                      </p:to>
                                    </p:set>
                                    <p:animEffect transition="in" filter="wipe(left)">
                                      <p:cBhvr>
                                        <p:cTn id="12" dur="500"/>
                                        <p:tgtEl>
                                          <p:spTgt spid="71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p:bldP spid="7181" grpId="0" build="p">
        <p:tmplLst>
          <p:tmpl lvl="1">
            <p:tnLst>
              <p:par>
                <p:cTn presetID="22" presetClass="entr" presetSubtype="8" fill="hold" nodeType="clickEffect">
                  <p:stCondLst>
                    <p:cond delay="0"/>
                  </p:stCondLst>
                  <p:childTnLst>
                    <p:set>
                      <p:cBhvr>
                        <p:cTn dur="1" fill="hold">
                          <p:stCondLst>
                            <p:cond delay="0"/>
                          </p:stCondLst>
                        </p:cTn>
                        <p:tgtEl>
                          <p:spTgt spid="7181"/>
                        </p:tgtEl>
                        <p:attrNameLst>
                          <p:attrName>style.visibility</p:attrName>
                        </p:attrNameLst>
                      </p:cBhvr>
                      <p:to>
                        <p:strVal val="visible"/>
                      </p:to>
                    </p:set>
                    <p:animEffect transition="in" filter="wipe(left)">
                      <p:cBhvr>
                        <p:cTn dur="500"/>
                        <p:tgtEl>
                          <p:spTgt spid="7181"/>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469EE3-6192-4258-B5B5-123C509AD518}"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605206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4AFB12-7F53-4EC2-AD94-ADACBCBD44EC}"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1133404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2017713"/>
            <a:ext cx="3790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2017713"/>
            <a:ext cx="37925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PR"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476491-A753-42F9-8CC1-FC96792B2544}"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1167902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93A3CBC-7091-4D58-9117-0C6EC978DE06}" type="slidenum">
              <a:rPr lang="en-US" altLang="en-US"/>
              <a:pPr/>
              <a:t>‹#›</a:t>
            </a:fld>
            <a:endParaRPr lang="en-US" altLang="en-US"/>
          </a:p>
        </p:txBody>
      </p:sp>
    </p:spTree>
    <p:extLst>
      <p:ext uri="{BB962C8B-B14F-4D97-AF65-F5344CB8AC3E}">
        <p14:creationId xmlns:p14="http://schemas.microsoft.com/office/powerpoint/2010/main" val="2769025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PR"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PR"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ADD6413-56CA-479D-866F-1399AE98059A}"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782079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PR"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PR"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F01D4E1-86DF-4F0A-BA84-FC136AE7B1C0}"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496356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PR"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PR"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2B3AA97-CAB6-4680-94DE-3AA01ECFF9E5}"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707395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PR"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5EF9E0-D096-41E1-9408-C7D4BE52B08D}"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818848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PR"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2B2897-DEBF-4AC0-A2A2-3D74256A302F}"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900231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CCFBEE-0DA3-44C0-9364-FA058677A628}"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1955059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1513" y="214313"/>
            <a:ext cx="1933575"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14313"/>
            <a:ext cx="5649913"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5B5FEB-52F8-43F9-8FF1-902D73034543}"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966999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14313"/>
            <a:ext cx="7724775"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17713"/>
            <a:ext cx="3790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2017713"/>
            <a:ext cx="37925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248400"/>
            <a:ext cx="1905000" cy="457200"/>
          </a:xfrm>
        </p:spPr>
        <p:txBody>
          <a:bodyPr/>
          <a:lstStyle>
            <a:lvl1pPr>
              <a:defRPr/>
            </a:lvl1pPr>
          </a:lstStyle>
          <a:p>
            <a:endParaRPr lang="es-PR" altLang="en-US">
              <a:solidFill>
                <a:srgbClr val="000000"/>
              </a:solidFill>
            </a:endParaRPr>
          </a:p>
        </p:txBody>
      </p:sp>
      <p:sp>
        <p:nvSpPr>
          <p:cNvPr id="6" name="Footer Placeholder 5"/>
          <p:cNvSpPr>
            <a:spLocks noGrp="1"/>
          </p:cNvSpPr>
          <p:nvPr>
            <p:ph type="ftr" sz="quarter" idx="11"/>
          </p:nvPr>
        </p:nvSpPr>
        <p:spPr>
          <a:xfrm>
            <a:off x="2438400" y="6248400"/>
            <a:ext cx="4267200" cy="457200"/>
          </a:xfrm>
        </p:spPr>
        <p:txBody>
          <a:bodyPr/>
          <a:lstStyle>
            <a:lvl1pPr>
              <a:defRPr/>
            </a:lvl1pPr>
          </a:lstStyle>
          <a:p>
            <a:endParaRPr lang="es-PR" altLang="en-US">
              <a:solidFill>
                <a:srgbClr val="000000"/>
              </a:solidFill>
            </a:endParaRPr>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EFC195BE-40E2-4D43-A0E5-69C5E2097039}"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2574348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7170" name="Group 2"/>
          <p:cNvGrpSpPr>
            <a:grpSpLocks/>
          </p:cNvGrpSpPr>
          <p:nvPr/>
        </p:nvGrpSpPr>
        <p:grpSpPr bwMode="auto">
          <a:xfrm>
            <a:off x="0" y="2438400"/>
            <a:ext cx="9009063" cy="1052513"/>
            <a:chOff x="0" y="1536"/>
            <a:chExt cx="5675" cy="663"/>
          </a:xfrm>
        </p:grpSpPr>
        <p:grpSp>
          <p:nvGrpSpPr>
            <p:cNvPr id="7171" name="Group 3"/>
            <p:cNvGrpSpPr>
              <a:grpSpLocks/>
            </p:cNvGrpSpPr>
            <p:nvPr/>
          </p:nvGrpSpPr>
          <p:grpSpPr bwMode="auto">
            <a:xfrm>
              <a:off x="183" y="1604"/>
              <a:ext cx="448" cy="299"/>
              <a:chOff x="720" y="336"/>
              <a:chExt cx="624" cy="432"/>
            </a:xfrm>
          </p:grpSpPr>
          <p:sp>
            <p:nvSpPr>
              <p:cNvPr id="717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sp>
            <p:nvSpPr>
              <p:cNvPr id="717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grpSp>
        <p:grpSp>
          <p:nvGrpSpPr>
            <p:cNvPr id="7174" name="Group 6"/>
            <p:cNvGrpSpPr>
              <a:grpSpLocks/>
            </p:cNvGrpSpPr>
            <p:nvPr/>
          </p:nvGrpSpPr>
          <p:grpSpPr bwMode="auto">
            <a:xfrm>
              <a:off x="261" y="1870"/>
              <a:ext cx="465" cy="299"/>
              <a:chOff x="912" y="2640"/>
              <a:chExt cx="672" cy="432"/>
            </a:xfrm>
          </p:grpSpPr>
          <p:sp>
            <p:nvSpPr>
              <p:cNvPr id="7175"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sp>
            <p:nvSpPr>
              <p:cNvPr id="7176"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grpSp>
        <p:sp>
          <p:nvSpPr>
            <p:cNvPr id="717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sp>
          <p:nvSpPr>
            <p:cNvPr id="717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sp>
          <p:nvSpPr>
            <p:cNvPr id="717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endParaRPr lang="en-US" sz="3200" smtClean="0">
                <a:solidFill>
                  <a:srgbClr val="000000"/>
                </a:solidFill>
                <a:latin typeface="Arial" panose="020B0604020202020204" pitchFamily="34" charset="0"/>
              </a:endParaRPr>
            </a:p>
          </p:txBody>
        </p:sp>
      </p:grpSp>
      <p:sp>
        <p:nvSpPr>
          <p:cNvPr id="7180" name="Rectangle 12"/>
          <p:cNvSpPr>
            <a:spLocks noGrp="1" noChangeArrowheads="1"/>
          </p:cNvSpPr>
          <p:nvPr>
            <p:ph type="ctrTitle"/>
          </p:nvPr>
        </p:nvSpPr>
        <p:spPr>
          <a:xfrm>
            <a:off x="990600" y="1676400"/>
            <a:ext cx="7772400" cy="1462088"/>
          </a:xfrm>
        </p:spPr>
        <p:txBody>
          <a:bodyPr/>
          <a:lstStyle>
            <a:lvl1pPr>
              <a:defRPr/>
            </a:lvl1pPr>
          </a:lstStyle>
          <a:p>
            <a:pPr lvl="0"/>
            <a:r>
              <a:rPr lang="es-PR" altLang="en-US" noProof="0" smtClean="0"/>
              <a:t>Click to edit Master title style</a:t>
            </a:r>
          </a:p>
        </p:txBody>
      </p:sp>
      <p:sp>
        <p:nvSpPr>
          <p:cNvPr id="7181"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s-PR" altLang="en-US" noProof="0" smtClean="0"/>
              <a:t>Click to edit Master subtitle style</a:t>
            </a:r>
          </a:p>
        </p:txBody>
      </p:sp>
      <p:sp>
        <p:nvSpPr>
          <p:cNvPr id="7182" name="Rectangle 14"/>
          <p:cNvSpPr>
            <a:spLocks noGrp="1" noChangeArrowheads="1"/>
          </p:cNvSpPr>
          <p:nvPr>
            <p:ph type="dt" sz="half" idx="2"/>
          </p:nvPr>
        </p:nvSpPr>
        <p:spPr>
          <a:xfrm>
            <a:off x="838200" y="6381750"/>
            <a:ext cx="2819400" cy="476250"/>
          </a:xfrm>
        </p:spPr>
        <p:txBody>
          <a:bodyPr anchor="t"/>
          <a:lstStyle>
            <a:lvl1pPr>
              <a:defRPr>
                <a:latin typeface="Arial" panose="020B0604020202020204" pitchFamily="34" charset="0"/>
              </a:defRPr>
            </a:lvl1pPr>
          </a:lstStyle>
          <a:p>
            <a:r>
              <a:rPr lang="es-PR" altLang="en-US">
                <a:solidFill>
                  <a:srgbClr val="000000"/>
                </a:solidFill>
              </a:rPr>
              <a:t>(787) 890-0118</a:t>
            </a:r>
          </a:p>
          <a:p>
            <a:r>
              <a:rPr lang="es-PR" altLang="en-US">
                <a:solidFill>
                  <a:srgbClr val="000000"/>
                </a:solidFill>
              </a:rPr>
              <a:t>www.iglesiabiblicabautista.org</a:t>
            </a:r>
          </a:p>
        </p:txBody>
      </p:sp>
      <p:sp>
        <p:nvSpPr>
          <p:cNvPr id="7183" name="Rectangle 15"/>
          <p:cNvSpPr>
            <a:spLocks noGrp="1" noChangeArrowheads="1"/>
          </p:cNvSpPr>
          <p:nvPr>
            <p:ph type="ftr" sz="quarter" idx="3"/>
          </p:nvPr>
        </p:nvSpPr>
        <p:spPr>
          <a:xfrm>
            <a:off x="5943600" y="6400800"/>
            <a:ext cx="2895600" cy="457200"/>
          </a:xfrm>
        </p:spPr>
        <p:txBody>
          <a:bodyPr anchor="t"/>
          <a:lstStyle>
            <a:lvl1pPr>
              <a:defRPr>
                <a:latin typeface="Arial" panose="020B0604020202020204" pitchFamily="34" charset="0"/>
              </a:defRPr>
            </a:lvl1pPr>
          </a:lstStyle>
          <a:p>
            <a:r>
              <a:rPr lang="es-PR" altLang="en-US">
                <a:solidFill>
                  <a:srgbClr val="000000"/>
                </a:solidFill>
              </a:rPr>
              <a:t>Iglesia Bíblica Bautista de Aguadilla</a:t>
            </a:r>
          </a:p>
        </p:txBody>
      </p:sp>
      <p:pic>
        <p:nvPicPr>
          <p:cNvPr id="7184" name="Picture 16" descr="IBB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59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fade">
                                      <p:cBhvr>
                                        <p:cTn id="7" dur="2000"/>
                                        <p:tgtEl>
                                          <p:spTgt spid="7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81">
                                            <p:txEl>
                                              <p:pRg st="0" end="0"/>
                                            </p:txEl>
                                          </p:spTgt>
                                        </p:tgtEl>
                                        <p:attrNameLst>
                                          <p:attrName>style.visibility</p:attrName>
                                        </p:attrNameLst>
                                      </p:cBhvr>
                                      <p:to>
                                        <p:strVal val="visible"/>
                                      </p:to>
                                    </p:set>
                                    <p:animEffect transition="in" filter="wipe(left)">
                                      <p:cBhvr>
                                        <p:cTn id="12" dur="500"/>
                                        <p:tgtEl>
                                          <p:spTgt spid="71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p:bldP spid="7181" grpId="0" build="p">
        <p:tmplLst>
          <p:tmpl lvl="1">
            <p:tnLst>
              <p:par>
                <p:cTn presetID="22" presetClass="entr" presetSubtype="8" fill="hold" nodeType="clickEffect">
                  <p:stCondLst>
                    <p:cond delay="0"/>
                  </p:stCondLst>
                  <p:childTnLst>
                    <p:set>
                      <p:cBhvr>
                        <p:cTn dur="1" fill="hold">
                          <p:stCondLst>
                            <p:cond delay="0"/>
                          </p:stCondLst>
                        </p:cTn>
                        <p:tgtEl>
                          <p:spTgt spid="7181"/>
                        </p:tgtEl>
                        <p:attrNameLst>
                          <p:attrName>style.visibility</p:attrName>
                        </p:attrNameLst>
                      </p:cBhvr>
                      <p:to>
                        <p:strVal val="visible"/>
                      </p:to>
                    </p:set>
                    <p:animEffect transition="in" filter="wipe(left)">
                      <p:cBhvr>
                        <p:cTn dur="500"/>
                        <p:tgtEl>
                          <p:spTgt spid="7181"/>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469EE3-6192-4258-B5B5-123C509AD518}"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64068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E8E563E-0B57-40A9-8FD6-23994D3D2AC6}" type="slidenum">
              <a:rPr lang="en-US" altLang="en-US"/>
              <a:pPr/>
              <a:t>‹#›</a:t>
            </a:fld>
            <a:endParaRPr lang="en-US" altLang="en-US"/>
          </a:p>
        </p:txBody>
      </p:sp>
    </p:spTree>
    <p:extLst>
      <p:ext uri="{BB962C8B-B14F-4D97-AF65-F5344CB8AC3E}">
        <p14:creationId xmlns:p14="http://schemas.microsoft.com/office/powerpoint/2010/main" val="710754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4AFB12-7F53-4EC2-AD94-ADACBCBD44EC}"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973404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2017713"/>
            <a:ext cx="3790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2017713"/>
            <a:ext cx="37925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PR"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476491-A753-42F9-8CC1-FC96792B2544}"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4188849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PR"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PR"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ADD6413-56CA-479D-866F-1399AE98059A}"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2420985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PR"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PR"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F01D4E1-86DF-4F0A-BA84-FC136AE7B1C0}"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1588117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PR"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PR"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2B3AA97-CAB6-4680-94DE-3AA01ECFF9E5}"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1122571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PR"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5EF9E0-D096-41E1-9408-C7D4BE52B08D}"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267846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PR"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PR"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2B2897-DEBF-4AC0-A2A2-3D74256A302F}"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296919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CCFBEE-0DA3-44C0-9364-FA058677A628}"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186785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1513" y="214313"/>
            <a:ext cx="1933575"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14313"/>
            <a:ext cx="5649913"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5B5FEB-52F8-43F9-8FF1-902D73034543}"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884472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14313"/>
            <a:ext cx="7724775"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17713"/>
            <a:ext cx="3790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2017713"/>
            <a:ext cx="37925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248400"/>
            <a:ext cx="1905000" cy="457200"/>
          </a:xfrm>
        </p:spPr>
        <p:txBody>
          <a:bodyPr/>
          <a:lstStyle>
            <a:lvl1pPr>
              <a:defRPr/>
            </a:lvl1pPr>
          </a:lstStyle>
          <a:p>
            <a:endParaRPr lang="es-PR" altLang="en-US">
              <a:solidFill>
                <a:srgbClr val="000000"/>
              </a:solidFill>
            </a:endParaRPr>
          </a:p>
        </p:txBody>
      </p:sp>
      <p:sp>
        <p:nvSpPr>
          <p:cNvPr id="6" name="Footer Placeholder 5"/>
          <p:cNvSpPr>
            <a:spLocks noGrp="1"/>
          </p:cNvSpPr>
          <p:nvPr>
            <p:ph type="ftr" sz="quarter" idx="11"/>
          </p:nvPr>
        </p:nvSpPr>
        <p:spPr>
          <a:xfrm>
            <a:off x="2438400" y="6248400"/>
            <a:ext cx="4267200" cy="457200"/>
          </a:xfrm>
        </p:spPr>
        <p:txBody>
          <a:bodyPr/>
          <a:lstStyle>
            <a:lvl1pPr>
              <a:defRPr/>
            </a:lvl1pPr>
          </a:lstStyle>
          <a:p>
            <a:endParaRPr lang="es-PR" altLang="en-US">
              <a:solidFill>
                <a:srgbClr val="000000"/>
              </a:solidFill>
            </a:endParaRPr>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EFC195BE-40E2-4D43-A0E5-69C5E2097039}" type="slidenum">
              <a:rPr lang="es-PR" altLang="en-US">
                <a:solidFill>
                  <a:srgbClr val="000000"/>
                </a:solidFill>
              </a:rPr>
              <a:pPr/>
              <a:t>‹#›</a:t>
            </a:fld>
            <a:endParaRPr lang="es-PR" altLang="en-US">
              <a:solidFill>
                <a:srgbClr val="000000"/>
              </a:solidFill>
            </a:endParaRPr>
          </a:p>
        </p:txBody>
      </p:sp>
    </p:spTree>
    <p:extLst>
      <p:ext uri="{BB962C8B-B14F-4D97-AF65-F5344CB8AC3E}">
        <p14:creationId xmlns:p14="http://schemas.microsoft.com/office/powerpoint/2010/main" val="341868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12EF0D5-6B0C-44B1-8EB6-8CC96CEEA100}" type="slidenum">
              <a:rPr lang="en-US" altLang="en-US"/>
              <a:pPr/>
              <a:t>‹#›</a:t>
            </a:fld>
            <a:endParaRPr lang="en-US" altLang="en-US"/>
          </a:p>
        </p:txBody>
      </p:sp>
    </p:spTree>
    <p:extLst>
      <p:ext uri="{BB962C8B-B14F-4D97-AF65-F5344CB8AC3E}">
        <p14:creationId xmlns:p14="http://schemas.microsoft.com/office/powerpoint/2010/main" val="102811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04133C1-C858-4219-9FBF-A770286875EA}" type="slidenum">
              <a:rPr lang="en-US" altLang="en-US"/>
              <a:pPr/>
              <a:t>‹#›</a:t>
            </a:fld>
            <a:endParaRPr lang="en-US" altLang="en-US"/>
          </a:p>
        </p:txBody>
      </p:sp>
    </p:spTree>
    <p:extLst>
      <p:ext uri="{BB962C8B-B14F-4D97-AF65-F5344CB8AC3E}">
        <p14:creationId xmlns:p14="http://schemas.microsoft.com/office/powerpoint/2010/main" val="392191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C89C70-6B83-450B-9496-A5D3184F253E}" type="slidenum">
              <a:rPr lang="en-US" altLang="en-US"/>
              <a:pPr/>
              <a:t>‹#›</a:t>
            </a:fld>
            <a:endParaRPr lang="en-US" altLang="en-US"/>
          </a:p>
        </p:txBody>
      </p:sp>
    </p:spTree>
    <p:extLst>
      <p:ext uri="{BB962C8B-B14F-4D97-AF65-F5344CB8AC3E}">
        <p14:creationId xmlns:p14="http://schemas.microsoft.com/office/powerpoint/2010/main" val="375475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A26B111-D4C7-4B6F-8C1E-05FBDD219F5B}" type="slidenum">
              <a:rPr lang="en-US" altLang="en-US"/>
              <a:pPr/>
              <a:t>‹#›</a:t>
            </a:fld>
            <a:endParaRPr lang="en-US" altLang="en-US"/>
          </a:p>
        </p:txBody>
      </p:sp>
    </p:spTree>
    <p:extLst>
      <p:ext uri="{BB962C8B-B14F-4D97-AF65-F5344CB8AC3E}">
        <p14:creationId xmlns:p14="http://schemas.microsoft.com/office/powerpoint/2010/main" val="420623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D5D1813-9A20-490A-AEAE-0A8883F0443C}" type="slidenum">
              <a:rPr lang="en-US" altLang="en-US"/>
              <a:pPr/>
              <a:t>‹#›</a:t>
            </a:fld>
            <a:endParaRPr lang="en-US" altLang="en-US"/>
          </a:p>
        </p:txBody>
      </p:sp>
    </p:spTree>
    <p:extLst>
      <p:ext uri="{BB962C8B-B14F-4D97-AF65-F5344CB8AC3E}">
        <p14:creationId xmlns:p14="http://schemas.microsoft.com/office/powerpoint/2010/main" val="75542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F2BCEBD-EB68-44C6-AC46-2F73789A7B80}" type="slidenum">
              <a:rPr lang="en-US" altLang="en-US"/>
              <a:pPr/>
              <a:t>‹#›</a:t>
            </a:fld>
            <a:endParaRPr lang="en-US" altLang="en-US"/>
          </a:p>
        </p:txBody>
      </p:sp>
    </p:spTree>
    <p:extLst>
      <p:ext uri="{BB962C8B-B14F-4D97-AF65-F5344CB8AC3E}">
        <p14:creationId xmlns:p14="http://schemas.microsoft.com/office/powerpoint/2010/main" val="423183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2"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5"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altLang="en-US" sz="2400"/>
          </a:p>
        </p:txBody>
      </p:sp>
      <p:sp>
        <p:nvSpPr>
          <p:cNvPr id="5837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837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8379"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58380"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58381"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C396D616-CC2A-452B-BF9F-B1393BFFEC7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4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4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4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5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5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5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53" name="Rectangle 9"/>
          <p:cNvSpPr>
            <a:spLocks noGrp="1" noChangeArrowheads="1"/>
          </p:cNvSpPr>
          <p:nvPr>
            <p:ph type="title"/>
          </p:nvPr>
        </p:nvSpPr>
        <p:spPr bwMode="auto">
          <a:xfrm>
            <a:off x="1219200" y="214313"/>
            <a:ext cx="7724775"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s-PR" altLang="en-US" smtClean="0"/>
              <a:t>Click to edit Master title style</a:t>
            </a:r>
          </a:p>
        </p:txBody>
      </p:sp>
      <p:sp>
        <p:nvSpPr>
          <p:cNvPr id="6154" name="Rectangle 10"/>
          <p:cNvSpPr>
            <a:spLocks noGrp="1" noChangeArrowheads="1"/>
          </p:cNvSpPr>
          <p:nvPr>
            <p:ph type="body" idx="1"/>
          </p:nvPr>
        </p:nvSpPr>
        <p:spPr bwMode="auto">
          <a:xfrm>
            <a:off x="1219200" y="2017713"/>
            <a:ext cx="773588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PR" altLang="en-US" smtClean="0"/>
              <a:t>Click to edit Master text styles</a:t>
            </a:r>
          </a:p>
          <a:p>
            <a:pPr lvl="1"/>
            <a:r>
              <a:rPr lang="es-PR" altLang="en-US" smtClean="0"/>
              <a:t>Second level</a:t>
            </a:r>
          </a:p>
          <a:p>
            <a:pPr lvl="2"/>
            <a:r>
              <a:rPr lang="es-PR" altLang="en-US" smtClean="0"/>
              <a:t>Third level</a:t>
            </a:r>
          </a:p>
          <a:p>
            <a:pPr lvl="3"/>
            <a:r>
              <a:rPr lang="es-PR" altLang="en-US" smtClean="0"/>
              <a:t>Fourth level</a:t>
            </a:r>
          </a:p>
          <a:p>
            <a:pPr lvl="4"/>
            <a:r>
              <a:rPr lang="es-PR" altLang="en-US" smtClean="0"/>
              <a:t>Fifth level</a:t>
            </a:r>
          </a:p>
        </p:txBody>
      </p:sp>
      <p:sp>
        <p:nvSpPr>
          <p:cNvPr id="6155" name="Rectangle 11"/>
          <p:cNvSpPr>
            <a:spLocks noGrp="1" noChangeArrowheads="1"/>
          </p:cNvSpPr>
          <p:nvPr>
            <p:ph type="dt" sz="half" idx="2"/>
          </p:nvPr>
        </p:nvSpPr>
        <p:spPr bwMode="auto">
          <a:xfrm>
            <a:off x="228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400">
                <a:latin typeface="+mn-lt"/>
              </a:defRPr>
            </a:lvl1pPr>
          </a:lstStyle>
          <a:p>
            <a:endParaRPr lang="es-PR" altLang="en-US" smtClean="0">
              <a:solidFill>
                <a:srgbClr val="000000"/>
              </a:solidFill>
            </a:endParaRPr>
          </a:p>
        </p:txBody>
      </p:sp>
      <p:sp>
        <p:nvSpPr>
          <p:cNvPr id="6156" name="Rectangle 12"/>
          <p:cNvSpPr>
            <a:spLocks noGrp="1" noChangeArrowheads="1"/>
          </p:cNvSpPr>
          <p:nvPr>
            <p:ph type="ftr" sz="quarter" idx="3"/>
          </p:nvPr>
        </p:nvSpPr>
        <p:spPr bwMode="auto">
          <a:xfrm>
            <a:off x="2438400" y="62484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400">
                <a:latin typeface="+mn-lt"/>
              </a:defRPr>
            </a:lvl1pPr>
          </a:lstStyle>
          <a:p>
            <a:pPr algn="ctr"/>
            <a:endParaRPr lang="es-PR" altLang="en-US" smtClean="0">
              <a:solidFill>
                <a:srgbClr val="000000"/>
              </a:solidFill>
            </a:endParaRPr>
          </a:p>
        </p:txBody>
      </p:sp>
      <p:sp>
        <p:nvSpPr>
          <p:cNvPr id="6157"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400">
                <a:latin typeface="+mn-lt"/>
              </a:defRPr>
            </a:lvl1pPr>
          </a:lstStyle>
          <a:p>
            <a:fld id="{E42C7ACE-BB44-4871-AFA1-67FD79D77CA1}" type="slidenum">
              <a:rPr lang="es-PR" altLang="en-US" smtClean="0">
                <a:solidFill>
                  <a:srgbClr val="000000"/>
                </a:solidFill>
              </a:rPr>
              <a:pPr/>
              <a:t>‹#›</a:t>
            </a:fld>
            <a:endParaRPr lang="es-PR" altLang="en-US" smtClean="0">
              <a:solidFill>
                <a:srgbClr val="000000"/>
              </a:solidFill>
            </a:endParaRPr>
          </a:p>
        </p:txBody>
      </p:sp>
      <p:pic>
        <p:nvPicPr>
          <p:cNvPr id="6158" name="Picture 14" descr="IBB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9347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200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54">
                                            <p:txEl>
                                              <p:pRg st="0" end="0"/>
                                            </p:txEl>
                                          </p:spTgt>
                                        </p:tgtEl>
                                        <p:attrNameLst>
                                          <p:attrName>style.visibility</p:attrName>
                                        </p:attrNameLst>
                                      </p:cBhvr>
                                      <p:to>
                                        <p:strVal val="visible"/>
                                      </p:to>
                                    </p:set>
                                    <p:animEffect transition="in" filter="wipe(left)">
                                      <p:cBhvr>
                                        <p:cTn id="12" dur="500"/>
                                        <p:tgtEl>
                                          <p:spTgt spid="615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154">
                                            <p:txEl>
                                              <p:pRg st="1" end="1"/>
                                            </p:txEl>
                                          </p:spTgt>
                                        </p:tgtEl>
                                        <p:attrNameLst>
                                          <p:attrName>style.visibility</p:attrName>
                                        </p:attrNameLst>
                                      </p:cBhvr>
                                      <p:to>
                                        <p:strVal val="visible"/>
                                      </p:to>
                                    </p:set>
                                    <p:animEffect transition="in" filter="wipe(left)">
                                      <p:cBhvr>
                                        <p:cTn id="15" dur="500"/>
                                        <p:tgtEl>
                                          <p:spTgt spid="6154">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154">
                                            <p:txEl>
                                              <p:pRg st="2" end="2"/>
                                            </p:txEl>
                                          </p:spTgt>
                                        </p:tgtEl>
                                        <p:attrNameLst>
                                          <p:attrName>style.visibility</p:attrName>
                                        </p:attrNameLst>
                                      </p:cBhvr>
                                      <p:to>
                                        <p:strVal val="visible"/>
                                      </p:to>
                                    </p:set>
                                    <p:animEffect transition="in" filter="wipe(left)">
                                      <p:cBhvr>
                                        <p:cTn id="18" dur="500"/>
                                        <p:tgtEl>
                                          <p:spTgt spid="6154">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154">
                                            <p:txEl>
                                              <p:pRg st="3" end="3"/>
                                            </p:txEl>
                                          </p:spTgt>
                                        </p:tgtEl>
                                        <p:attrNameLst>
                                          <p:attrName>style.visibility</p:attrName>
                                        </p:attrNameLst>
                                      </p:cBhvr>
                                      <p:to>
                                        <p:strVal val="visible"/>
                                      </p:to>
                                    </p:set>
                                    <p:animEffect transition="in" filter="wipe(left)">
                                      <p:cBhvr>
                                        <p:cTn id="21" dur="500"/>
                                        <p:tgtEl>
                                          <p:spTgt spid="6154">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154">
                                            <p:txEl>
                                              <p:pRg st="4" end="4"/>
                                            </p:txEl>
                                          </p:spTgt>
                                        </p:tgtEl>
                                        <p:attrNameLst>
                                          <p:attrName>style.visibility</p:attrName>
                                        </p:attrNameLst>
                                      </p:cBhvr>
                                      <p:to>
                                        <p:strVal val="visible"/>
                                      </p:to>
                                    </p:set>
                                    <p:animEffect transition="in" filter="wipe(left)">
                                      <p:cBhvr>
                                        <p:cTn id="24" dur="500"/>
                                        <p:tgtEl>
                                          <p:spTgt spid="61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4" grpId="0" build="p">
        <p:tmplLst>
          <p:tmpl lvl="1">
            <p:tnLst>
              <p:par>
                <p:cTn presetID="22" presetClass="entr" presetSubtype="8" fill="hold" nodeType="click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Lst>
      </p:bldP>
    </p:bldLst>
  </p:timing>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4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4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4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5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5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5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smtClean="0">
              <a:solidFill>
                <a:srgbClr val="000000"/>
              </a:solidFill>
            </a:endParaRPr>
          </a:p>
        </p:txBody>
      </p:sp>
      <p:sp>
        <p:nvSpPr>
          <p:cNvPr id="6153" name="Rectangle 9"/>
          <p:cNvSpPr>
            <a:spLocks noGrp="1" noChangeArrowheads="1"/>
          </p:cNvSpPr>
          <p:nvPr>
            <p:ph type="title"/>
          </p:nvPr>
        </p:nvSpPr>
        <p:spPr bwMode="auto">
          <a:xfrm>
            <a:off x="1219200" y="214313"/>
            <a:ext cx="7724775"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s-PR" altLang="en-US" smtClean="0"/>
              <a:t>Click to edit Master title style</a:t>
            </a:r>
          </a:p>
        </p:txBody>
      </p:sp>
      <p:sp>
        <p:nvSpPr>
          <p:cNvPr id="6154" name="Rectangle 10"/>
          <p:cNvSpPr>
            <a:spLocks noGrp="1" noChangeArrowheads="1"/>
          </p:cNvSpPr>
          <p:nvPr>
            <p:ph type="body" idx="1"/>
          </p:nvPr>
        </p:nvSpPr>
        <p:spPr bwMode="auto">
          <a:xfrm>
            <a:off x="1219200" y="2017713"/>
            <a:ext cx="773588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PR" altLang="en-US" smtClean="0"/>
              <a:t>Click to edit Master text styles</a:t>
            </a:r>
          </a:p>
          <a:p>
            <a:pPr lvl="1"/>
            <a:r>
              <a:rPr lang="es-PR" altLang="en-US" smtClean="0"/>
              <a:t>Second level</a:t>
            </a:r>
          </a:p>
          <a:p>
            <a:pPr lvl="2"/>
            <a:r>
              <a:rPr lang="es-PR" altLang="en-US" smtClean="0"/>
              <a:t>Third level</a:t>
            </a:r>
          </a:p>
          <a:p>
            <a:pPr lvl="3"/>
            <a:r>
              <a:rPr lang="es-PR" altLang="en-US" smtClean="0"/>
              <a:t>Fourth level</a:t>
            </a:r>
          </a:p>
          <a:p>
            <a:pPr lvl="4"/>
            <a:r>
              <a:rPr lang="es-PR" altLang="en-US" smtClean="0"/>
              <a:t>Fifth level</a:t>
            </a:r>
          </a:p>
        </p:txBody>
      </p:sp>
      <p:sp>
        <p:nvSpPr>
          <p:cNvPr id="6155" name="Rectangle 11"/>
          <p:cNvSpPr>
            <a:spLocks noGrp="1" noChangeArrowheads="1"/>
          </p:cNvSpPr>
          <p:nvPr>
            <p:ph type="dt" sz="half" idx="2"/>
          </p:nvPr>
        </p:nvSpPr>
        <p:spPr bwMode="auto">
          <a:xfrm>
            <a:off x="228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400">
                <a:latin typeface="+mn-lt"/>
              </a:defRPr>
            </a:lvl1pPr>
          </a:lstStyle>
          <a:p>
            <a:endParaRPr lang="es-PR" altLang="en-US" smtClean="0">
              <a:solidFill>
                <a:srgbClr val="000000"/>
              </a:solidFill>
            </a:endParaRPr>
          </a:p>
        </p:txBody>
      </p:sp>
      <p:sp>
        <p:nvSpPr>
          <p:cNvPr id="6156" name="Rectangle 12"/>
          <p:cNvSpPr>
            <a:spLocks noGrp="1" noChangeArrowheads="1"/>
          </p:cNvSpPr>
          <p:nvPr>
            <p:ph type="ftr" sz="quarter" idx="3"/>
          </p:nvPr>
        </p:nvSpPr>
        <p:spPr bwMode="auto">
          <a:xfrm>
            <a:off x="2438400" y="62484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400">
                <a:latin typeface="+mn-lt"/>
              </a:defRPr>
            </a:lvl1pPr>
          </a:lstStyle>
          <a:p>
            <a:pPr algn="ctr"/>
            <a:endParaRPr lang="es-PR" altLang="en-US" smtClean="0">
              <a:solidFill>
                <a:srgbClr val="000000"/>
              </a:solidFill>
            </a:endParaRPr>
          </a:p>
        </p:txBody>
      </p:sp>
      <p:sp>
        <p:nvSpPr>
          <p:cNvPr id="6157"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400">
                <a:latin typeface="+mn-lt"/>
              </a:defRPr>
            </a:lvl1pPr>
          </a:lstStyle>
          <a:p>
            <a:fld id="{E42C7ACE-BB44-4871-AFA1-67FD79D77CA1}" type="slidenum">
              <a:rPr lang="es-PR" altLang="en-US" smtClean="0">
                <a:solidFill>
                  <a:srgbClr val="000000"/>
                </a:solidFill>
              </a:rPr>
              <a:pPr/>
              <a:t>‹#›</a:t>
            </a:fld>
            <a:endParaRPr lang="es-PR" altLang="en-US" smtClean="0">
              <a:solidFill>
                <a:srgbClr val="000000"/>
              </a:solidFill>
            </a:endParaRPr>
          </a:p>
        </p:txBody>
      </p:sp>
      <p:pic>
        <p:nvPicPr>
          <p:cNvPr id="6158" name="Picture 14" descr="IBB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439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200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54">
                                            <p:txEl>
                                              <p:pRg st="0" end="0"/>
                                            </p:txEl>
                                          </p:spTgt>
                                        </p:tgtEl>
                                        <p:attrNameLst>
                                          <p:attrName>style.visibility</p:attrName>
                                        </p:attrNameLst>
                                      </p:cBhvr>
                                      <p:to>
                                        <p:strVal val="visible"/>
                                      </p:to>
                                    </p:set>
                                    <p:animEffect transition="in" filter="wipe(left)">
                                      <p:cBhvr>
                                        <p:cTn id="12" dur="500"/>
                                        <p:tgtEl>
                                          <p:spTgt spid="615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154">
                                            <p:txEl>
                                              <p:pRg st="1" end="1"/>
                                            </p:txEl>
                                          </p:spTgt>
                                        </p:tgtEl>
                                        <p:attrNameLst>
                                          <p:attrName>style.visibility</p:attrName>
                                        </p:attrNameLst>
                                      </p:cBhvr>
                                      <p:to>
                                        <p:strVal val="visible"/>
                                      </p:to>
                                    </p:set>
                                    <p:animEffect transition="in" filter="wipe(left)">
                                      <p:cBhvr>
                                        <p:cTn id="15" dur="500"/>
                                        <p:tgtEl>
                                          <p:spTgt spid="6154">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154">
                                            <p:txEl>
                                              <p:pRg st="2" end="2"/>
                                            </p:txEl>
                                          </p:spTgt>
                                        </p:tgtEl>
                                        <p:attrNameLst>
                                          <p:attrName>style.visibility</p:attrName>
                                        </p:attrNameLst>
                                      </p:cBhvr>
                                      <p:to>
                                        <p:strVal val="visible"/>
                                      </p:to>
                                    </p:set>
                                    <p:animEffect transition="in" filter="wipe(left)">
                                      <p:cBhvr>
                                        <p:cTn id="18" dur="500"/>
                                        <p:tgtEl>
                                          <p:spTgt spid="6154">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154">
                                            <p:txEl>
                                              <p:pRg st="3" end="3"/>
                                            </p:txEl>
                                          </p:spTgt>
                                        </p:tgtEl>
                                        <p:attrNameLst>
                                          <p:attrName>style.visibility</p:attrName>
                                        </p:attrNameLst>
                                      </p:cBhvr>
                                      <p:to>
                                        <p:strVal val="visible"/>
                                      </p:to>
                                    </p:set>
                                    <p:animEffect transition="in" filter="wipe(left)">
                                      <p:cBhvr>
                                        <p:cTn id="21" dur="500"/>
                                        <p:tgtEl>
                                          <p:spTgt spid="6154">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154">
                                            <p:txEl>
                                              <p:pRg st="4" end="4"/>
                                            </p:txEl>
                                          </p:spTgt>
                                        </p:tgtEl>
                                        <p:attrNameLst>
                                          <p:attrName>style.visibility</p:attrName>
                                        </p:attrNameLst>
                                      </p:cBhvr>
                                      <p:to>
                                        <p:strVal val="visible"/>
                                      </p:to>
                                    </p:set>
                                    <p:animEffect transition="in" filter="wipe(left)">
                                      <p:cBhvr>
                                        <p:cTn id="24" dur="500"/>
                                        <p:tgtEl>
                                          <p:spTgt spid="61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4" grpId="0" build="p">
        <p:tmplLst>
          <p:tmpl lvl="1">
            <p:tnLst>
              <p:par>
                <p:cTn presetID="22" presetClass="entr" presetSubtype="8" fill="hold" nodeType="click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6154"/>
                        </p:tgtEl>
                        <p:attrNameLst>
                          <p:attrName>style.visibility</p:attrName>
                        </p:attrNameLst>
                      </p:cBhvr>
                      <p:to>
                        <p:strVal val="visible"/>
                      </p:to>
                    </p:set>
                    <p:animEffect transition="in" filter="wipe(left)">
                      <p:cBhvr>
                        <p:cTn dur="500"/>
                        <p:tgtEl>
                          <p:spTgt spid="6154"/>
                        </p:tgtEl>
                      </p:cBhvr>
                    </p:animEffect>
                  </p:childTnLst>
                </p:cTn>
              </p:par>
            </p:tnLst>
          </p:tmpl>
        </p:tmplLst>
      </p:bldP>
    </p:bldLst>
  </p:timing>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hyperlink" Target="http://iglesiabiblicabautista.org/archivos/estudios/creacionismo/creacion_vs_evolucion_3.pdf"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microsoft.com/office/2007/relationships/hdphoto" Target="../media/hdphoto7.wdp"/><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39.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iglesiabiblicabautista.org/"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887" t="3426" r="6289" b="3547"/>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3"/>
          <p:cNvSpPr>
            <a:spLocks noGrp="1" noChangeArrowheads="1"/>
          </p:cNvSpPr>
          <p:nvPr>
            <p:ph type="ctrTitle"/>
          </p:nvPr>
        </p:nvSpPr>
        <p:spPr>
          <a:xfrm>
            <a:off x="2667000" y="2347913"/>
            <a:ext cx="3886200" cy="1309687"/>
          </a:xfrm>
          <a:solidFill>
            <a:schemeClr val="tx1">
              <a:alpha val="49001"/>
            </a:schemeClr>
          </a:solidFill>
          <a:ln/>
        </p:spPr>
        <p:txBody>
          <a:bodyPr/>
          <a:lstStyle/>
          <a:p>
            <a:pPr algn="ctr"/>
            <a:r>
              <a:rPr lang="es-PR" altLang="en-US" sz="4000">
                <a:solidFill>
                  <a:schemeClr val="bg1"/>
                </a:solidFill>
                <a:effectLst>
                  <a:outerShdw blurRad="38100" dist="38100" dir="2700000" algn="tl">
                    <a:srgbClr val="1C1C1C"/>
                  </a:outerShdw>
                </a:effectLst>
                <a:latin typeface="Candara" panose="020E0502030303020204" pitchFamily="34" charset="0"/>
              </a:rPr>
              <a:t>Unidad 2: </a:t>
            </a:r>
            <a:br>
              <a:rPr lang="es-PR" altLang="en-US" sz="4000">
                <a:solidFill>
                  <a:schemeClr val="bg1"/>
                </a:solidFill>
                <a:effectLst>
                  <a:outerShdw blurRad="38100" dist="38100" dir="2700000" algn="tl">
                    <a:srgbClr val="1C1C1C"/>
                  </a:outerShdw>
                </a:effectLst>
                <a:latin typeface="Candara" panose="020E0502030303020204" pitchFamily="34" charset="0"/>
              </a:rPr>
            </a:br>
            <a:r>
              <a:rPr lang="es-PR" altLang="en-US" sz="4000">
                <a:solidFill>
                  <a:schemeClr val="bg1"/>
                </a:solidFill>
                <a:effectLst>
                  <a:outerShdw blurRad="38100" dist="38100" dir="2700000" algn="tl">
                    <a:srgbClr val="1C1C1C"/>
                  </a:outerShdw>
                </a:effectLst>
                <a:latin typeface="Candara" panose="020E0502030303020204" pitchFamily="34" charset="0"/>
              </a:rPr>
              <a:t>Caín, Set y Noé </a:t>
            </a:r>
          </a:p>
        </p:txBody>
      </p:sp>
      <p:sp>
        <p:nvSpPr>
          <p:cNvPr id="3076" name="Rectangle 4"/>
          <p:cNvSpPr>
            <a:spLocks noGrp="1" noChangeArrowheads="1"/>
          </p:cNvSpPr>
          <p:nvPr>
            <p:ph type="subTitle" idx="1"/>
          </p:nvPr>
        </p:nvSpPr>
        <p:spPr>
          <a:xfrm>
            <a:off x="1981200" y="3765550"/>
            <a:ext cx="5181600" cy="1766637"/>
          </a:xfrm>
          <a:solidFill>
            <a:schemeClr val="tx1">
              <a:alpha val="49001"/>
            </a:schemeClr>
          </a:solidFill>
          <a:ln/>
        </p:spPr>
        <p:txBody>
          <a:bodyPr>
            <a:spAutoFit/>
          </a:bodyPr>
          <a:lstStyle/>
          <a:p>
            <a:r>
              <a:rPr lang="es-PR" altLang="en-US" dirty="0">
                <a:solidFill>
                  <a:schemeClr val="bg1"/>
                </a:solidFill>
                <a:effectLst>
                  <a:outerShdw blurRad="38100" dist="38100" dir="2700000" algn="tl">
                    <a:srgbClr val="1C1C1C"/>
                  </a:outerShdw>
                </a:effectLst>
                <a:latin typeface="Candara" panose="020E0502030303020204" pitchFamily="34" charset="0"/>
              </a:rPr>
              <a:t>Estudio 6: Noé y el diluvio</a:t>
            </a:r>
          </a:p>
          <a:p>
            <a:r>
              <a:rPr lang="es-PR" altLang="en-US" dirty="0">
                <a:solidFill>
                  <a:schemeClr val="bg1"/>
                </a:solidFill>
                <a:effectLst>
                  <a:outerShdw blurRad="38100" dist="38100" dir="2700000" algn="tl">
                    <a:srgbClr val="1C1C1C"/>
                  </a:outerShdw>
                </a:effectLst>
                <a:latin typeface="Candara" panose="020E0502030303020204" pitchFamily="34" charset="0"/>
              </a:rPr>
              <a:t>Génesis 5.9 a 7.24</a:t>
            </a:r>
          </a:p>
          <a:p>
            <a:r>
              <a:rPr lang="es-PR" altLang="en-US" dirty="0" smtClean="0">
                <a:solidFill>
                  <a:schemeClr val="bg1"/>
                </a:solidFill>
                <a:effectLst>
                  <a:outerShdw blurRad="38100" dist="38100" dir="2700000" algn="tl">
                    <a:srgbClr val="1C1C1C"/>
                  </a:outerShdw>
                </a:effectLst>
                <a:latin typeface="Candara" panose="020E0502030303020204" pitchFamily="34" charset="0"/>
              </a:rPr>
              <a:t>9 </a:t>
            </a:r>
            <a:r>
              <a:rPr lang="es-PR" altLang="en-US" dirty="0">
                <a:solidFill>
                  <a:schemeClr val="bg1"/>
                </a:solidFill>
                <a:effectLst>
                  <a:outerShdw blurRad="38100" dist="38100" dir="2700000" algn="tl">
                    <a:srgbClr val="1C1C1C"/>
                  </a:outerShdw>
                </a:effectLst>
                <a:latin typeface="Candara" panose="020E0502030303020204" pitchFamily="34" charset="0"/>
              </a:rPr>
              <a:t>de Febrero de </a:t>
            </a:r>
            <a:r>
              <a:rPr lang="es-PR" altLang="en-US" dirty="0" smtClean="0">
                <a:solidFill>
                  <a:schemeClr val="bg1"/>
                </a:solidFill>
                <a:effectLst>
                  <a:outerShdw blurRad="38100" dist="38100" dir="2700000" algn="tl">
                    <a:srgbClr val="1C1C1C"/>
                  </a:outerShdw>
                </a:effectLst>
                <a:latin typeface="Candara" panose="020E0502030303020204" pitchFamily="34" charset="0"/>
              </a:rPr>
              <a:t>2016</a:t>
            </a:r>
            <a:endParaRPr lang="es-PR" altLang="en-US" dirty="0">
              <a:solidFill>
                <a:schemeClr val="bg1"/>
              </a:solidFill>
              <a:effectLst>
                <a:outerShdw blurRad="38100" dist="38100" dir="2700000" algn="tl">
                  <a:srgbClr val="1C1C1C"/>
                </a:outerShdw>
              </a:effectLst>
              <a:latin typeface="Candara" panose="020E0502030303020204" pitchFamily="34" charset="0"/>
            </a:endParaRPr>
          </a:p>
        </p:txBody>
      </p:sp>
      <p:sp>
        <p:nvSpPr>
          <p:cNvPr id="3077" name="Text Box 5"/>
          <p:cNvSpPr txBox="1">
            <a:spLocks noChangeArrowheads="1"/>
          </p:cNvSpPr>
          <p:nvPr/>
        </p:nvSpPr>
        <p:spPr bwMode="auto">
          <a:xfrm>
            <a:off x="0" y="6210300"/>
            <a:ext cx="2895600" cy="641350"/>
          </a:xfrm>
          <a:prstGeom prst="rect">
            <a:avLst/>
          </a:prstGeom>
          <a:solidFill>
            <a:schemeClr val="tx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PR" altLang="en-US">
                <a:solidFill>
                  <a:schemeClr val="bg1"/>
                </a:solidFill>
                <a:effectLst>
                  <a:outerShdw blurRad="38100" dist="38100" dir="2700000" algn="tl">
                    <a:srgbClr val="1C1C1C"/>
                  </a:outerShdw>
                </a:effectLst>
                <a:latin typeface="Arial" panose="020B0604020202020204" pitchFamily="34" charset="0"/>
              </a:rPr>
              <a:t>Iglesia Bíblica Bautista de Aguadilla</a:t>
            </a:r>
          </a:p>
        </p:txBody>
      </p:sp>
      <p:pic>
        <p:nvPicPr>
          <p:cNvPr id="3078" name="Picture 6" descr="jesus_fish_lg_cl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515100"/>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7"/>
          <p:cNvSpPr txBox="1">
            <a:spLocks noChangeArrowheads="1"/>
          </p:cNvSpPr>
          <p:nvPr/>
        </p:nvSpPr>
        <p:spPr bwMode="auto">
          <a:xfrm>
            <a:off x="5791200" y="6491288"/>
            <a:ext cx="3352800" cy="366712"/>
          </a:xfrm>
          <a:prstGeom prst="rect">
            <a:avLst/>
          </a:prstGeom>
          <a:solidFill>
            <a:schemeClr val="tx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PR" altLang="en-US" i="1">
                <a:solidFill>
                  <a:schemeClr val="bg1"/>
                </a:solidFill>
                <a:effectLst>
                  <a:outerShdw blurRad="38100" dist="38100" dir="2700000" algn="tl">
                    <a:srgbClr val="1C1C1C"/>
                  </a:outerShdw>
                </a:effectLst>
                <a:latin typeface="Arial" panose="020B0604020202020204" pitchFamily="34" charset="0"/>
              </a:rPr>
              <a:t>La Biblia Libro por Libro, CBP</a:t>
            </a:r>
            <a:r>
              <a:rPr lang="en-US" altLang="en-US" i="1" baseline="30000">
                <a:solidFill>
                  <a:schemeClr val="bg1"/>
                </a:solidFill>
                <a:effectLst>
                  <a:outerShdw blurRad="38100" dist="38100" dir="2700000" algn="tl">
                    <a:srgbClr val="1C1C1C"/>
                  </a:outerShdw>
                </a:effectLst>
                <a:latin typeface="Arial" panose="020B0604020202020204" pitchFamily="34" charset="0"/>
              </a:rPr>
              <a:t>®</a:t>
            </a:r>
            <a:endParaRPr lang="en-US" altLang="en-US">
              <a:solidFill>
                <a:schemeClr val="bg1"/>
              </a:solidFill>
              <a:effectLst>
                <a:outerShdw blurRad="38100" dist="38100" dir="2700000" algn="tl">
                  <a:srgbClr val="1C1C1C"/>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6">
                                            <p:bg/>
                                          </p:spTgt>
                                        </p:tgtEl>
                                        <p:attrNameLst>
                                          <p:attrName>style.visibility</p:attrName>
                                        </p:attrNameLst>
                                      </p:cBhvr>
                                      <p:to>
                                        <p:strVal val="visible"/>
                                      </p:to>
                                    </p:set>
                                    <p:animEffect transition="in" filter="fade">
                                      <p:cBhvr>
                                        <p:cTn id="10" dur="500"/>
                                        <p:tgtEl>
                                          <p:spTgt spid="307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6">
                                            <p:txEl>
                                              <p:pRg st="0" end="0"/>
                                            </p:txEl>
                                          </p:spTgt>
                                        </p:tgtEl>
                                        <p:attrNameLst>
                                          <p:attrName>style.visibility</p:attrName>
                                        </p:attrNameLst>
                                      </p:cBhvr>
                                      <p:to>
                                        <p:strVal val="visible"/>
                                      </p:to>
                                    </p:set>
                                    <p:animEffect transition="in" filter="fade">
                                      <p:cBhvr>
                                        <p:cTn id="13" dur="500"/>
                                        <p:tgtEl>
                                          <p:spTgt spid="307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6">
                                            <p:txEl>
                                              <p:pRg st="1" end="1"/>
                                            </p:txEl>
                                          </p:spTgt>
                                        </p:tgtEl>
                                        <p:attrNameLst>
                                          <p:attrName>style.visibility</p:attrName>
                                        </p:attrNameLst>
                                      </p:cBhvr>
                                      <p:to>
                                        <p:strVal val="visible"/>
                                      </p:to>
                                    </p:set>
                                    <p:animEffect transition="in" filter="fade">
                                      <p:cBhvr>
                                        <p:cTn id="16" dur="500"/>
                                        <p:tgtEl>
                                          <p:spTgt spid="3076">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76">
                                            <p:txEl>
                                              <p:pRg st="2" end="2"/>
                                            </p:txEl>
                                          </p:spTgt>
                                        </p:tgtEl>
                                        <p:attrNameLst>
                                          <p:attrName>style.visibility</p:attrName>
                                        </p:attrNameLst>
                                      </p:cBhvr>
                                      <p:to>
                                        <p:strVal val="visible"/>
                                      </p:to>
                                    </p:set>
                                    <p:animEffect transition="in" filter="fade">
                                      <p:cBhvr>
                                        <p:cTn id="19" dur="500"/>
                                        <p:tgtEl>
                                          <p:spTgt spid="307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par>
                                <p:cTn id="23" presetID="10"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fade">
                                      <p:cBhvr>
                                        <p:cTn id="28"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build="p" animBg="1"/>
      <p:bldP spid="3077" grpId="0" animBg="1"/>
      <p:bldP spid="30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s-PR" altLang="en-US">
                <a:latin typeface="Candara" panose="020E0502030303020204" pitchFamily="34" charset="0"/>
              </a:rPr>
              <a:t>Responda (Adultos)</a:t>
            </a:r>
          </a:p>
        </p:txBody>
      </p:sp>
      <p:sp>
        <p:nvSpPr>
          <p:cNvPr id="122883" name="Rectangle 3"/>
          <p:cNvSpPr>
            <a:spLocks noGrp="1" noChangeArrowheads="1"/>
          </p:cNvSpPr>
          <p:nvPr>
            <p:ph type="body" sz="half" idx="1"/>
          </p:nvPr>
        </p:nvSpPr>
        <p:spPr>
          <a:xfrm>
            <a:off x="1182688" y="1846263"/>
            <a:ext cx="7110412" cy="1143000"/>
          </a:xfrm>
        </p:spPr>
        <p:txBody>
          <a:bodyPr/>
          <a:lstStyle/>
          <a:p>
            <a:pPr marL="609600" indent="-609600">
              <a:buSzPct val="90000"/>
              <a:buFont typeface="Wingdings" panose="05000000000000000000" pitchFamily="2" charset="2"/>
              <a:buAutoNum type="arabicPeriod"/>
            </a:pPr>
            <a:r>
              <a:rPr lang="es-PR" altLang="en-US" sz="2800">
                <a:latin typeface="Candara" panose="020E0502030303020204" pitchFamily="34" charset="0"/>
              </a:rPr>
              <a:t>Relacione los nombres con las descripciones:</a:t>
            </a:r>
          </a:p>
        </p:txBody>
      </p:sp>
      <p:graphicFrame>
        <p:nvGraphicFramePr>
          <p:cNvPr id="122923" name="Group 43"/>
          <p:cNvGraphicFramePr>
            <a:graphicFrameLocks noGrp="1"/>
          </p:cNvGraphicFramePr>
          <p:nvPr>
            <p:ph sz="quarter" idx="2"/>
          </p:nvPr>
        </p:nvGraphicFramePr>
        <p:xfrm>
          <a:off x="381000" y="2930525"/>
          <a:ext cx="2095500" cy="2320925"/>
        </p:xfrm>
        <a:graphic>
          <a:graphicData uri="http://schemas.openxmlformats.org/drawingml/2006/table">
            <a:tbl>
              <a:tblPr/>
              <a:tblGrid>
                <a:gridCol w="2095500"/>
              </a:tblGrid>
              <a:tr h="35083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12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98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83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endPar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2918" name="Group 38"/>
          <p:cNvGraphicFramePr>
            <a:graphicFrameLocks noGrp="1"/>
          </p:cNvGraphicFramePr>
          <p:nvPr>
            <p:ph sz="quarter" idx="3"/>
          </p:nvPr>
        </p:nvGraphicFramePr>
        <p:xfrm>
          <a:off x="2667000" y="2938463"/>
          <a:ext cx="6172200" cy="2286000"/>
        </p:xfrm>
        <a:graphic>
          <a:graphicData uri="http://schemas.openxmlformats.org/drawingml/2006/table">
            <a:tbl>
              <a:tblPr/>
              <a:tblGrid>
                <a:gridCol w="6172200"/>
              </a:tblGrid>
              <a:tr h="3968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Padre de Noé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Antepasado lejano de Noé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Abuelo de Noé</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Caminó con Dios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4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Iba a aliviar de labores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2912" name="Text Box 32"/>
          <p:cNvSpPr txBox="1">
            <a:spLocks noChangeArrowheads="1"/>
          </p:cNvSpPr>
          <p:nvPr/>
        </p:nvSpPr>
        <p:spPr bwMode="auto">
          <a:xfrm>
            <a:off x="738188" y="2971800"/>
            <a:ext cx="1054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hlink"/>
                </a:solidFill>
              </a:rPr>
              <a:t>Lamec</a:t>
            </a:r>
          </a:p>
        </p:txBody>
      </p:sp>
      <p:sp>
        <p:nvSpPr>
          <p:cNvPr id="122913" name="Text Box 33"/>
          <p:cNvSpPr txBox="1">
            <a:spLocks noChangeArrowheads="1"/>
          </p:cNvSpPr>
          <p:nvPr/>
        </p:nvSpPr>
        <p:spPr bwMode="auto">
          <a:xfrm>
            <a:off x="755650" y="3429000"/>
            <a:ext cx="145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hlink"/>
                </a:solidFill>
              </a:rPr>
              <a:t>Set                    </a:t>
            </a:r>
          </a:p>
        </p:txBody>
      </p:sp>
      <p:sp>
        <p:nvSpPr>
          <p:cNvPr id="122914" name="Text Box 34"/>
          <p:cNvSpPr txBox="1">
            <a:spLocks noChangeArrowheads="1"/>
          </p:cNvSpPr>
          <p:nvPr/>
        </p:nvSpPr>
        <p:spPr bwMode="auto">
          <a:xfrm>
            <a:off x="738188" y="3886200"/>
            <a:ext cx="1547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hlink"/>
                </a:solidFill>
              </a:rPr>
              <a:t>Matusalén</a:t>
            </a:r>
          </a:p>
        </p:txBody>
      </p:sp>
      <p:sp>
        <p:nvSpPr>
          <p:cNvPr id="122915" name="Text Box 35"/>
          <p:cNvSpPr txBox="1">
            <a:spLocks noChangeArrowheads="1"/>
          </p:cNvSpPr>
          <p:nvPr/>
        </p:nvSpPr>
        <p:spPr bwMode="auto">
          <a:xfrm>
            <a:off x="766763" y="4343400"/>
            <a:ext cx="88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hlink"/>
                </a:solidFill>
              </a:rPr>
              <a:t>Enoc</a:t>
            </a:r>
          </a:p>
        </p:txBody>
      </p:sp>
      <p:sp>
        <p:nvSpPr>
          <p:cNvPr id="122916" name="Text Box 36"/>
          <p:cNvSpPr txBox="1">
            <a:spLocks noChangeArrowheads="1"/>
          </p:cNvSpPr>
          <p:nvPr/>
        </p:nvSpPr>
        <p:spPr bwMode="auto">
          <a:xfrm>
            <a:off x="733425" y="4800600"/>
            <a:ext cx="712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hlink"/>
                </a:solidFill>
              </a:rPr>
              <a:t>Noé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12"/>
                                        </p:tgtEl>
                                        <p:attrNameLst>
                                          <p:attrName>style.visibility</p:attrName>
                                        </p:attrNameLst>
                                      </p:cBhvr>
                                      <p:to>
                                        <p:strVal val="visible"/>
                                      </p:to>
                                    </p:set>
                                    <p:animEffect transition="in" filter="dissolve">
                                      <p:cBhvr>
                                        <p:cTn id="7" dur="500"/>
                                        <p:tgtEl>
                                          <p:spTgt spid="1229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13"/>
                                        </p:tgtEl>
                                        <p:attrNameLst>
                                          <p:attrName>style.visibility</p:attrName>
                                        </p:attrNameLst>
                                      </p:cBhvr>
                                      <p:to>
                                        <p:strVal val="visible"/>
                                      </p:to>
                                    </p:set>
                                    <p:animEffect transition="in" filter="dissolve">
                                      <p:cBhvr>
                                        <p:cTn id="12" dur="500"/>
                                        <p:tgtEl>
                                          <p:spTgt spid="1229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14"/>
                                        </p:tgtEl>
                                        <p:attrNameLst>
                                          <p:attrName>style.visibility</p:attrName>
                                        </p:attrNameLst>
                                      </p:cBhvr>
                                      <p:to>
                                        <p:strVal val="visible"/>
                                      </p:to>
                                    </p:set>
                                    <p:animEffect transition="in" filter="dissolve">
                                      <p:cBhvr>
                                        <p:cTn id="17" dur="500"/>
                                        <p:tgtEl>
                                          <p:spTgt spid="1229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15"/>
                                        </p:tgtEl>
                                        <p:attrNameLst>
                                          <p:attrName>style.visibility</p:attrName>
                                        </p:attrNameLst>
                                      </p:cBhvr>
                                      <p:to>
                                        <p:strVal val="visible"/>
                                      </p:to>
                                    </p:set>
                                    <p:animEffect transition="in" filter="dissolve">
                                      <p:cBhvr>
                                        <p:cTn id="22" dur="500"/>
                                        <p:tgtEl>
                                          <p:spTgt spid="1229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2916"/>
                                        </p:tgtEl>
                                        <p:attrNameLst>
                                          <p:attrName>style.visibility</p:attrName>
                                        </p:attrNameLst>
                                      </p:cBhvr>
                                      <p:to>
                                        <p:strVal val="visible"/>
                                      </p:to>
                                    </p:set>
                                    <p:animEffect transition="in" filter="dissolve">
                                      <p:cBhvr>
                                        <p:cTn id="27" dur="500"/>
                                        <p:tgtEl>
                                          <p:spTgt spid="122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2" grpId="0"/>
      <p:bldP spid="122913" grpId="0"/>
      <p:bldP spid="122914" grpId="0"/>
      <p:bldP spid="122915" grpId="0"/>
      <p:bldP spid="1229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s-PR" altLang="en-US">
                <a:latin typeface="Candara" panose="020E0502030303020204" pitchFamily="34" charset="0"/>
              </a:rPr>
              <a:t>Responda (Adultos)</a:t>
            </a:r>
          </a:p>
        </p:txBody>
      </p:sp>
      <p:sp>
        <p:nvSpPr>
          <p:cNvPr id="79875" name="Rectangle 3"/>
          <p:cNvSpPr>
            <a:spLocks noGrp="1" noChangeArrowheads="1"/>
          </p:cNvSpPr>
          <p:nvPr>
            <p:ph type="body" sz="half" idx="1"/>
          </p:nvPr>
        </p:nvSpPr>
        <p:spPr>
          <a:xfrm>
            <a:off x="554038" y="2025650"/>
            <a:ext cx="8324850" cy="3714750"/>
          </a:xfrm>
        </p:spPr>
        <p:txBody>
          <a:bodyPr/>
          <a:lstStyle/>
          <a:p>
            <a:pPr marL="609600" indent="-609600">
              <a:lnSpc>
                <a:spcPct val="80000"/>
              </a:lnSpc>
              <a:buSzPct val="90000"/>
              <a:buFont typeface="Wingdings" panose="05000000000000000000" pitchFamily="2" charset="2"/>
              <a:buAutoNum type="arabicPeriod" startAt="2"/>
            </a:pPr>
            <a:r>
              <a:rPr lang="es-PR" altLang="en-US" sz="2800">
                <a:latin typeface="Candara" panose="020E0502030303020204" pitchFamily="34" charset="0"/>
              </a:rPr>
              <a:t>Escriba las características del carácter de Noé (6.8 a 7.5):</a:t>
            </a:r>
          </a:p>
        </p:txBody>
      </p:sp>
      <p:sp>
        <p:nvSpPr>
          <p:cNvPr id="79876" name="Text Box 4"/>
          <p:cNvSpPr txBox="1">
            <a:spLocks noChangeArrowheads="1"/>
          </p:cNvSpPr>
          <p:nvPr/>
        </p:nvSpPr>
        <p:spPr bwMode="auto">
          <a:xfrm>
            <a:off x="1550988" y="3124200"/>
            <a:ext cx="192722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Justo y cabal</a:t>
            </a:r>
          </a:p>
        </p:txBody>
      </p:sp>
      <p:sp>
        <p:nvSpPr>
          <p:cNvPr id="79877" name="Text Box 5"/>
          <p:cNvSpPr txBox="1">
            <a:spLocks noChangeArrowheads="1"/>
          </p:cNvSpPr>
          <p:nvPr/>
        </p:nvSpPr>
        <p:spPr bwMode="auto">
          <a:xfrm>
            <a:off x="1524000" y="3581400"/>
            <a:ext cx="275590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Caminaba con Dios</a:t>
            </a:r>
          </a:p>
        </p:txBody>
      </p:sp>
      <p:sp>
        <p:nvSpPr>
          <p:cNvPr id="79878" name="Text Box 6"/>
          <p:cNvSpPr txBox="1">
            <a:spLocks noChangeArrowheads="1"/>
          </p:cNvSpPr>
          <p:nvPr/>
        </p:nvSpPr>
        <p:spPr bwMode="auto">
          <a:xfrm>
            <a:off x="1524000" y="3998913"/>
            <a:ext cx="6364288"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Hizo conforme a todo lo que Jehová le mandó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dissolve">
                                      <p:cBhvr>
                                        <p:cTn id="7" dur="5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9876"/>
                                        </p:tgtEl>
                                        <p:attrNameLst>
                                          <p:attrName>style.visibility</p:attrName>
                                        </p:attrNameLst>
                                      </p:cBhvr>
                                      <p:to>
                                        <p:strVal val="visible"/>
                                      </p:to>
                                    </p:set>
                                    <p:animEffect transition="in" filter="dissolve">
                                      <p:cBhvr>
                                        <p:cTn id="12" dur="500"/>
                                        <p:tgtEl>
                                          <p:spTgt spid="798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9877"/>
                                        </p:tgtEl>
                                        <p:attrNameLst>
                                          <p:attrName>style.visibility</p:attrName>
                                        </p:attrNameLst>
                                      </p:cBhvr>
                                      <p:to>
                                        <p:strVal val="visible"/>
                                      </p:to>
                                    </p:set>
                                    <p:animEffect transition="in" filter="dissolve">
                                      <p:cBhvr>
                                        <p:cTn id="17" dur="500"/>
                                        <p:tgtEl>
                                          <p:spTgt spid="798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878"/>
                                        </p:tgtEl>
                                        <p:attrNameLst>
                                          <p:attrName>style.visibility</p:attrName>
                                        </p:attrNameLst>
                                      </p:cBhvr>
                                      <p:to>
                                        <p:strVal val="visible"/>
                                      </p:to>
                                    </p:set>
                                    <p:animEffect transition="in" filter="dissolve">
                                      <p:cBhvr>
                                        <p:cTn id="22"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P spid="79876" grpId="0"/>
      <p:bldP spid="79877" grpId="0"/>
      <p:bldP spid="798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s-PR" altLang="en-US">
                <a:latin typeface="Candara" panose="020E0502030303020204" pitchFamily="34" charset="0"/>
              </a:rPr>
              <a:t>Responda (Adultos)</a:t>
            </a:r>
          </a:p>
        </p:txBody>
      </p:sp>
      <p:sp>
        <p:nvSpPr>
          <p:cNvPr id="124931" name="Rectangle 3"/>
          <p:cNvSpPr>
            <a:spLocks noGrp="1" noChangeArrowheads="1"/>
          </p:cNvSpPr>
          <p:nvPr>
            <p:ph type="body" sz="half" idx="1"/>
          </p:nvPr>
        </p:nvSpPr>
        <p:spPr>
          <a:xfrm>
            <a:off x="554038" y="2025650"/>
            <a:ext cx="8324850" cy="3714750"/>
          </a:xfrm>
        </p:spPr>
        <p:txBody>
          <a:bodyPr/>
          <a:lstStyle/>
          <a:p>
            <a:pPr marL="609600" indent="-609600">
              <a:lnSpc>
                <a:spcPct val="80000"/>
              </a:lnSpc>
              <a:buSzPct val="90000"/>
              <a:buFont typeface="Wingdings" panose="05000000000000000000" pitchFamily="2" charset="2"/>
              <a:buAutoNum type="arabicPeriod" startAt="3"/>
            </a:pPr>
            <a:r>
              <a:rPr lang="es-PR" altLang="en-US" sz="2800">
                <a:latin typeface="Candara" panose="020E0502030303020204" pitchFamily="34" charset="0"/>
              </a:rPr>
              <a:t>Describa el ambiente pecaminoso que se daba en la tierra (6.11-13):</a:t>
            </a:r>
          </a:p>
        </p:txBody>
      </p:sp>
      <p:sp>
        <p:nvSpPr>
          <p:cNvPr id="124932" name="Text Box 4"/>
          <p:cNvSpPr txBox="1">
            <a:spLocks noChangeArrowheads="1"/>
          </p:cNvSpPr>
          <p:nvPr/>
        </p:nvSpPr>
        <p:spPr bwMode="auto">
          <a:xfrm>
            <a:off x="1550988" y="3124200"/>
            <a:ext cx="269081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Estaba corrompida</a:t>
            </a:r>
          </a:p>
        </p:txBody>
      </p:sp>
      <p:sp>
        <p:nvSpPr>
          <p:cNvPr id="124933" name="Text Box 5"/>
          <p:cNvSpPr txBox="1">
            <a:spLocks noChangeArrowheads="1"/>
          </p:cNvSpPr>
          <p:nvPr/>
        </p:nvSpPr>
        <p:spPr bwMode="auto">
          <a:xfrm>
            <a:off x="1524000" y="3581400"/>
            <a:ext cx="348615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Estaba llena de violencia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dissolve">
                                      <p:cBhvr>
                                        <p:cTn id="7" dur="500"/>
                                        <p:tgtEl>
                                          <p:spTgt spid="124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4932"/>
                                        </p:tgtEl>
                                        <p:attrNameLst>
                                          <p:attrName>style.visibility</p:attrName>
                                        </p:attrNameLst>
                                      </p:cBhvr>
                                      <p:to>
                                        <p:strVal val="visible"/>
                                      </p:to>
                                    </p:set>
                                    <p:animEffect transition="in" filter="dissolve">
                                      <p:cBhvr>
                                        <p:cTn id="12" dur="500"/>
                                        <p:tgtEl>
                                          <p:spTgt spid="1249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4933"/>
                                        </p:tgtEl>
                                        <p:attrNameLst>
                                          <p:attrName>style.visibility</p:attrName>
                                        </p:attrNameLst>
                                      </p:cBhvr>
                                      <p:to>
                                        <p:strVal val="visible"/>
                                      </p:to>
                                    </p:set>
                                    <p:animEffect transition="in" filter="dissolve">
                                      <p:cBhvr>
                                        <p:cTn id="17" dur="5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P spid="124932" grpId="0"/>
      <p:bldP spid="1249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s-PR" altLang="en-US">
                <a:latin typeface="Candara" panose="020E0502030303020204" pitchFamily="34" charset="0"/>
              </a:rPr>
              <a:t>Responda (Adultos)</a:t>
            </a:r>
          </a:p>
        </p:txBody>
      </p:sp>
      <p:sp>
        <p:nvSpPr>
          <p:cNvPr id="126979" name="Rectangle 3"/>
          <p:cNvSpPr>
            <a:spLocks noGrp="1" noChangeArrowheads="1"/>
          </p:cNvSpPr>
          <p:nvPr>
            <p:ph type="body" sz="half" idx="1"/>
          </p:nvPr>
        </p:nvSpPr>
        <p:spPr>
          <a:xfrm>
            <a:off x="554038" y="2025650"/>
            <a:ext cx="8324850" cy="3714750"/>
          </a:xfrm>
        </p:spPr>
        <p:txBody>
          <a:bodyPr/>
          <a:lstStyle/>
          <a:p>
            <a:pPr marL="609600" indent="-609600">
              <a:lnSpc>
                <a:spcPct val="80000"/>
              </a:lnSpc>
              <a:buSzPct val="90000"/>
              <a:buFont typeface="Wingdings" panose="05000000000000000000" pitchFamily="2" charset="2"/>
              <a:buAutoNum type="arabicPeriod" startAt="4"/>
            </a:pPr>
            <a:r>
              <a:rPr lang="es-PR" altLang="en-US" sz="2800" dirty="0">
                <a:latin typeface="Candara" panose="020E0502030303020204" pitchFamily="34" charset="0"/>
              </a:rPr>
              <a:t>¿Piensa usted que hay mayor o menor violencia en nuestros días que en los días de Noé</a:t>
            </a:r>
            <a:r>
              <a:rPr lang="es-PR" altLang="en-US" sz="2800" dirty="0" smtClean="0">
                <a:latin typeface="Candara" panose="020E0502030303020204" pitchFamily="34" charset="0"/>
              </a:rPr>
              <a:t>?</a:t>
            </a:r>
          </a:p>
          <a:p>
            <a:pPr marL="609600" indent="-609600">
              <a:lnSpc>
                <a:spcPct val="80000"/>
              </a:lnSpc>
              <a:buSzPct val="90000"/>
              <a:buFont typeface="Wingdings" panose="05000000000000000000" pitchFamily="2" charset="2"/>
              <a:buAutoNum type="arabicPeriod" startAt="4"/>
            </a:pPr>
            <a:r>
              <a:rPr lang="es-PR" altLang="en-US" sz="2800" dirty="0">
                <a:latin typeface="Candara" panose="020E0502030303020204" pitchFamily="34" charset="0"/>
              </a:rPr>
              <a:t>¿Cree usted que el comportamiento suyo hoy puede ser calificado como el de Noé en su tiempo</a:t>
            </a:r>
            <a:r>
              <a:rPr lang="es-PR" altLang="en-US" sz="2800" dirty="0" smtClean="0">
                <a:latin typeface="Candara" panose="020E0502030303020204" pitchFamily="34" charset="0"/>
              </a:rPr>
              <a:t>?</a:t>
            </a:r>
            <a:endParaRPr lang="es-PR" altLang="en-US" sz="2800" dirty="0">
              <a:latin typeface="Candara" panose="020E05020303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dissolve">
                                      <p:cBhvr>
                                        <p:cTn id="7" dur="500"/>
                                        <p:tgtEl>
                                          <p:spTgt spid="126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6979">
                                            <p:txEl>
                                              <p:pRg st="1" end="1"/>
                                            </p:txEl>
                                          </p:spTgt>
                                        </p:tgtEl>
                                        <p:attrNameLst>
                                          <p:attrName>style.visibility</p:attrName>
                                        </p:attrNameLst>
                                      </p:cBhvr>
                                      <p:to>
                                        <p:strVal val="visible"/>
                                      </p:to>
                                    </p:set>
                                    <p:animEffect transition="in" filter="dissolve">
                                      <p:cBhvr>
                                        <p:cTn id="12" dur="500"/>
                                        <p:tgtEl>
                                          <p:spTgt spid="1269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7218" name="Picture 2" descr="https://jmhernandez.files.wordpress.com/2008/06/imag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83" y="1676400"/>
            <a:ext cx="8440015" cy="5204847"/>
          </a:xfrm>
          <a:prstGeom prst="rect">
            <a:avLst/>
          </a:prstGeom>
          <a:noFill/>
          <a:extLst>
            <a:ext uri="{909E8E84-426E-40DD-AFC4-6F175D3DCCD1}">
              <a14:hiddenFill xmlns:a14="http://schemas.microsoft.com/office/drawing/2010/main">
                <a:solidFill>
                  <a:srgbClr val="FFFFFF"/>
                </a:solidFill>
              </a14:hiddenFill>
            </a:ext>
          </a:extLst>
        </p:spPr>
      </p:pic>
      <p:sp>
        <p:nvSpPr>
          <p:cNvPr id="144388" name="Rectangle 4"/>
          <p:cNvSpPr>
            <a:spLocks noGrp="1" noChangeArrowheads="1"/>
          </p:cNvSpPr>
          <p:nvPr>
            <p:ph type="title"/>
          </p:nvPr>
        </p:nvSpPr>
        <p:spPr/>
        <p:txBody>
          <a:bodyPr/>
          <a:lstStyle/>
          <a:p>
            <a:r>
              <a:rPr lang="es-PR" altLang="en-US" smtClean="0"/>
              <a:t>Trasfondo</a:t>
            </a:r>
            <a:endParaRPr lang="es-PR" altLang="en-US"/>
          </a:p>
        </p:txBody>
      </p:sp>
      <p:sp>
        <p:nvSpPr>
          <p:cNvPr id="144389" name="Rectangle 5"/>
          <p:cNvSpPr>
            <a:spLocks noGrp="1" noChangeArrowheads="1"/>
          </p:cNvSpPr>
          <p:nvPr>
            <p:ph type="body" sz="half" idx="1"/>
          </p:nvPr>
        </p:nvSpPr>
        <p:spPr>
          <a:xfrm>
            <a:off x="6515949" y="2250292"/>
            <a:ext cx="2297112" cy="1120774"/>
          </a:xfrm>
        </p:spPr>
        <p:txBody>
          <a:bodyPr/>
          <a:lstStyle/>
          <a:p>
            <a:r>
              <a:rPr lang="es-PR" altLang="en-US" sz="1800" dirty="0" smtClean="0"/>
              <a:t>La edad prolongada de los patriarcas permite poblar la tierra.</a:t>
            </a:r>
            <a:endParaRPr lang="es-PR" altLang="en-US" sz="1800" dirty="0"/>
          </a:p>
        </p:txBody>
      </p:sp>
      <p:sp>
        <p:nvSpPr>
          <p:cNvPr id="12" name="Line 6"/>
          <p:cNvSpPr>
            <a:spLocks noChangeShapeType="1"/>
          </p:cNvSpPr>
          <p:nvPr/>
        </p:nvSpPr>
        <p:spPr bwMode="auto">
          <a:xfrm flipH="1">
            <a:off x="5455892" y="1360260"/>
            <a:ext cx="1935507" cy="1459140"/>
          </a:xfrm>
          <a:prstGeom prst="line">
            <a:avLst/>
          </a:prstGeom>
          <a:noFill/>
          <a:ln w="9525">
            <a:solidFill>
              <a:schemeClr val="hlink"/>
            </a:solidFill>
            <a:round/>
            <a:headEnd/>
            <a:tailEnd type="triangle" w="med" len="me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wrap="square">
            <a:spAutoFit/>
          </a:bodyPr>
          <a:lstStyle/>
          <a:p>
            <a:endParaRPr lang="en-US"/>
          </a:p>
        </p:txBody>
      </p:sp>
      <p:sp>
        <p:nvSpPr>
          <p:cNvPr id="13" name="Text Box 7"/>
          <p:cNvSpPr txBox="1">
            <a:spLocks noChangeArrowheads="1"/>
          </p:cNvSpPr>
          <p:nvPr/>
        </p:nvSpPr>
        <p:spPr bwMode="auto">
          <a:xfrm>
            <a:off x="7315200" y="979260"/>
            <a:ext cx="928688" cy="369332"/>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r>
              <a:rPr lang="es-PR" altLang="en-US" dirty="0"/>
              <a:t>Noé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389">
                                            <p:txEl>
                                              <p:pRg st="0" end="0"/>
                                            </p:txEl>
                                          </p:spTgt>
                                        </p:tgtEl>
                                        <p:attrNameLst>
                                          <p:attrName>style.visibility</p:attrName>
                                        </p:attrNameLst>
                                      </p:cBhvr>
                                      <p:to>
                                        <p:strVal val="visible"/>
                                      </p:to>
                                    </p:set>
                                    <p:animEffect transition="in" filter="dissolve">
                                      <p:cBhvr>
                                        <p:cTn id="7" dur="500"/>
                                        <p:tgtEl>
                                          <p:spTgt spid="1443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s-PR" altLang="en-US">
                <a:latin typeface="Candara" panose="020E0502030303020204" pitchFamily="34" charset="0"/>
              </a:rPr>
              <a:t>Trasfondo</a:t>
            </a:r>
          </a:p>
        </p:txBody>
      </p:sp>
      <p:sp>
        <p:nvSpPr>
          <p:cNvPr id="148483" name="Rectangle 3"/>
          <p:cNvSpPr>
            <a:spLocks noGrp="1" noChangeArrowheads="1"/>
          </p:cNvSpPr>
          <p:nvPr>
            <p:ph type="body" sz="half" idx="1"/>
          </p:nvPr>
        </p:nvSpPr>
        <p:spPr>
          <a:xfrm>
            <a:off x="304800" y="2133600"/>
            <a:ext cx="3810000" cy="4114800"/>
          </a:xfrm>
        </p:spPr>
        <p:txBody>
          <a:bodyPr/>
          <a:lstStyle/>
          <a:p>
            <a:r>
              <a:rPr lang="es-PR" altLang="en-US" sz="2800" dirty="0">
                <a:latin typeface="Candara" panose="020E0502030303020204" pitchFamily="34" charset="0"/>
              </a:rPr>
              <a:t>Aún así, los hombres morían. </a:t>
            </a:r>
          </a:p>
          <a:p>
            <a:r>
              <a:rPr lang="es-PR" altLang="en-US" sz="2800" dirty="0">
                <a:latin typeface="Candara" panose="020E0502030303020204" pitchFamily="34" charset="0"/>
              </a:rPr>
              <a:t>Esto demuestra la falsedad de los dicho por la serpiente en el Edén.</a:t>
            </a:r>
          </a:p>
        </p:txBody>
      </p:sp>
      <p:pic>
        <p:nvPicPr>
          <p:cNvPr id="148485" name="Picture 5" descr="c30-the-white-tomb"/>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95800" y="2362200"/>
            <a:ext cx="4343400" cy="3257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dissolve">
                                      <p:cBhvr>
                                        <p:cTn id="7" dur="500"/>
                                        <p:tgtEl>
                                          <p:spTgt spid="148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8483">
                                            <p:txEl>
                                              <p:pRg st="1" end="1"/>
                                            </p:txEl>
                                          </p:spTgt>
                                        </p:tgtEl>
                                        <p:attrNameLst>
                                          <p:attrName>style.visibility</p:attrName>
                                        </p:attrNameLst>
                                      </p:cBhvr>
                                      <p:to>
                                        <p:strVal val="visible"/>
                                      </p:to>
                                    </p:set>
                                    <p:animEffect transition="in" filter="dissolve">
                                      <p:cBhvr>
                                        <p:cTn id="12" dur="500"/>
                                        <p:tgtEl>
                                          <p:spTgt spid="148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s-PR" altLang="en-US">
                <a:latin typeface="Candara" panose="020E0502030303020204" pitchFamily="34" charset="0"/>
              </a:rPr>
              <a:t>Trasfondo</a:t>
            </a:r>
          </a:p>
        </p:txBody>
      </p:sp>
      <p:sp>
        <p:nvSpPr>
          <p:cNvPr id="150531" name="Rectangle 3"/>
          <p:cNvSpPr>
            <a:spLocks noGrp="1" noChangeArrowheads="1"/>
          </p:cNvSpPr>
          <p:nvPr>
            <p:ph type="body" sz="half" idx="1"/>
          </p:nvPr>
        </p:nvSpPr>
        <p:spPr>
          <a:xfrm>
            <a:off x="228600" y="2209800"/>
            <a:ext cx="3810000" cy="4114800"/>
          </a:xfrm>
        </p:spPr>
        <p:txBody>
          <a:bodyPr/>
          <a:lstStyle/>
          <a:p>
            <a:r>
              <a:rPr lang="es-PR" altLang="en-US" sz="2800" dirty="0">
                <a:latin typeface="Candara" panose="020E0502030303020204" pitchFamily="34" charset="0"/>
              </a:rPr>
              <a:t>El nacimiento de Noé trajo esperanza de alivio en la tierra.</a:t>
            </a:r>
          </a:p>
        </p:txBody>
      </p:sp>
      <p:pic>
        <p:nvPicPr>
          <p:cNvPr id="150532" name="Picture 4" descr="noa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38600" y="1828800"/>
            <a:ext cx="5105400" cy="3829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dissolve">
                                      <p:cBhvr>
                                        <p:cTn id="7" dur="500"/>
                                        <p:tgtEl>
                                          <p:spTgt spid="150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s-PR" altLang="en-US" dirty="0">
                <a:latin typeface="Candara" panose="020E0502030303020204" pitchFamily="34" charset="0"/>
              </a:rPr>
              <a:t>Trasfondo</a:t>
            </a:r>
          </a:p>
        </p:txBody>
      </p:sp>
      <p:sp>
        <p:nvSpPr>
          <p:cNvPr id="152579" name="Rectangle 3"/>
          <p:cNvSpPr>
            <a:spLocks noGrp="1" noChangeArrowheads="1"/>
          </p:cNvSpPr>
          <p:nvPr>
            <p:ph type="body" sz="half" idx="1"/>
          </p:nvPr>
        </p:nvSpPr>
        <p:spPr>
          <a:xfrm>
            <a:off x="152400" y="2209800"/>
            <a:ext cx="4114800" cy="4114800"/>
          </a:xfrm>
        </p:spPr>
        <p:txBody>
          <a:bodyPr/>
          <a:lstStyle/>
          <a:p>
            <a:r>
              <a:rPr lang="es-PR" altLang="en-US" sz="2800" dirty="0">
                <a:latin typeface="Candara" panose="020E0502030303020204" pitchFamily="34" charset="0"/>
              </a:rPr>
              <a:t>Dios ejerce su justicia a causa del aumento del pecado y que al fijarse en Noé y su familia, ejerce su misericordia.</a:t>
            </a:r>
          </a:p>
        </p:txBody>
      </p:sp>
      <p:pic>
        <p:nvPicPr>
          <p:cNvPr id="152585" name="Picture 9" descr="NoahBuildsArk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09725" y="1828800"/>
            <a:ext cx="5034275" cy="335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Effect transition="in" filter="dissolve">
                                      <p:cBhvr>
                                        <p:cTn id="7" dur="500"/>
                                        <p:tgtEl>
                                          <p:spTgt spid="152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s-PR" altLang="en-US">
                <a:latin typeface="Candara" panose="020E0502030303020204" pitchFamily="34" charset="0"/>
              </a:rPr>
              <a:t>Trasfondo</a:t>
            </a:r>
          </a:p>
        </p:txBody>
      </p:sp>
      <p:sp>
        <p:nvSpPr>
          <p:cNvPr id="154627" name="Rectangle 3"/>
          <p:cNvSpPr>
            <a:spLocks noGrp="1" noChangeArrowheads="1"/>
          </p:cNvSpPr>
          <p:nvPr>
            <p:ph type="body" sz="half" idx="1"/>
          </p:nvPr>
        </p:nvSpPr>
        <p:spPr>
          <a:xfrm>
            <a:off x="457200" y="2133600"/>
            <a:ext cx="3810000" cy="4114800"/>
          </a:xfrm>
        </p:spPr>
        <p:txBody>
          <a:bodyPr/>
          <a:lstStyle/>
          <a:p>
            <a:r>
              <a:rPr lang="es-PR" altLang="en-US" sz="2800" dirty="0">
                <a:latin typeface="Candara" panose="020E0502030303020204" pitchFamily="34" charset="0"/>
              </a:rPr>
              <a:t>Dios hizo un pacto con Noé y se dispuso a preservar a los seres vivos.</a:t>
            </a:r>
          </a:p>
        </p:txBody>
      </p:sp>
      <p:pic>
        <p:nvPicPr>
          <p:cNvPr id="154629" name="Picture 5" descr="noa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1" y="1828799"/>
            <a:ext cx="4343400" cy="49975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Effect transition="in" filter="dissolve">
                                      <p:cBhvr>
                                        <p:cTn id="7" dur="500"/>
                                        <p:tgtEl>
                                          <p:spTgt spid="154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s-PR" altLang="en-US">
                <a:latin typeface="Candara" panose="020E0502030303020204" pitchFamily="34" charset="0"/>
              </a:rPr>
              <a:t>Trasfondo</a:t>
            </a:r>
          </a:p>
        </p:txBody>
      </p:sp>
      <p:sp>
        <p:nvSpPr>
          <p:cNvPr id="156675" name="Rectangle 3"/>
          <p:cNvSpPr>
            <a:spLocks noGrp="1" noChangeArrowheads="1"/>
          </p:cNvSpPr>
          <p:nvPr>
            <p:ph type="body" sz="half" idx="1"/>
          </p:nvPr>
        </p:nvSpPr>
        <p:spPr>
          <a:xfrm>
            <a:off x="152400" y="2209800"/>
            <a:ext cx="3810000" cy="4114800"/>
          </a:xfrm>
        </p:spPr>
        <p:txBody>
          <a:bodyPr/>
          <a:lstStyle/>
          <a:p>
            <a:r>
              <a:rPr lang="es-PR" altLang="en-US" sz="2800" dirty="0">
                <a:latin typeface="Candara" panose="020E0502030303020204" pitchFamily="34" charset="0"/>
              </a:rPr>
              <a:t>El diluvio es una manifestación del juicio de Dios.</a:t>
            </a:r>
          </a:p>
        </p:txBody>
      </p:sp>
      <p:pic>
        <p:nvPicPr>
          <p:cNvPr id="156677" name="Picture 5" descr="deluge-1"/>
          <p:cNvPicPr>
            <a:picLocks noGrp="1" noChangeAspect="1" noChangeArrowheads="1"/>
          </p:cNvPicPr>
          <p:nvPr>
            <p:ph sz="half" idx="2"/>
          </p:nvPr>
        </p:nvPicPr>
        <p:blipFill>
          <a:blip r:embed="rId3">
            <a:lum bright="22000" contrast="6000"/>
            <a:extLst>
              <a:ext uri="{28A0092B-C50C-407E-A947-70E740481C1C}">
                <a14:useLocalDpi xmlns:a14="http://schemas.microsoft.com/office/drawing/2010/main" val="0"/>
              </a:ext>
            </a:extLst>
          </a:blip>
          <a:srcRect/>
          <a:stretch>
            <a:fillRect/>
          </a:stretch>
        </p:blipFill>
        <p:spPr>
          <a:xfrm>
            <a:off x="3424745" y="1828800"/>
            <a:ext cx="5713679" cy="3581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dissolve">
                                      <p:cBhvr>
                                        <p:cTn id="7" dur="500"/>
                                        <p:tgtEl>
                                          <p:spTgt spid="156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s-PR" altLang="en-US">
                <a:latin typeface="Candara" panose="020E0502030303020204" pitchFamily="34" charset="0"/>
              </a:rPr>
              <a:t>Texto Básico</a:t>
            </a:r>
          </a:p>
        </p:txBody>
      </p:sp>
      <p:sp>
        <p:nvSpPr>
          <p:cNvPr id="6147" name="Rectangle 3"/>
          <p:cNvSpPr>
            <a:spLocks noGrp="1" noChangeArrowheads="1"/>
          </p:cNvSpPr>
          <p:nvPr>
            <p:ph type="body" sz="half" idx="1"/>
          </p:nvPr>
        </p:nvSpPr>
        <p:spPr>
          <a:xfrm>
            <a:off x="990600" y="2057400"/>
            <a:ext cx="2971800" cy="4114800"/>
          </a:xfrm>
        </p:spPr>
        <p:txBody>
          <a:bodyPr/>
          <a:lstStyle/>
          <a:p>
            <a:r>
              <a:rPr lang="es-PR" altLang="en-US">
                <a:latin typeface="Candara" panose="020E0502030303020204" pitchFamily="34" charset="0"/>
              </a:rPr>
              <a:t>Génesis:</a:t>
            </a:r>
          </a:p>
          <a:p>
            <a:pPr lvl="1"/>
            <a:r>
              <a:rPr lang="es-PR" altLang="en-US">
                <a:latin typeface="Candara" panose="020E0502030303020204" pitchFamily="34" charset="0"/>
              </a:rPr>
              <a:t>6.5-9, 13-19; 7.19</a:t>
            </a:r>
          </a:p>
        </p:txBody>
      </p:sp>
      <p:pic>
        <p:nvPicPr>
          <p:cNvPr id="6148" name="Picture 4" descr="Biblia abierta"/>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77000" y="0"/>
            <a:ext cx="26670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65" name="Picture 21" descr="God Tells Noah to Fill the Ark: Genesis 6:19-22"/>
          <p:cNvPicPr>
            <a:picLocks noChangeAspect="1" noChangeArrowheads="1"/>
          </p:cNvPicPr>
          <p:nvPr/>
        </p:nvPicPr>
        <p:blipFill>
          <a:blip r:embed="rId4">
            <a:lum bright="14000" contrast="4000"/>
            <a:extLst>
              <a:ext uri="{28A0092B-C50C-407E-A947-70E740481C1C}">
                <a14:useLocalDpi xmlns:a14="http://schemas.microsoft.com/office/drawing/2010/main" val="0"/>
              </a:ext>
            </a:extLst>
          </a:blip>
          <a:srcRect/>
          <a:stretch>
            <a:fillRect/>
          </a:stretch>
        </p:blipFill>
        <p:spPr bwMode="auto">
          <a:xfrm>
            <a:off x="3505200" y="2133600"/>
            <a:ext cx="5638800" cy="3597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s-PR" altLang="en-US"/>
              <a:t>¿Por qué el Diluvio?</a:t>
            </a:r>
          </a:p>
        </p:txBody>
      </p:sp>
      <p:sp>
        <p:nvSpPr>
          <p:cNvPr id="375811" name="Rectangle 3"/>
          <p:cNvSpPr>
            <a:spLocks noGrp="1" noChangeArrowheads="1"/>
          </p:cNvSpPr>
          <p:nvPr>
            <p:ph type="body" sz="half" idx="1"/>
          </p:nvPr>
        </p:nvSpPr>
        <p:spPr>
          <a:xfrm>
            <a:off x="457200" y="2017713"/>
            <a:ext cx="4552950" cy="4114800"/>
          </a:xfrm>
        </p:spPr>
        <p:txBody>
          <a:bodyPr/>
          <a:lstStyle/>
          <a:p>
            <a:pPr>
              <a:lnSpc>
                <a:spcPct val="80000"/>
              </a:lnSpc>
            </a:pPr>
            <a:r>
              <a:rPr lang="es-PR" altLang="en-US" sz="2000" dirty="0"/>
              <a:t>La Biblia dice que antes del Diluvio la gente se tornó muy, muy pecadora.</a:t>
            </a:r>
          </a:p>
          <a:p>
            <a:pPr>
              <a:lnSpc>
                <a:spcPct val="80000"/>
              </a:lnSpc>
            </a:pPr>
            <a:r>
              <a:rPr lang="es-PR" altLang="en-US" sz="2000" dirty="0"/>
              <a:t>Había tanto pecado que Dios se arrepintió de haber creado al hombre.</a:t>
            </a:r>
          </a:p>
          <a:p>
            <a:pPr>
              <a:lnSpc>
                <a:spcPct val="80000"/>
              </a:lnSpc>
            </a:pPr>
            <a:r>
              <a:rPr lang="es-PR" altLang="en-US" sz="2000" dirty="0">
                <a:solidFill>
                  <a:srgbClr val="000000"/>
                </a:solidFill>
              </a:rPr>
              <a:t>"</a:t>
            </a:r>
            <a:r>
              <a:rPr lang="es-ES" altLang="en-US" sz="2000" i="1" dirty="0">
                <a:solidFill>
                  <a:srgbClr val="000000"/>
                </a:solidFill>
              </a:rPr>
              <a:t>Y se arrepintió Jehová de haber hecho hombre en la tierra, y le dolió en su corazón.</a:t>
            </a:r>
            <a:r>
              <a:rPr lang="es-PR" altLang="en-US" sz="2000" i="1" dirty="0">
                <a:solidFill>
                  <a:srgbClr val="000000"/>
                </a:solidFill>
              </a:rPr>
              <a:t> </a:t>
            </a:r>
            <a:r>
              <a:rPr lang="es-ES" altLang="en-US" sz="2000" i="1" dirty="0">
                <a:solidFill>
                  <a:srgbClr val="000000"/>
                </a:solidFill>
              </a:rPr>
              <a:t>Y dijo Jehová: Raeré de sobre la faz de la tierra a los hombres que he creado, desde el hombre hasta la bestia, y hasta el reptil y las aves del cielo; pues me arrepiento de haberlos hecho.</a:t>
            </a:r>
            <a:r>
              <a:rPr lang="es-PR" altLang="en-US" sz="2000" dirty="0">
                <a:solidFill>
                  <a:srgbClr val="000000"/>
                </a:solidFill>
              </a:rPr>
              <a:t>" </a:t>
            </a:r>
            <a:r>
              <a:rPr lang="es-PR" altLang="en-US" sz="2000" dirty="0">
                <a:solidFill>
                  <a:schemeClr val="hlink"/>
                </a:solidFill>
              </a:rPr>
              <a:t>(Génesis 6.6-7, RVR60)</a:t>
            </a:r>
            <a:endParaRPr lang="es-PR" altLang="en-US" sz="2000" baseline="30000" dirty="0">
              <a:solidFill>
                <a:schemeClr val="hlink"/>
              </a:solidFill>
              <a:hlinkClick r:id="" action="ppaction://noaction"/>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2001" t="74" r="28118" b="-74"/>
          <a:stretch/>
        </p:blipFill>
        <p:spPr>
          <a:xfrm>
            <a:off x="5010150" y="1828800"/>
            <a:ext cx="4133850" cy="5029200"/>
          </a:xfrm>
          <a:prstGeom prst="rect">
            <a:avLst/>
          </a:prstGeom>
        </p:spPr>
      </p:pic>
    </p:spTree>
    <p:extLst>
      <p:ext uri="{BB962C8B-B14F-4D97-AF65-F5344CB8AC3E}">
        <p14:creationId xmlns:p14="http://schemas.microsoft.com/office/powerpoint/2010/main" val="1384579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s-PR" altLang="en-US"/>
              <a:t>¿Por qué el Diluvio?</a:t>
            </a:r>
          </a:p>
        </p:txBody>
      </p:sp>
      <p:sp>
        <p:nvSpPr>
          <p:cNvPr id="381955" name="Rectangle 3"/>
          <p:cNvSpPr>
            <a:spLocks noGrp="1" noChangeArrowheads="1"/>
          </p:cNvSpPr>
          <p:nvPr>
            <p:ph type="body" sz="half" idx="1"/>
          </p:nvPr>
        </p:nvSpPr>
        <p:spPr>
          <a:xfrm>
            <a:off x="533400" y="2133600"/>
            <a:ext cx="3790950" cy="4114800"/>
          </a:xfrm>
        </p:spPr>
        <p:txBody>
          <a:bodyPr/>
          <a:lstStyle/>
          <a:p>
            <a:pPr>
              <a:lnSpc>
                <a:spcPct val="80000"/>
              </a:lnSpc>
            </a:pPr>
            <a:r>
              <a:rPr lang="es-PR" altLang="en-US" sz="2400"/>
              <a:t>La Tierra se había convertido en un lugar terrible. La gente sólo pensaba en hacer el mal.  La vida estaba llena de temor, terror y maldad.</a:t>
            </a:r>
          </a:p>
          <a:p>
            <a:pPr>
              <a:lnSpc>
                <a:spcPct val="80000"/>
              </a:lnSpc>
            </a:pPr>
            <a:r>
              <a:rPr lang="es-PR" altLang="en-US" sz="2400"/>
              <a:t>El Creador se llenó de dolor ante tan horrible maldad.</a:t>
            </a:r>
          </a:p>
          <a:p>
            <a:pPr>
              <a:lnSpc>
                <a:spcPct val="80000"/>
              </a:lnSpc>
            </a:pPr>
            <a:r>
              <a:rPr lang="es-PR" altLang="en-US" sz="2400"/>
              <a:t>Entonces decidió terminar el pecado con el juicio del Diluvio.</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7922"/>
          <a:stretch/>
        </p:blipFill>
        <p:spPr>
          <a:xfrm>
            <a:off x="4191000" y="1828800"/>
            <a:ext cx="4965699" cy="5029200"/>
          </a:xfrm>
          <a:prstGeom prst="rect">
            <a:avLst/>
          </a:prstGeom>
        </p:spPr>
      </p:pic>
    </p:spTree>
    <p:extLst>
      <p:ext uri="{BB962C8B-B14F-4D97-AF65-F5344CB8AC3E}">
        <p14:creationId xmlns:p14="http://schemas.microsoft.com/office/powerpoint/2010/main" val="1533970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7697" name="Group 113"/>
          <p:cNvGraphicFramePr>
            <a:graphicFrameLocks noGrp="1"/>
          </p:cNvGraphicFramePr>
          <p:nvPr>
            <p:ph/>
          </p:nvPr>
        </p:nvGraphicFramePr>
        <p:xfrm>
          <a:off x="0" y="0"/>
          <a:ext cx="9144000" cy="6858002"/>
        </p:xfrm>
        <a:graphic>
          <a:graphicData uri="http://schemas.openxmlformats.org/drawingml/2006/table">
            <a:tbl>
              <a:tblPr/>
              <a:tblGrid>
                <a:gridCol w="4572000"/>
                <a:gridCol w="4572000"/>
              </a:tblGrid>
              <a:tr h="107632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rPr>
                        <a:t>“Ciertamente en Jehová está la justicia”</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rPr>
                        <a:t>“Jehová, lento para la ira y grande en misericordia”</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96361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Equidad</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Compasión</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96361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Rectitud</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Clemencia</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96361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Imparcialidad</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Bondad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96361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Ecuanimidad</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Generosidad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962025">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Honradez</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Tolerancia</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96520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Estricta observación de las leyes morales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cs typeface="Arial" panose="020B060402020202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cs typeface="Arial" panose="020B060402020202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cs typeface="Arial" panose="020B060402020202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cs typeface="Arial" panose="020B060402020202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s-PR" altLang="en-US" sz="2800" b="0" i="0" u="none" strike="noStrike" cap="none" normalizeH="0" baseline="0" smtClean="0">
                          <a:ln>
                            <a:noFill/>
                          </a:ln>
                          <a:solidFill>
                            <a:schemeClr val="tx1"/>
                          </a:solidFill>
                          <a:effectLst/>
                          <a:latin typeface="Tahoma" panose="020B0604030504040204" pitchFamily="34" charset="0"/>
                          <a:cs typeface="Arial" panose="020B0604020202020204" pitchFamily="34" charset="0"/>
                        </a:rPr>
                        <a:t>Paciencia</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marL="838200" indent="-838200">
              <a:buFontTx/>
              <a:buAutoNum type="arabicPeriod"/>
            </a:pPr>
            <a:r>
              <a:rPr lang="es-PR" altLang="en-US" dirty="0">
                <a:latin typeface="Candara" panose="020E0502030303020204" pitchFamily="34" charset="0"/>
              </a:rPr>
              <a:t>La corrupción de la humanidad </a:t>
            </a:r>
            <a:r>
              <a:rPr lang="es-PR" altLang="en-US" dirty="0">
                <a:solidFill>
                  <a:srgbClr val="FF0000"/>
                </a:solidFill>
                <a:latin typeface="Candara" panose="020E0502030303020204" pitchFamily="34" charset="0"/>
              </a:rPr>
              <a:t>(Génesis 6.5-7</a:t>
            </a:r>
            <a:r>
              <a:rPr lang="es-PR" altLang="en-US" dirty="0" smtClean="0">
                <a:solidFill>
                  <a:srgbClr val="FF0000"/>
                </a:solidFill>
                <a:latin typeface="Candara" panose="020E0502030303020204" pitchFamily="34" charset="0"/>
              </a:rPr>
              <a:t>)</a:t>
            </a:r>
            <a:endParaRPr lang="es-PR" altLang="en-US" dirty="0">
              <a:solidFill>
                <a:srgbClr val="FF0000"/>
              </a:solidFill>
              <a:latin typeface="Candara" panose="020E0502030303020204" pitchFamily="34" charset="0"/>
            </a:endParaRPr>
          </a:p>
        </p:txBody>
      </p:sp>
      <p:pic>
        <p:nvPicPr>
          <p:cNvPr id="4" name="Content Placeholder 3"/>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22597"/>
          <a:stretch/>
        </p:blipFill>
        <p:spPr>
          <a:xfrm>
            <a:off x="0" y="1691268"/>
            <a:ext cx="9144000" cy="5166732"/>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s-PR" altLang="en-US">
                <a:latin typeface="Candara" panose="020E0502030303020204" pitchFamily="34" charset="0"/>
              </a:rPr>
              <a:t>Trasfondo Histórico</a:t>
            </a:r>
          </a:p>
        </p:txBody>
      </p:sp>
      <p:sp>
        <p:nvSpPr>
          <p:cNvPr id="158723" name="Rectangle 3"/>
          <p:cNvSpPr>
            <a:spLocks noGrp="1" noChangeArrowheads="1"/>
          </p:cNvSpPr>
          <p:nvPr>
            <p:ph type="body" sz="half" idx="1"/>
          </p:nvPr>
        </p:nvSpPr>
        <p:spPr>
          <a:xfrm>
            <a:off x="420688" y="2133600"/>
            <a:ext cx="3998912" cy="4114800"/>
          </a:xfrm>
        </p:spPr>
        <p:txBody>
          <a:bodyPr/>
          <a:lstStyle/>
          <a:p>
            <a:pPr>
              <a:lnSpc>
                <a:spcPct val="90000"/>
              </a:lnSpc>
            </a:pPr>
            <a:r>
              <a:rPr lang="es-PR" altLang="en-US" sz="2800">
                <a:latin typeface="Candara" panose="020E0502030303020204" pitchFamily="34" charset="0"/>
              </a:rPr>
              <a:t>Pedro menciona a unos espíritus que pecaron durante el tiempo de Noé (</a:t>
            </a:r>
            <a:r>
              <a:rPr lang="es-PR" altLang="en-US" sz="2800">
                <a:solidFill>
                  <a:schemeClr val="hlink"/>
                </a:solidFill>
                <a:latin typeface="Candara" panose="020E0502030303020204" pitchFamily="34" charset="0"/>
              </a:rPr>
              <a:t>Génesis 6.1-6</a:t>
            </a:r>
            <a:r>
              <a:rPr lang="es-PR" altLang="en-US" sz="2800">
                <a:latin typeface="Candara" panose="020E0502030303020204" pitchFamily="34" charset="0"/>
              </a:rPr>
              <a:t>).</a:t>
            </a:r>
          </a:p>
          <a:p>
            <a:pPr>
              <a:lnSpc>
                <a:spcPct val="90000"/>
              </a:lnSpc>
            </a:pPr>
            <a:r>
              <a:rPr lang="es-PR" altLang="en-US" sz="2800">
                <a:latin typeface="Candara" panose="020E0502030303020204" pitchFamily="34" charset="0"/>
              </a:rPr>
              <a:t>La unión de estos ángeles caídos con mujeres dio paso a una raza que Dios aborreció (</a:t>
            </a:r>
            <a:r>
              <a:rPr lang="es-PR" altLang="en-US" sz="2800">
                <a:solidFill>
                  <a:schemeClr val="hlink"/>
                </a:solidFill>
                <a:latin typeface="Candara" panose="020E0502030303020204" pitchFamily="34" charset="0"/>
              </a:rPr>
              <a:t>6.4-6</a:t>
            </a:r>
            <a:r>
              <a:rPr lang="es-PR" altLang="en-US" sz="2800">
                <a:latin typeface="Candara" panose="020E0502030303020204" pitchFamily="34" charset="0"/>
              </a:rPr>
              <a:t>).</a:t>
            </a:r>
          </a:p>
        </p:txBody>
      </p:sp>
      <p:sp>
        <p:nvSpPr>
          <p:cNvPr id="158724" name="Rectangle 4"/>
          <p:cNvSpPr>
            <a:spLocks noGrp="1" noChangeArrowheads="1"/>
          </p:cNvSpPr>
          <p:nvPr>
            <p:ph type="body" sz="half" idx="2"/>
          </p:nvPr>
        </p:nvSpPr>
        <p:spPr>
          <a:xfrm>
            <a:off x="4419600" y="2017713"/>
            <a:ext cx="4535488" cy="4114800"/>
          </a:xfrm>
        </p:spPr>
        <p:txBody>
          <a:bodyPr/>
          <a:lstStyle/>
          <a:p>
            <a:pPr>
              <a:lnSpc>
                <a:spcPct val="90000"/>
              </a:lnSpc>
            </a:pPr>
            <a:r>
              <a:rPr lang="es-PR" altLang="en-US" sz="2400" i="1">
                <a:latin typeface="Candara" panose="020E0502030303020204" pitchFamily="34" charset="0"/>
              </a:rPr>
              <a:t>"en el cual también fue y predicó a los espíritus encarcelados, los que en otro tiempo desobedecieron, cuando una vez esperaba la paciencia de Dios en los días de Noé, mientras se preparaba el arca, en la cual pocas personas, es decir, ocho, fueron salvadas por agua." </a:t>
            </a:r>
          </a:p>
          <a:p>
            <a:pPr>
              <a:lnSpc>
                <a:spcPct val="90000"/>
              </a:lnSpc>
              <a:buFont typeface="Wingdings" panose="05000000000000000000" pitchFamily="2" charset="2"/>
              <a:buNone/>
            </a:pPr>
            <a:r>
              <a:rPr lang="es-PR" altLang="en-US" sz="2400">
                <a:latin typeface="Candara" panose="020E0502030303020204" pitchFamily="34" charset="0"/>
              </a:rPr>
              <a:t>	(</a:t>
            </a:r>
            <a:r>
              <a:rPr lang="es-PR" altLang="en-US" sz="2400">
                <a:solidFill>
                  <a:schemeClr val="hlink"/>
                </a:solidFill>
                <a:latin typeface="Candara" panose="020E0502030303020204" pitchFamily="34" charset="0"/>
              </a:rPr>
              <a:t>1 Pedro 3.19-20, RVR60</a:t>
            </a:r>
            <a:r>
              <a:rPr lang="es-PR" altLang="en-US" sz="2400">
                <a:latin typeface="Candara" panose="020E0502030303020204" pitchFamily="34" charset="0"/>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s-PR" altLang="en-US">
                <a:latin typeface="Candara" panose="020E0502030303020204" pitchFamily="34" charset="0"/>
              </a:rPr>
              <a:t>Trasfondo Histórico</a:t>
            </a:r>
          </a:p>
        </p:txBody>
      </p:sp>
      <p:sp>
        <p:nvSpPr>
          <p:cNvPr id="158723" name="Rectangle 3"/>
          <p:cNvSpPr>
            <a:spLocks noGrp="1" noChangeArrowheads="1"/>
          </p:cNvSpPr>
          <p:nvPr>
            <p:ph type="body" sz="half" idx="1"/>
          </p:nvPr>
        </p:nvSpPr>
        <p:spPr>
          <a:xfrm>
            <a:off x="420688" y="2133600"/>
            <a:ext cx="3998912" cy="4114800"/>
          </a:xfrm>
        </p:spPr>
        <p:txBody>
          <a:bodyPr/>
          <a:lstStyle/>
          <a:p>
            <a:pPr>
              <a:lnSpc>
                <a:spcPct val="90000"/>
              </a:lnSpc>
            </a:pPr>
            <a:r>
              <a:rPr lang="es-PR" altLang="en-US" sz="2800" dirty="0" smtClean="0">
                <a:latin typeface="Candara" panose="020E0502030303020204" pitchFamily="34" charset="0"/>
              </a:rPr>
              <a:t>Pero también puede referirse a la degradación de los temerosos de Dios al juntarse con los mundanos.</a:t>
            </a:r>
            <a:endParaRPr lang="es-PR" altLang="en-US" sz="2800" dirty="0">
              <a:latin typeface="Candara" panose="020E0502030303020204" pitchFamily="34" charset="0"/>
            </a:endParaRPr>
          </a:p>
          <a:p>
            <a:pPr>
              <a:lnSpc>
                <a:spcPct val="90000"/>
              </a:lnSpc>
            </a:pPr>
            <a:r>
              <a:rPr lang="es-PR" altLang="en-US" sz="2800" dirty="0" smtClean="0">
                <a:latin typeface="Candara" panose="020E0502030303020204" pitchFamily="34" charset="0"/>
              </a:rPr>
              <a:t>En todo caso, toda la humanidad estaba corrompida, excepto Noé y su familia.</a:t>
            </a:r>
            <a:endParaRPr lang="es-PR" altLang="en-US" sz="2800" dirty="0">
              <a:latin typeface="Candara" panose="020E0502030303020204" pitchFamily="34" charset="0"/>
            </a:endParaRPr>
          </a:p>
        </p:txBody>
      </p:sp>
      <p:sp>
        <p:nvSpPr>
          <p:cNvPr id="158724" name="Rectangle 4"/>
          <p:cNvSpPr>
            <a:spLocks noGrp="1" noChangeArrowheads="1"/>
          </p:cNvSpPr>
          <p:nvPr>
            <p:ph type="body" sz="half" idx="2"/>
          </p:nvPr>
        </p:nvSpPr>
        <p:spPr>
          <a:xfrm>
            <a:off x="4419600" y="2017713"/>
            <a:ext cx="4535488" cy="4114800"/>
          </a:xfrm>
        </p:spPr>
        <p:txBody>
          <a:bodyPr/>
          <a:lstStyle/>
          <a:p>
            <a:pPr>
              <a:lnSpc>
                <a:spcPct val="90000"/>
              </a:lnSpc>
            </a:pPr>
            <a:r>
              <a:rPr lang="es-PR" altLang="en-US" sz="2400" i="1">
                <a:latin typeface="Candara" panose="020E0502030303020204" pitchFamily="34" charset="0"/>
              </a:rPr>
              <a:t>"en el cual también fue y predicó a los espíritus encarcelados, los que en otro tiempo desobedecieron, cuando una vez esperaba la paciencia de Dios en los días de Noé, mientras se preparaba el arca, en la cual pocas personas, es decir, ocho, fueron salvadas por agua." </a:t>
            </a:r>
          </a:p>
          <a:p>
            <a:pPr>
              <a:lnSpc>
                <a:spcPct val="90000"/>
              </a:lnSpc>
              <a:buFont typeface="Wingdings" panose="05000000000000000000" pitchFamily="2" charset="2"/>
              <a:buNone/>
            </a:pPr>
            <a:r>
              <a:rPr lang="es-PR" altLang="en-US" sz="2400">
                <a:latin typeface="Candara" panose="020E0502030303020204" pitchFamily="34" charset="0"/>
              </a:rPr>
              <a:t>	(</a:t>
            </a:r>
            <a:r>
              <a:rPr lang="es-PR" altLang="en-US" sz="2400">
                <a:solidFill>
                  <a:schemeClr val="hlink"/>
                </a:solidFill>
                <a:latin typeface="Candara" panose="020E0502030303020204" pitchFamily="34" charset="0"/>
              </a:rPr>
              <a:t>1 Pedro 3.19-20, RVR60</a:t>
            </a:r>
            <a:r>
              <a:rPr lang="es-PR" altLang="en-US" sz="2400">
                <a:latin typeface="Candara" panose="020E0502030303020204" pitchFamily="34" charset="0"/>
              </a:rPr>
              <a:t>)</a:t>
            </a:r>
          </a:p>
        </p:txBody>
      </p:sp>
    </p:spTree>
    <p:extLst>
      <p:ext uri="{BB962C8B-B14F-4D97-AF65-F5344CB8AC3E}">
        <p14:creationId xmlns:p14="http://schemas.microsoft.com/office/powerpoint/2010/main" val="1299420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marL="838200" indent="-838200">
              <a:buFontTx/>
              <a:buAutoNum type="arabicPeriod"/>
            </a:pPr>
            <a:r>
              <a:rPr lang="es-PR" altLang="en-US">
                <a:latin typeface="Candara" panose="020E0502030303020204" pitchFamily="34" charset="0"/>
              </a:rPr>
              <a:t>La corrupción de la humanidad</a:t>
            </a:r>
          </a:p>
        </p:txBody>
      </p:sp>
      <p:sp>
        <p:nvSpPr>
          <p:cNvPr id="106499" name="Rectangle 3"/>
          <p:cNvSpPr>
            <a:spLocks noGrp="1" noChangeArrowheads="1"/>
          </p:cNvSpPr>
          <p:nvPr>
            <p:ph type="body" idx="1"/>
          </p:nvPr>
        </p:nvSpPr>
        <p:spPr/>
        <p:txBody>
          <a:bodyPr/>
          <a:lstStyle/>
          <a:p>
            <a:pPr marL="609600" indent="-609600"/>
            <a:r>
              <a:rPr lang="es-PR" altLang="en-US">
                <a:latin typeface="Candara" panose="020E0502030303020204" pitchFamily="34" charset="0"/>
              </a:rPr>
              <a:t>¿Cuáles fueron las tres acciones de Dios al evaluar la conducta humana?</a:t>
            </a:r>
          </a:p>
          <a:p>
            <a:pPr marL="609600" indent="-609600"/>
            <a:r>
              <a:rPr lang="es-PR" altLang="en-US">
                <a:latin typeface="Candara" panose="020E0502030303020204" pitchFamily="34" charset="0"/>
              </a:rPr>
              <a:t>¿Qué opinas sobre la conducta humana en nuestros tiempos?</a:t>
            </a:r>
          </a:p>
          <a:p>
            <a:pPr marL="609600" indent="-609600"/>
            <a:r>
              <a:rPr lang="es-PR" altLang="en-US">
                <a:latin typeface="Candara" panose="020E0502030303020204" pitchFamily="34" charset="0"/>
              </a:rPr>
              <a:t>¿Existen motivos para un juicio de Dios?</a:t>
            </a:r>
          </a:p>
          <a:p>
            <a:pPr marL="609600" indent="-609600"/>
            <a:r>
              <a:rPr lang="es-PR" altLang="en-US">
                <a:latin typeface="Candara" panose="020E0502030303020204" pitchFamily="34" charset="0"/>
              </a:rPr>
              <a:t>¿Por qué no ejecuta Dios ese juicio?</a:t>
            </a:r>
            <a:endParaRPr lang="en-US" altLang="en-US">
              <a:latin typeface="Candara" panose="020E0502030303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marL="838200" indent="-838200">
              <a:buFontTx/>
              <a:buAutoNum type="arabicPeriod" startAt="2"/>
            </a:pPr>
            <a:r>
              <a:rPr lang="es-PR" altLang="en-US" dirty="0">
                <a:latin typeface="Candara" panose="020E0502030303020204" pitchFamily="34" charset="0"/>
              </a:rPr>
              <a:t>Noé, un hombre justo y cabal </a:t>
            </a:r>
            <a:r>
              <a:rPr lang="es-PR" altLang="en-US" dirty="0">
                <a:solidFill>
                  <a:srgbClr val="FF0000"/>
                </a:solidFill>
                <a:latin typeface="Candara" panose="020E0502030303020204" pitchFamily="34" charset="0"/>
              </a:rPr>
              <a:t>(Génesis 6.8-9</a:t>
            </a:r>
            <a:r>
              <a:rPr lang="es-PR" altLang="en-US" dirty="0" smtClean="0">
                <a:solidFill>
                  <a:srgbClr val="FF0000"/>
                </a:solidFill>
                <a:latin typeface="Candara" panose="020E0502030303020204" pitchFamily="34" charset="0"/>
              </a:rPr>
              <a:t>)</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22830"/>
          <a:stretch/>
        </p:blipFill>
        <p:spPr>
          <a:xfrm>
            <a:off x="-16790" y="1686732"/>
            <a:ext cx="9160790" cy="51712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marL="838200" indent="-838200">
              <a:buFontTx/>
              <a:buAutoNum type="arabicPeriod" startAt="2"/>
            </a:pPr>
            <a:r>
              <a:rPr lang="es-PR" altLang="en-US" dirty="0">
                <a:latin typeface="Candara" panose="020E0502030303020204" pitchFamily="34" charset="0"/>
              </a:rPr>
              <a:t>Noé, un hombre justo y cabal </a:t>
            </a:r>
            <a:r>
              <a:rPr lang="es-PR" altLang="en-US" dirty="0">
                <a:solidFill>
                  <a:srgbClr val="FF0000"/>
                </a:solidFill>
                <a:latin typeface="Candara" panose="020E0502030303020204" pitchFamily="34" charset="0"/>
              </a:rPr>
              <a:t>(Génesis 6.8-9)</a:t>
            </a:r>
            <a:endParaRPr lang="es-PR" altLang="en-US" dirty="0">
              <a:latin typeface="Candara" panose="020E0502030303020204" pitchFamily="34" charset="0"/>
            </a:endParaRPr>
          </a:p>
        </p:txBody>
      </p:sp>
      <p:sp>
        <p:nvSpPr>
          <p:cNvPr id="109571" name="Rectangle 3"/>
          <p:cNvSpPr>
            <a:spLocks noGrp="1" noChangeArrowheads="1"/>
          </p:cNvSpPr>
          <p:nvPr>
            <p:ph type="body" idx="1"/>
          </p:nvPr>
        </p:nvSpPr>
        <p:spPr/>
        <p:txBody>
          <a:bodyPr/>
          <a:lstStyle/>
          <a:p>
            <a:pPr marL="609600" indent="-609600">
              <a:lnSpc>
                <a:spcPct val="90000"/>
              </a:lnSpc>
            </a:pPr>
            <a:r>
              <a:rPr lang="es-PR" altLang="en-US">
                <a:latin typeface="Candara" panose="020E0502030303020204" pitchFamily="34" charset="0"/>
              </a:rPr>
              <a:t>¿Qué cualidades de Noé lo hacían merecedor de la gracia de Dios?</a:t>
            </a:r>
          </a:p>
          <a:p>
            <a:pPr marL="609600" indent="-609600">
              <a:lnSpc>
                <a:spcPct val="90000"/>
              </a:lnSpc>
            </a:pPr>
            <a:r>
              <a:rPr lang="es-PR" altLang="en-US">
                <a:latin typeface="Candara" panose="020E0502030303020204" pitchFamily="34" charset="0"/>
              </a:rPr>
              <a:t>¿En qué se parece la tarea que Dios nos ha encomendado a través de su Hijo Cristo con la que tuvo que realizar Noé en su tiempo?</a:t>
            </a:r>
          </a:p>
          <a:p>
            <a:pPr marL="609600" indent="-609600">
              <a:lnSpc>
                <a:spcPct val="90000"/>
              </a:lnSpc>
            </a:pPr>
            <a:r>
              <a:rPr lang="es-PR" altLang="en-US">
                <a:latin typeface="Candara" panose="020E0502030303020204" pitchFamily="34" charset="0"/>
              </a:rPr>
              <a:t>¿Qué cualidades demanda Dios para cumplir a cabalidad esa misión?</a:t>
            </a:r>
            <a:endParaRPr lang="en-US" altLang="en-US">
              <a:latin typeface="Candara" panose="020E0502030303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pPr marL="838200" indent="-838200">
              <a:buFontTx/>
              <a:buAutoNum type="arabicPeriod" startAt="3"/>
            </a:pPr>
            <a:r>
              <a:rPr lang="es-PR" altLang="en-US" dirty="0">
                <a:latin typeface="Candara" panose="020E0502030303020204" pitchFamily="34" charset="0"/>
              </a:rPr>
              <a:t>Preparativos para el arca </a:t>
            </a:r>
            <a:r>
              <a:rPr lang="es-PR" altLang="en-US" dirty="0">
                <a:solidFill>
                  <a:srgbClr val="FF0000"/>
                </a:solidFill>
                <a:latin typeface="Candara" panose="020E0502030303020204" pitchFamily="34" charset="0"/>
              </a:rPr>
              <a:t>(Génesis 6.13-19</a:t>
            </a:r>
            <a:r>
              <a:rPr lang="es-PR" altLang="en-US" dirty="0" smtClean="0">
                <a:solidFill>
                  <a:srgbClr val="FF0000"/>
                </a:solidFill>
                <a:latin typeface="Candara" panose="020E0502030303020204" pitchFamily="34" charset="0"/>
              </a:rPr>
              <a:t>)</a:t>
            </a:r>
            <a:endParaRPr lang="en-US" altLang="en-US" dirty="0">
              <a:solidFill>
                <a:srgbClr val="FF0000"/>
              </a:solidFill>
              <a:latin typeface="Candara" panose="020E0502030303020204" pitchFamily="34" charset="0"/>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21244"/>
          <a:stretch/>
        </p:blipFill>
        <p:spPr>
          <a:xfrm>
            <a:off x="0" y="1712563"/>
            <a:ext cx="9144000" cy="514543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llos"/>
          <p:cNvPicPr>
            <a:picLocks noGrp="1" noChangeAspect="1" noChangeArrowheads="1"/>
          </p:cNvPicPr>
          <p:nvPr>
            <p:ph sz="half" idx="4294967295"/>
          </p:nvPr>
        </p:nvPicPr>
        <p:blipFill>
          <a:blip r:embed="rId3">
            <a:lum bright="10000" contrast="2000"/>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Grp="1" noChangeArrowheads="1"/>
          </p:cNvSpPr>
          <p:nvPr>
            <p:ph type="title"/>
          </p:nvPr>
        </p:nvSpPr>
        <p:spPr/>
        <p:txBody>
          <a:bodyPr/>
          <a:lstStyle/>
          <a:p>
            <a:pPr algn="ctr"/>
            <a:r>
              <a:rPr lang="es-PR" altLang="en-US">
                <a:latin typeface="Candara" panose="020E0502030303020204" pitchFamily="34" charset="0"/>
              </a:rPr>
              <a:t>Versículo Clave:</a:t>
            </a:r>
          </a:p>
        </p:txBody>
      </p:sp>
      <p:sp>
        <p:nvSpPr>
          <p:cNvPr id="8196" name="Rectangle 4"/>
          <p:cNvSpPr>
            <a:spLocks noGrp="1" noChangeArrowheads="1"/>
          </p:cNvSpPr>
          <p:nvPr>
            <p:ph type="body" idx="1"/>
          </p:nvPr>
        </p:nvSpPr>
        <p:spPr>
          <a:xfrm>
            <a:off x="2185988" y="2217738"/>
            <a:ext cx="6669087" cy="4114800"/>
          </a:xfrm>
        </p:spPr>
        <p:txBody>
          <a:bodyPr/>
          <a:lstStyle/>
          <a:p>
            <a:r>
              <a:rPr lang="es-PR" altLang="en-US" dirty="0">
                <a:solidFill>
                  <a:srgbClr val="000000"/>
                </a:solidFill>
                <a:latin typeface="Candara" panose="020E0502030303020204" pitchFamily="34" charset="0"/>
              </a:rPr>
              <a:t>(</a:t>
            </a:r>
            <a:r>
              <a:rPr lang="es-PR" altLang="en-US" dirty="0">
                <a:solidFill>
                  <a:schemeClr val="hlink"/>
                </a:solidFill>
                <a:latin typeface="Candara" panose="020E0502030303020204" pitchFamily="34" charset="0"/>
              </a:rPr>
              <a:t>Génesis 6.9, RVR60)</a:t>
            </a:r>
          </a:p>
          <a:p>
            <a:pPr>
              <a:buFont typeface="Wingdings" panose="05000000000000000000" pitchFamily="2" charset="2"/>
              <a:buNone/>
            </a:pPr>
            <a:endParaRPr lang="es-PR" altLang="en-US" dirty="0">
              <a:solidFill>
                <a:schemeClr val="hlink"/>
              </a:solidFill>
              <a:latin typeface="Candara" panose="020E0502030303020204" pitchFamily="34" charset="0"/>
            </a:endParaRPr>
          </a:p>
          <a:p>
            <a:pPr lvl="1"/>
            <a:r>
              <a:rPr lang="es-PR" altLang="en-US" i="1" dirty="0">
                <a:latin typeface="Candara" panose="020E0502030303020204" pitchFamily="34" charset="0"/>
              </a:rPr>
              <a:t>"Estas son las generaciones de Noé: Noé, varón justo, era perfecto en sus generaciones; con Dios caminó Noé."</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marL="838200" indent="-838200">
              <a:buFontTx/>
              <a:buAutoNum type="arabicPeriod" startAt="3"/>
            </a:pPr>
            <a:r>
              <a:rPr lang="es-PR" altLang="en-US" dirty="0">
                <a:latin typeface="Candara" panose="020E0502030303020204" pitchFamily="34" charset="0"/>
              </a:rPr>
              <a:t>Preparativos para el arca </a:t>
            </a:r>
            <a:r>
              <a:rPr lang="es-PR" altLang="en-US" dirty="0">
                <a:solidFill>
                  <a:srgbClr val="FF0000"/>
                </a:solidFill>
                <a:latin typeface="Candara" panose="020E0502030303020204" pitchFamily="34" charset="0"/>
              </a:rPr>
              <a:t>(Génesis 6.13-19)</a:t>
            </a:r>
            <a:endParaRPr lang="en-US" altLang="en-US" dirty="0">
              <a:latin typeface="Candara" panose="020E0502030303020204" pitchFamily="34" charset="0"/>
            </a:endParaRPr>
          </a:p>
        </p:txBody>
      </p:sp>
      <p:sp>
        <p:nvSpPr>
          <p:cNvPr id="112643" name="Rectangle 3"/>
          <p:cNvSpPr>
            <a:spLocks noGrp="1" noChangeArrowheads="1"/>
          </p:cNvSpPr>
          <p:nvPr>
            <p:ph type="body" idx="1"/>
          </p:nvPr>
        </p:nvSpPr>
        <p:spPr/>
        <p:txBody>
          <a:bodyPr/>
          <a:lstStyle/>
          <a:p>
            <a:pPr marL="609600" indent="-609600"/>
            <a:r>
              <a:rPr lang="es-PR" altLang="en-US" sz="2800">
                <a:latin typeface="Candara" panose="020E0502030303020204" pitchFamily="34" charset="0"/>
              </a:rPr>
              <a:t>¿Qué dimensiones del arca evidenciaban la magnitud de la catástrofe que se acercaba?</a:t>
            </a:r>
          </a:p>
          <a:p>
            <a:pPr marL="609600" indent="-609600"/>
            <a:r>
              <a:rPr lang="es-PR" altLang="en-US" sz="2800">
                <a:latin typeface="Candara" panose="020E0502030303020204" pitchFamily="34" charset="0"/>
              </a:rPr>
              <a:t>¿Cuáles fueron los términos del pacto de Dios con Noé?</a:t>
            </a:r>
          </a:p>
          <a:p>
            <a:pPr marL="609600" indent="-609600"/>
            <a:r>
              <a:rPr lang="es-PR" altLang="en-US" sz="2800">
                <a:latin typeface="Candara" panose="020E0502030303020204" pitchFamily="34" charset="0"/>
              </a:rPr>
              <a:t>¿Cuál fue el instrumento usado por Dios par ejercer su justicia?</a:t>
            </a:r>
          </a:p>
          <a:p>
            <a:pPr marL="609600" indent="-609600"/>
            <a:r>
              <a:rPr lang="es-PR" altLang="en-US" sz="2800">
                <a:latin typeface="Candara" panose="020E0502030303020204" pitchFamily="34" charset="0"/>
              </a:rPr>
              <a:t>¿Y cuál usó para ejercer su misericordia?</a:t>
            </a:r>
            <a:endParaRPr lang="en-US" altLang="en-US" sz="2800">
              <a:latin typeface="Candara" panose="020E0502030303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5" name="Picture 5" descr="arksize"/>
          <p:cNvPicPr>
            <a:picLocks noGrp="1" noChangeAspect="1" noChangeArrowheads="1"/>
          </p:cNvPicPr>
          <p:nvPr>
            <p:ph sz="half" idx="1"/>
          </p:nvPr>
        </p:nvPicPr>
        <p:blipFill>
          <a:blip r:embed="rId3">
            <a:lum bright="14000" contrast="4000"/>
            <a:extLst>
              <a:ext uri="{28A0092B-C50C-407E-A947-70E740481C1C}">
                <a14:useLocalDpi xmlns:a14="http://schemas.microsoft.com/office/drawing/2010/main" val="0"/>
              </a:ext>
            </a:extLst>
          </a:blip>
          <a:srcRect/>
          <a:stretch>
            <a:fillRect/>
          </a:stretch>
        </p:blipFill>
        <p:spPr>
          <a:xfrm>
            <a:off x="0" y="0"/>
            <a:ext cx="5410200" cy="3111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52" name="Picture 12" descr="animfeed"/>
          <p:cNvPicPr>
            <a:picLocks noGrp="1" noChangeAspect="1" noChangeArrowheads="1"/>
          </p:cNvPicPr>
          <p:nvPr>
            <p:ph sz="quarter" idx="2"/>
          </p:nvPr>
        </p:nvPicPr>
        <p:blipFill>
          <a:blip r:embed="rId4">
            <a:lum bright="14000" contrast="4000"/>
            <a:extLst>
              <a:ext uri="{28A0092B-C50C-407E-A947-70E740481C1C}">
                <a14:useLocalDpi xmlns:a14="http://schemas.microsoft.com/office/drawing/2010/main" val="0"/>
              </a:ext>
            </a:extLst>
          </a:blip>
          <a:srcRect/>
          <a:stretch>
            <a:fillRect/>
          </a:stretch>
        </p:blipFill>
        <p:spPr>
          <a:xfrm>
            <a:off x="5410200" y="0"/>
            <a:ext cx="3733800" cy="2798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54" name="Picture 14" descr="arkcross"/>
          <p:cNvPicPr>
            <a:picLocks noGrp="1" noChangeAspect="1" noChangeArrowheads="1"/>
          </p:cNvPicPr>
          <p:nvPr>
            <p:ph sz="quarter" idx="3"/>
          </p:nvPr>
        </p:nvPicPr>
        <p:blipFill>
          <a:blip r:embed="rId5">
            <a:lum bright="14000" contrast="4000"/>
            <a:extLst>
              <a:ext uri="{28A0092B-C50C-407E-A947-70E740481C1C}">
                <a14:useLocalDpi xmlns:a14="http://schemas.microsoft.com/office/drawing/2010/main" val="0"/>
              </a:ext>
            </a:extLst>
          </a:blip>
          <a:srcRect/>
          <a:stretch>
            <a:fillRect/>
          </a:stretch>
        </p:blipFill>
        <p:spPr>
          <a:xfrm>
            <a:off x="3581400" y="2743200"/>
            <a:ext cx="5562600" cy="410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57" name="Picture 17" descr="small-noah2"/>
          <p:cNvPicPr>
            <a:picLocks noChangeAspect="1" noChangeArrowheads="1"/>
          </p:cNvPicPr>
          <p:nvPr/>
        </p:nvPicPr>
        <p:blipFill>
          <a:blip r:embed="rId6">
            <a:lum bright="14000" contrast="4000"/>
            <a:extLst>
              <a:ext uri="{28A0092B-C50C-407E-A947-70E740481C1C}">
                <a14:useLocalDpi xmlns:a14="http://schemas.microsoft.com/office/drawing/2010/main" val="0"/>
              </a:ext>
            </a:extLst>
          </a:blip>
          <a:srcRect/>
          <a:stretch>
            <a:fillRect/>
          </a:stretch>
        </p:blipFill>
        <p:spPr bwMode="auto">
          <a:xfrm>
            <a:off x="0" y="2971800"/>
            <a:ext cx="3576638"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marL="838200" indent="-838200"/>
            <a:r>
              <a:rPr lang="es-PR" altLang="en-US" dirty="0">
                <a:latin typeface="Candara" panose="020E0502030303020204" pitchFamily="34" charset="0"/>
              </a:rPr>
              <a:t>4. El diluvio </a:t>
            </a:r>
            <a:r>
              <a:rPr lang="es-PR" altLang="en-US" dirty="0">
                <a:solidFill>
                  <a:srgbClr val="FF0000"/>
                </a:solidFill>
                <a:latin typeface="Candara" panose="020E0502030303020204" pitchFamily="34" charset="0"/>
              </a:rPr>
              <a:t>(Génesis 7.19</a:t>
            </a:r>
            <a:r>
              <a:rPr lang="es-PR" altLang="en-US" dirty="0" smtClean="0">
                <a:solidFill>
                  <a:srgbClr val="FF0000"/>
                </a:solidFill>
                <a:latin typeface="Candara" panose="020E0502030303020204" pitchFamily="34" charset="0"/>
              </a:rPr>
              <a:t>)</a:t>
            </a:r>
            <a:endParaRPr lang="es-PR" altLang="en-US" dirty="0">
              <a:solidFill>
                <a:srgbClr val="FF0000"/>
              </a:solidFill>
              <a:latin typeface="Candara" panose="020E0502030303020204" pitchFamily="34" charset="0"/>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20530"/>
          <a:stretch/>
        </p:blipFill>
        <p:spPr>
          <a:xfrm>
            <a:off x="0" y="1684149"/>
            <a:ext cx="9144000" cy="517385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marL="838200" indent="-838200"/>
            <a:r>
              <a:rPr lang="es-PR" altLang="en-US" dirty="0">
                <a:latin typeface="Candara" panose="020E0502030303020204" pitchFamily="34" charset="0"/>
              </a:rPr>
              <a:t>4. El diluvio </a:t>
            </a:r>
            <a:r>
              <a:rPr lang="es-PR" altLang="en-US" dirty="0">
                <a:solidFill>
                  <a:srgbClr val="FF0000"/>
                </a:solidFill>
                <a:latin typeface="Candara" panose="020E0502030303020204" pitchFamily="34" charset="0"/>
              </a:rPr>
              <a:t>(Génesis 7.19)</a:t>
            </a:r>
            <a:endParaRPr lang="es-PR" altLang="en-US" dirty="0">
              <a:latin typeface="Candara" panose="020E0502030303020204" pitchFamily="34" charset="0"/>
            </a:endParaRPr>
          </a:p>
        </p:txBody>
      </p:sp>
      <p:sp>
        <p:nvSpPr>
          <p:cNvPr id="136195" name="Rectangle 3"/>
          <p:cNvSpPr>
            <a:spLocks noGrp="1" noChangeArrowheads="1"/>
          </p:cNvSpPr>
          <p:nvPr>
            <p:ph type="body" sz="half" idx="1"/>
          </p:nvPr>
        </p:nvSpPr>
        <p:spPr>
          <a:xfrm>
            <a:off x="1150938" y="12835"/>
            <a:ext cx="7046912" cy="573087"/>
          </a:xfrm>
        </p:spPr>
        <p:txBody>
          <a:bodyPr/>
          <a:lstStyle/>
          <a:p>
            <a:pPr marL="609600" indent="-609600"/>
            <a:r>
              <a:rPr lang="es-PR" altLang="en-US" sz="2800" dirty="0" smtClean="0">
                <a:latin typeface="Candara" panose="020E0502030303020204" pitchFamily="34" charset="0"/>
              </a:rPr>
              <a:t>Para más detalles, vea </a:t>
            </a:r>
            <a:r>
              <a:rPr lang="es-PR" altLang="en-US" sz="2800" dirty="0">
                <a:latin typeface="Candara" panose="020E0502030303020204" pitchFamily="34" charset="0"/>
              </a:rPr>
              <a:t>nuestro estudio sobre el </a:t>
            </a:r>
            <a:r>
              <a:rPr lang="es-PR" altLang="en-US" sz="2800" dirty="0">
                <a:latin typeface="Candara" panose="020E0502030303020204" pitchFamily="34" charset="0"/>
                <a:hlinkClick r:id="rId3"/>
              </a:rPr>
              <a:t>diluvio</a:t>
            </a:r>
            <a:r>
              <a:rPr lang="es-PR" altLang="en-US" sz="2800" dirty="0">
                <a:latin typeface="Candara" panose="020E0502030303020204" pitchFamily="34" charset="0"/>
              </a:rPr>
              <a:t>.</a:t>
            </a:r>
            <a:endParaRPr lang="en-US" altLang="en-US" sz="2800" dirty="0">
              <a:latin typeface="Candara" panose="020E0502030303020204" pitchFamily="34" charset="0"/>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6828" b="15890"/>
          <a:stretch/>
        </p:blipFill>
        <p:spPr>
          <a:xfrm>
            <a:off x="0" y="1682858"/>
            <a:ext cx="9154332" cy="517514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s-PR" altLang="en-US"/>
              <a:t>¿Qué conexión hay entre el Diluvio y la Evolución?</a:t>
            </a:r>
          </a:p>
        </p:txBody>
      </p:sp>
      <p:sp>
        <p:nvSpPr>
          <p:cNvPr id="366595" name="Rectangle 3"/>
          <p:cNvSpPr>
            <a:spLocks noGrp="1" noChangeArrowheads="1"/>
          </p:cNvSpPr>
          <p:nvPr>
            <p:ph type="body" idx="1"/>
          </p:nvPr>
        </p:nvSpPr>
        <p:spPr>
          <a:xfrm>
            <a:off x="685800" y="2133600"/>
            <a:ext cx="7735888" cy="4114800"/>
          </a:xfrm>
        </p:spPr>
        <p:txBody>
          <a:bodyPr/>
          <a:lstStyle/>
          <a:p>
            <a:pPr>
              <a:lnSpc>
                <a:spcPct val="80000"/>
              </a:lnSpc>
            </a:pPr>
            <a:r>
              <a:rPr lang="es-PR" altLang="en-US" sz="2400"/>
              <a:t>La Evolución enseña que la Tierra que hoy tenemos se formó a lo largo de millones de años (a esto se le llama Uniformitarianismo).</a:t>
            </a:r>
          </a:p>
          <a:p>
            <a:pPr>
              <a:lnSpc>
                <a:spcPct val="80000"/>
              </a:lnSpc>
            </a:pPr>
            <a:r>
              <a:rPr lang="es-PR" altLang="en-US" sz="2400"/>
              <a:t>Pero hemos visto en la Biblia, y confirmadas por la naturaleza, que la Tierra no tiene millones, sino unos pocos miles de años de edad.</a:t>
            </a:r>
          </a:p>
          <a:p>
            <a:pPr>
              <a:lnSpc>
                <a:spcPct val="80000"/>
              </a:lnSpc>
            </a:pPr>
            <a:r>
              <a:rPr lang="es-PR" altLang="en-US" sz="2400"/>
              <a:t>Veremos que el Diluvio fue un evento catastrófico, diseñado para destruir la vida que no estuviera en el Arca y trastornar la Tierra.</a:t>
            </a:r>
          </a:p>
          <a:p>
            <a:pPr>
              <a:lnSpc>
                <a:spcPct val="80000"/>
              </a:lnSpc>
            </a:pPr>
            <a:r>
              <a:rPr lang="es-PR" altLang="en-US" sz="2400"/>
              <a:t>La Biblia evidencia que la Tierra como la conocemos hoy, llegó a ser así por medio de eventos cataclísmicos (a esto se le llama Catastrofismo).</a:t>
            </a:r>
          </a:p>
        </p:txBody>
      </p:sp>
    </p:spTree>
    <p:extLst>
      <p:ext uri="{BB962C8B-B14F-4D97-AF65-F5344CB8AC3E}">
        <p14:creationId xmlns:p14="http://schemas.microsoft.com/office/powerpoint/2010/main" val="500777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s-PR" altLang="en-US"/>
              <a:t>¿Qué conexión hay entre el Diluvio y la Evolución?</a:t>
            </a:r>
          </a:p>
        </p:txBody>
      </p:sp>
      <p:sp>
        <p:nvSpPr>
          <p:cNvPr id="382979" name="Rectangle 3"/>
          <p:cNvSpPr>
            <a:spLocks noGrp="1" noChangeArrowheads="1"/>
          </p:cNvSpPr>
          <p:nvPr>
            <p:ph type="body" sz="half" idx="1"/>
          </p:nvPr>
        </p:nvSpPr>
        <p:spPr>
          <a:xfrm>
            <a:off x="762000" y="1981200"/>
            <a:ext cx="3790950" cy="4114800"/>
          </a:xfrm>
        </p:spPr>
        <p:txBody>
          <a:bodyPr/>
          <a:lstStyle/>
          <a:p>
            <a:r>
              <a:rPr lang="es-PR" altLang="en-US" sz="2400"/>
              <a:t>El Diluvio mundial que enseña la Biblia fue el evento creador de los fósiles como los encontramos hoy.</a:t>
            </a:r>
          </a:p>
          <a:p>
            <a:r>
              <a:rPr lang="es-PR" altLang="en-US" sz="2400"/>
              <a:t>Muchos de los fósiles que se encuentran evidencian animales atrapados repentinamente.</a:t>
            </a:r>
          </a:p>
        </p:txBody>
      </p:sp>
      <p:pic>
        <p:nvPicPr>
          <p:cNvPr id="382982" name="Picture 6" descr="fossils-981025-07-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866899"/>
            <a:ext cx="4724400" cy="4986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34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s-PR" altLang="en-US"/>
              <a:t>El Diluvio según la Biblia</a:t>
            </a:r>
          </a:p>
        </p:txBody>
      </p:sp>
      <p:sp>
        <p:nvSpPr>
          <p:cNvPr id="352259" name="Rectangle 3"/>
          <p:cNvSpPr>
            <a:spLocks noGrp="1" noChangeArrowheads="1"/>
          </p:cNvSpPr>
          <p:nvPr>
            <p:ph type="body" idx="1"/>
          </p:nvPr>
        </p:nvSpPr>
        <p:spPr/>
        <p:txBody>
          <a:bodyPr/>
          <a:lstStyle/>
          <a:p>
            <a:r>
              <a:rPr lang="es-PR" altLang="en-US">
                <a:solidFill>
                  <a:srgbClr val="000000"/>
                </a:solidFill>
              </a:rPr>
              <a:t>"</a:t>
            </a:r>
            <a:r>
              <a:rPr lang="es-ES" altLang="en-US" i="1">
                <a:solidFill>
                  <a:srgbClr val="000000"/>
                </a:solidFill>
              </a:rPr>
              <a:t>El año seiscientos de la vida de Noé, en el mes segundo, a los diecisiete días del mes, aquel día fueron rotas todas las fuentes del grande abismo, y las cataratas de los cielos fueron abiertas,</a:t>
            </a:r>
            <a:r>
              <a:rPr lang="es-PR" altLang="en-US" i="1">
                <a:solidFill>
                  <a:srgbClr val="000000"/>
                </a:solidFill>
              </a:rPr>
              <a:t> </a:t>
            </a:r>
            <a:r>
              <a:rPr lang="es-ES" altLang="en-US" i="1">
                <a:solidFill>
                  <a:srgbClr val="000000"/>
                </a:solidFill>
              </a:rPr>
              <a:t>y hubo lluvia sobre la tierra cuarenta días y cuarenta noches.</a:t>
            </a:r>
            <a:r>
              <a:rPr lang="es-PR" altLang="en-US">
                <a:solidFill>
                  <a:srgbClr val="000000"/>
                </a:solidFill>
              </a:rPr>
              <a:t>" 	</a:t>
            </a:r>
          </a:p>
          <a:p>
            <a:pPr>
              <a:buFont typeface="Wingdings" panose="05000000000000000000" pitchFamily="2" charset="2"/>
              <a:buNone/>
            </a:pPr>
            <a:r>
              <a:rPr lang="es-PR" altLang="en-US">
                <a:solidFill>
                  <a:srgbClr val="000000"/>
                </a:solidFill>
              </a:rPr>
              <a:t>	</a:t>
            </a:r>
            <a:r>
              <a:rPr lang="es-PR" altLang="en-US">
                <a:solidFill>
                  <a:schemeClr val="hlink"/>
                </a:solidFill>
              </a:rPr>
              <a:t>(Génesis 7.11-12, RVR60)</a:t>
            </a:r>
            <a:endParaRPr lang="es-PR" altLang="en-US" baseline="30000">
              <a:solidFill>
                <a:schemeClr val="hlink"/>
              </a:solidFill>
              <a:hlinkClick r:id="" action="ppaction://noaction"/>
            </a:endParaRPr>
          </a:p>
        </p:txBody>
      </p:sp>
    </p:spTree>
    <p:extLst>
      <p:ext uri="{BB962C8B-B14F-4D97-AF65-F5344CB8AC3E}">
        <p14:creationId xmlns:p14="http://schemas.microsoft.com/office/powerpoint/2010/main" val="807600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s-PR" altLang="en-US"/>
              <a:t>¿De dónde vino tanta agua?</a:t>
            </a:r>
          </a:p>
        </p:txBody>
      </p:sp>
      <p:sp>
        <p:nvSpPr>
          <p:cNvPr id="360451" name="Rectangle 3"/>
          <p:cNvSpPr>
            <a:spLocks noGrp="1" noChangeArrowheads="1"/>
          </p:cNvSpPr>
          <p:nvPr>
            <p:ph type="body" sz="half" idx="1"/>
          </p:nvPr>
        </p:nvSpPr>
        <p:spPr>
          <a:xfrm>
            <a:off x="381000" y="2057400"/>
            <a:ext cx="4419600" cy="4114800"/>
          </a:xfrm>
        </p:spPr>
        <p:txBody>
          <a:bodyPr/>
          <a:lstStyle/>
          <a:p>
            <a:r>
              <a:rPr lang="es-PR" altLang="en-US" sz="2800">
                <a:solidFill>
                  <a:srgbClr val="000000"/>
                </a:solidFill>
              </a:rPr>
              <a:t>El agua vino del cielo (…cataratas del cielo…).</a:t>
            </a:r>
          </a:p>
          <a:p>
            <a:r>
              <a:rPr lang="es-PR" altLang="en-US" sz="2800">
                <a:solidFill>
                  <a:srgbClr val="000000"/>
                </a:solidFill>
              </a:rPr>
              <a:t>Y de debajo de la tierra (…las fuentes del grande abismo…).</a:t>
            </a:r>
          </a:p>
          <a:p>
            <a:r>
              <a:rPr lang="es-PR" altLang="en-US" sz="2800">
                <a:solidFill>
                  <a:srgbClr val="000000"/>
                </a:solidFill>
              </a:rPr>
              <a:t>Se abrieron </a:t>
            </a:r>
            <a:r>
              <a:rPr lang="es-PR" altLang="en-US" sz="2800" u="sng">
                <a:solidFill>
                  <a:srgbClr val="000000"/>
                </a:solidFill>
              </a:rPr>
              <a:t>todas</a:t>
            </a:r>
            <a:r>
              <a:rPr lang="es-PR" altLang="en-US" sz="2800">
                <a:solidFill>
                  <a:srgbClr val="000000"/>
                </a:solidFill>
              </a:rPr>
              <a:t> las fuentes de la tierra y todas las nubes de los cielos.</a:t>
            </a:r>
          </a:p>
          <a:p>
            <a:endParaRPr lang="es-PR" altLang="en-US" sz="2800" baseline="30000">
              <a:solidFill>
                <a:schemeClr val="hlink"/>
              </a:solidFill>
              <a:hlinkClick r:id="" action="ppaction://noaction"/>
            </a:endParaRPr>
          </a:p>
        </p:txBody>
      </p:sp>
      <p:pic>
        <p:nvPicPr>
          <p:cNvPr id="360453" name="Picture 5" descr="ruptureglobalview.jp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1828800"/>
            <a:ext cx="3962400" cy="501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913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r>
              <a:rPr lang="es-PR" altLang="en-US"/>
              <a:t>¿De dónde vino tanta agua?</a:t>
            </a:r>
          </a:p>
        </p:txBody>
      </p:sp>
      <p:sp>
        <p:nvSpPr>
          <p:cNvPr id="362499" name="Rectangle 3"/>
          <p:cNvSpPr>
            <a:spLocks noGrp="1" noChangeArrowheads="1"/>
          </p:cNvSpPr>
          <p:nvPr>
            <p:ph type="body" sz="half" idx="1"/>
          </p:nvPr>
        </p:nvSpPr>
        <p:spPr>
          <a:xfrm>
            <a:off x="381000" y="2057400"/>
            <a:ext cx="4419600" cy="4114800"/>
          </a:xfrm>
        </p:spPr>
        <p:txBody>
          <a:bodyPr/>
          <a:lstStyle/>
          <a:p>
            <a:pPr>
              <a:lnSpc>
                <a:spcPct val="80000"/>
              </a:lnSpc>
            </a:pPr>
            <a:r>
              <a:rPr lang="es-PR" altLang="en-US" sz="2400">
                <a:solidFill>
                  <a:srgbClr val="000000"/>
                </a:solidFill>
              </a:rPr>
              <a:t>Al fluir el agua de debajo de la tierra, las placas tectónicas debieron haberse colapsado, dando lugar a montañas y lagos.</a:t>
            </a:r>
          </a:p>
          <a:p>
            <a:pPr>
              <a:lnSpc>
                <a:spcPct val="80000"/>
              </a:lnSpc>
            </a:pPr>
            <a:r>
              <a:rPr lang="es-PR" altLang="en-US" sz="2400">
                <a:solidFill>
                  <a:srgbClr val="000000"/>
                </a:solidFill>
              </a:rPr>
              <a:t>"</a:t>
            </a:r>
            <a:r>
              <a:rPr lang="es-ES" altLang="en-US" sz="2400" i="1">
                <a:solidFill>
                  <a:srgbClr val="000000"/>
                </a:solidFill>
              </a:rPr>
              <a:t>Estableceré mi pacto con vosotros, y no exterminaré ya más toda carne con aguas de diluvio, ni habrá más diluvio para </a:t>
            </a:r>
            <a:r>
              <a:rPr lang="es-ES" altLang="en-US" sz="2400" i="1" u="sng">
                <a:solidFill>
                  <a:srgbClr val="000000"/>
                </a:solidFill>
              </a:rPr>
              <a:t>destruir la tierra.</a:t>
            </a:r>
            <a:r>
              <a:rPr lang="es-PR" altLang="en-US" sz="2400">
                <a:solidFill>
                  <a:srgbClr val="000000"/>
                </a:solidFill>
              </a:rPr>
              <a:t>" </a:t>
            </a:r>
          </a:p>
          <a:p>
            <a:pPr>
              <a:lnSpc>
                <a:spcPct val="80000"/>
              </a:lnSpc>
              <a:buFont typeface="Wingdings" panose="05000000000000000000" pitchFamily="2" charset="2"/>
              <a:buNone/>
            </a:pPr>
            <a:r>
              <a:rPr lang="es-PR" altLang="en-US" sz="2400">
                <a:solidFill>
                  <a:schemeClr val="hlink"/>
                </a:solidFill>
              </a:rPr>
              <a:t>	(Génesis 9.11, RVR60)</a:t>
            </a:r>
          </a:p>
          <a:p>
            <a:pPr>
              <a:lnSpc>
                <a:spcPct val="80000"/>
              </a:lnSpc>
            </a:pPr>
            <a:endParaRPr lang="es-PR" altLang="en-US" sz="2400" baseline="30000">
              <a:solidFill>
                <a:schemeClr val="hlink"/>
              </a:solidFill>
              <a:hlinkClick r:id="" action="ppaction://noaction"/>
            </a:endParaRPr>
          </a:p>
        </p:txBody>
      </p:sp>
      <p:pic>
        <p:nvPicPr>
          <p:cNvPr id="5" name="Picture 5" descr="ruptureglobalview.jp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1828800"/>
            <a:ext cx="3962400" cy="501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820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r>
              <a:rPr lang="es-PR" altLang="en-US"/>
              <a:t>¿De dónde vino tanta agua?</a:t>
            </a:r>
          </a:p>
        </p:txBody>
      </p:sp>
      <p:sp>
        <p:nvSpPr>
          <p:cNvPr id="370691" name="Rectangle 3"/>
          <p:cNvSpPr>
            <a:spLocks noGrp="1" noChangeArrowheads="1"/>
          </p:cNvSpPr>
          <p:nvPr>
            <p:ph type="body" sz="half" idx="1"/>
          </p:nvPr>
        </p:nvSpPr>
        <p:spPr>
          <a:xfrm>
            <a:off x="381000" y="2057400"/>
            <a:ext cx="4419600" cy="4114800"/>
          </a:xfrm>
        </p:spPr>
        <p:txBody>
          <a:bodyPr/>
          <a:lstStyle/>
          <a:p>
            <a:r>
              <a:rPr lang="es-PR" altLang="en-US" sz="2800">
                <a:solidFill>
                  <a:srgbClr val="000000"/>
                </a:solidFill>
              </a:rPr>
              <a:t>Las montañas se formaron durante el Diluvio.</a:t>
            </a:r>
          </a:p>
          <a:p>
            <a:r>
              <a:rPr lang="es-PR" altLang="en-US" sz="2800">
                <a:solidFill>
                  <a:srgbClr val="000000"/>
                </a:solidFill>
              </a:rPr>
              <a:t>"</a:t>
            </a:r>
            <a:r>
              <a:rPr lang="es-ES" altLang="en-US" sz="2800" i="1">
                <a:solidFill>
                  <a:srgbClr val="000000"/>
                </a:solidFill>
              </a:rPr>
              <a:t>Subieron los montes, descendieron los valles,</a:t>
            </a:r>
            <a:r>
              <a:rPr lang="es-PR" altLang="en-US" sz="2800" i="1">
                <a:solidFill>
                  <a:srgbClr val="000000"/>
                </a:solidFill>
              </a:rPr>
              <a:t> </a:t>
            </a:r>
            <a:r>
              <a:rPr lang="es-ES" altLang="en-US" sz="2800" i="1">
                <a:solidFill>
                  <a:srgbClr val="000000"/>
                </a:solidFill>
              </a:rPr>
              <a:t>Al lugar que tú les fundaste.</a:t>
            </a:r>
            <a:r>
              <a:rPr lang="es-PR" altLang="en-US" sz="2800">
                <a:solidFill>
                  <a:srgbClr val="000000"/>
                </a:solidFill>
              </a:rPr>
              <a:t>" </a:t>
            </a:r>
          </a:p>
          <a:p>
            <a:pPr>
              <a:buFont typeface="Wingdings" panose="05000000000000000000" pitchFamily="2" charset="2"/>
              <a:buNone/>
            </a:pPr>
            <a:r>
              <a:rPr lang="es-PR" altLang="en-US" sz="2800">
                <a:solidFill>
                  <a:srgbClr val="000000"/>
                </a:solidFill>
              </a:rPr>
              <a:t>	</a:t>
            </a:r>
            <a:r>
              <a:rPr lang="es-PR" altLang="en-US" sz="2800">
                <a:solidFill>
                  <a:schemeClr val="hlink"/>
                </a:solidFill>
              </a:rPr>
              <a:t>(Salmos 104.8, RVR60)</a:t>
            </a:r>
            <a:endParaRPr lang="es-PR" altLang="en-US" sz="2800">
              <a:solidFill>
                <a:schemeClr val="hlink"/>
              </a:solidFill>
              <a:hlinkClick r:id="" action="ppaction://noaction"/>
            </a:endParaRPr>
          </a:p>
        </p:txBody>
      </p:sp>
      <p:pic>
        <p:nvPicPr>
          <p:cNvPr id="5" name="Picture 5" descr="ruptureglobalview.jp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1828800"/>
            <a:ext cx="3962400" cy="501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061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s-PR" altLang="en-US">
                <a:latin typeface="Candara" panose="020E0502030303020204" pitchFamily="34" charset="0"/>
              </a:rPr>
              <a:t>Verdad Central</a:t>
            </a:r>
          </a:p>
        </p:txBody>
      </p:sp>
      <p:sp>
        <p:nvSpPr>
          <p:cNvPr id="10243" name="Rectangle 3"/>
          <p:cNvSpPr>
            <a:spLocks noGrp="1" noChangeArrowheads="1"/>
          </p:cNvSpPr>
          <p:nvPr>
            <p:ph type="body" sz="half" idx="1"/>
          </p:nvPr>
        </p:nvSpPr>
        <p:spPr>
          <a:xfrm>
            <a:off x="381000" y="1981200"/>
            <a:ext cx="8077200" cy="4114800"/>
          </a:xfrm>
        </p:spPr>
        <p:txBody>
          <a:bodyPr/>
          <a:lstStyle/>
          <a:p>
            <a:r>
              <a:rPr lang="es-PR" altLang="en-US" sz="3600">
                <a:effectLst>
                  <a:outerShdw blurRad="38100" dist="38100" dir="2700000" algn="tl">
                    <a:srgbClr val="C0C0C0"/>
                  </a:outerShdw>
                </a:effectLst>
                <a:latin typeface="Candara" panose="020E0502030303020204" pitchFamily="34" charset="0"/>
              </a:rPr>
              <a:t>El relato del diluvio da a conocer la justicia de Dios tanto como su misericordia.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s-PR" altLang="en-US"/>
              <a:t>¿De dónde vino tanta agua?</a:t>
            </a:r>
          </a:p>
        </p:txBody>
      </p:sp>
      <p:sp>
        <p:nvSpPr>
          <p:cNvPr id="380931" name="Rectangle 3"/>
          <p:cNvSpPr>
            <a:spLocks noGrp="1" noChangeArrowheads="1"/>
          </p:cNvSpPr>
          <p:nvPr>
            <p:ph type="body" sz="half" idx="1"/>
          </p:nvPr>
        </p:nvSpPr>
        <p:spPr>
          <a:xfrm>
            <a:off x="381000" y="2057400"/>
            <a:ext cx="4419600" cy="4114800"/>
          </a:xfrm>
        </p:spPr>
        <p:txBody>
          <a:bodyPr/>
          <a:lstStyle/>
          <a:p>
            <a:r>
              <a:rPr lang="es-PR" altLang="en-US" sz="2800">
                <a:solidFill>
                  <a:srgbClr val="000000"/>
                </a:solidFill>
              </a:rPr>
              <a:t>El agua cesó cuando se detuvieron las aguas de abajo y arriba.</a:t>
            </a:r>
          </a:p>
          <a:p>
            <a:r>
              <a:rPr lang="es-PR" altLang="en-US" sz="2800">
                <a:solidFill>
                  <a:srgbClr val="000000"/>
                </a:solidFill>
              </a:rPr>
              <a:t>"</a:t>
            </a:r>
            <a:r>
              <a:rPr lang="es-ES" altLang="en-US" sz="2800" i="1">
                <a:solidFill>
                  <a:srgbClr val="000000"/>
                </a:solidFill>
              </a:rPr>
              <a:t>Y se cerraron las fuentes del abismo y las cataratas de los cielos; y la lluvia de los cielos fue detenida.</a:t>
            </a:r>
            <a:r>
              <a:rPr lang="es-PR" altLang="en-US" sz="2800">
                <a:solidFill>
                  <a:srgbClr val="000000"/>
                </a:solidFill>
              </a:rPr>
              <a:t>" </a:t>
            </a:r>
          </a:p>
          <a:p>
            <a:pPr>
              <a:buFont typeface="Wingdings" panose="05000000000000000000" pitchFamily="2" charset="2"/>
              <a:buNone/>
            </a:pPr>
            <a:r>
              <a:rPr lang="es-PR" altLang="en-US" sz="2800">
                <a:solidFill>
                  <a:srgbClr val="000000"/>
                </a:solidFill>
              </a:rPr>
              <a:t>	</a:t>
            </a:r>
            <a:r>
              <a:rPr lang="es-PR" altLang="en-US" sz="2800">
                <a:solidFill>
                  <a:schemeClr val="hlink"/>
                </a:solidFill>
              </a:rPr>
              <a:t>(Génesis 8.2, RVR60)</a:t>
            </a:r>
            <a:endParaRPr lang="es-PR" altLang="en-US" sz="2800">
              <a:solidFill>
                <a:schemeClr val="hlink"/>
              </a:solidFill>
              <a:hlinkClick r:id="" action="ppaction://noaction"/>
            </a:endParaRPr>
          </a:p>
        </p:txBody>
      </p:sp>
      <p:pic>
        <p:nvPicPr>
          <p:cNvPr id="5" name="Picture 5" descr="ruptureglobalview.jp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1828800"/>
            <a:ext cx="3962400" cy="501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788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r>
              <a:rPr lang="es-PR" altLang="en-US"/>
              <a:t>¿De dónde vino tanta agua?</a:t>
            </a:r>
          </a:p>
        </p:txBody>
      </p:sp>
      <p:sp>
        <p:nvSpPr>
          <p:cNvPr id="385027" name="Rectangle 3"/>
          <p:cNvSpPr>
            <a:spLocks noGrp="1" noChangeArrowheads="1"/>
          </p:cNvSpPr>
          <p:nvPr>
            <p:ph type="body" sz="half" idx="1"/>
          </p:nvPr>
        </p:nvSpPr>
        <p:spPr>
          <a:xfrm>
            <a:off x="381000" y="2057400"/>
            <a:ext cx="4419600" cy="4114800"/>
          </a:xfrm>
        </p:spPr>
        <p:txBody>
          <a:bodyPr/>
          <a:lstStyle/>
          <a:p>
            <a:r>
              <a:rPr lang="es-PR" altLang="en-US" sz="2800"/>
              <a:t>Oleadas de tierra suelta y árboles se deslizaron, enterrando plantas y árboles por montones.</a:t>
            </a:r>
          </a:p>
          <a:p>
            <a:r>
              <a:rPr lang="es-PR" altLang="en-US" sz="2800"/>
              <a:t>Todas las ciudades fueron destruidas.  </a:t>
            </a:r>
          </a:p>
          <a:p>
            <a:r>
              <a:rPr lang="es-PR" altLang="en-US" sz="2800"/>
              <a:t>También el Jardín de Edén.</a:t>
            </a:r>
          </a:p>
        </p:txBody>
      </p:sp>
      <p:pic>
        <p:nvPicPr>
          <p:cNvPr id="385030" name="Picture 6" descr="Fleeing%20the%20garden%20of%20E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790700"/>
            <a:ext cx="4191000" cy="508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39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s-PR" altLang="en-US"/>
              <a:t>¿De dónde vino tanta agua?</a:t>
            </a:r>
          </a:p>
        </p:txBody>
      </p:sp>
      <p:sp>
        <p:nvSpPr>
          <p:cNvPr id="386053" name="Rectangle 5"/>
          <p:cNvSpPr>
            <a:spLocks noGrp="1" noChangeArrowheads="1"/>
          </p:cNvSpPr>
          <p:nvPr>
            <p:ph type="body" sz="half" idx="1"/>
          </p:nvPr>
        </p:nvSpPr>
        <p:spPr>
          <a:xfrm>
            <a:off x="762000" y="2133600"/>
            <a:ext cx="3790950" cy="4114800"/>
          </a:xfrm>
        </p:spPr>
        <p:txBody>
          <a:bodyPr/>
          <a:lstStyle/>
          <a:p>
            <a:pPr>
              <a:lnSpc>
                <a:spcPct val="90000"/>
              </a:lnSpc>
            </a:pPr>
            <a:r>
              <a:rPr lang="en-US" altLang="en-US" sz="2400"/>
              <a:t>Por cuarenta días las lluvias continuaron. </a:t>
            </a:r>
          </a:p>
          <a:p>
            <a:pPr>
              <a:lnSpc>
                <a:spcPct val="90000"/>
              </a:lnSpc>
            </a:pPr>
            <a:r>
              <a:rPr lang="en-US" altLang="en-US" sz="2400"/>
              <a:t>Y la aguas siguieron subiendo, alimentadas por grandes cantidades de agua subterránea, que antes alimentaba los ríos y manantiales de la tierra, incluyendo el Jardín en la tierra de Edén.</a:t>
            </a:r>
            <a:endParaRPr lang="es-PR" altLang="en-US" sz="2400"/>
          </a:p>
        </p:txBody>
      </p:sp>
      <p:pic>
        <p:nvPicPr>
          <p:cNvPr id="386056" name="Picture 8" descr="0003%20-%20Old%20Faithful%20Eru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828799"/>
            <a:ext cx="3759200" cy="501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239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s-PR" altLang="en-US"/>
              <a:t>¿De dónde vino tanta agua?</a:t>
            </a:r>
          </a:p>
        </p:txBody>
      </p:sp>
      <p:sp>
        <p:nvSpPr>
          <p:cNvPr id="387077" name="Rectangle 5"/>
          <p:cNvSpPr>
            <a:spLocks noGrp="1" noChangeArrowheads="1"/>
          </p:cNvSpPr>
          <p:nvPr>
            <p:ph type="body" sz="half" idx="1"/>
          </p:nvPr>
        </p:nvSpPr>
        <p:spPr>
          <a:xfrm>
            <a:off x="609600" y="2057400"/>
            <a:ext cx="4267200" cy="4114800"/>
          </a:xfrm>
        </p:spPr>
        <p:txBody>
          <a:bodyPr/>
          <a:lstStyle/>
          <a:p>
            <a:pPr>
              <a:lnSpc>
                <a:spcPct val="90000"/>
              </a:lnSpc>
            </a:pPr>
            <a:r>
              <a:rPr lang="es-PR" altLang="en-US" sz="2400">
                <a:solidFill>
                  <a:srgbClr val="000000"/>
                </a:solidFill>
              </a:rPr>
              <a:t>"</a:t>
            </a:r>
            <a:r>
              <a:rPr lang="es-ES" altLang="en-US" sz="2400" i="1">
                <a:solidFill>
                  <a:srgbClr val="000000"/>
                </a:solidFill>
              </a:rPr>
              <a:t>y toda planta del campo antes que fuese en la tierra, y toda hierba del campo antes que naciese; porque Jehová Dios aún no había hecho llover sobre la tierra, ni había hombre para que labrase la tierra,</a:t>
            </a:r>
            <a:r>
              <a:rPr lang="es-PR" altLang="en-US" sz="2400" i="1">
                <a:solidFill>
                  <a:srgbClr val="000000"/>
                </a:solidFill>
              </a:rPr>
              <a:t> </a:t>
            </a:r>
            <a:r>
              <a:rPr lang="es-ES" altLang="en-US" sz="2400" i="1">
                <a:solidFill>
                  <a:srgbClr val="000000"/>
                </a:solidFill>
              </a:rPr>
              <a:t>sino que subía de la tierra un vapor, el cual regaba toda la faz de la tierra.</a:t>
            </a:r>
            <a:r>
              <a:rPr lang="es-PR" altLang="en-US" sz="2400">
                <a:solidFill>
                  <a:srgbClr val="000000"/>
                </a:solidFill>
              </a:rPr>
              <a:t>" </a:t>
            </a:r>
          </a:p>
          <a:p>
            <a:pPr>
              <a:lnSpc>
                <a:spcPct val="90000"/>
              </a:lnSpc>
              <a:buFont typeface="Wingdings" panose="05000000000000000000" pitchFamily="2" charset="2"/>
              <a:buNone/>
            </a:pPr>
            <a:r>
              <a:rPr lang="es-PR" altLang="en-US" sz="2400">
                <a:solidFill>
                  <a:srgbClr val="000000"/>
                </a:solidFill>
              </a:rPr>
              <a:t>	</a:t>
            </a:r>
            <a:r>
              <a:rPr lang="es-PR" altLang="en-US" sz="2400">
                <a:solidFill>
                  <a:schemeClr val="hlink"/>
                </a:solidFill>
              </a:rPr>
              <a:t>(Génesis 2.5-6, RVR60)</a:t>
            </a:r>
            <a:endParaRPr lang="es-PR" altLang="en-US" sz="2400" baseline="30000">
              <a:solidFill>
                <a:schemeClr val="hlink"/>
              </a:solidFill>
              <a:hlinkClick r:id="" action="ppaction://noaction"/>
            </a:endParaRPr>
          </a:p>
        </p:txBody>
      </p:sp>
      <p:pic>
        <p:nvPicPr>
          <p:cNvPr id="5" name="Picture 8" descr="0003%20-%20Old%20Faithful%20Eru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828799"/>
            <a:ext cx="3759200" cy="501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41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r>
              <a:rPr lang="es-PR" altLang="en-US"/>
              <a:t>El Salmo 104</a:t>
            </a:r>
          </a:p>
        </p:txBody>
      </p:sp>
      <p:sp>
        <p:nvSpPr>
          <p:cNvPr id="371715" name="Rectangle 3"/>
          <p:cNvSpPr>
            <a:spLocks noGrp="1" noChangeArrowheads="1"/>
          </p:cNvSpPr>
          <p:nvPr>
            <p:ph type="body" idx="1"/>
          </p:nvPr>
        </p:nvSpPr>
        <p:spPr/>
        <p:txBody>
          <a:bodyPr/>
          <a:lstStyle/>
          <a:p>
            <a:pPr>
              <a:lnSpc>
                <a:spcPct val="90000"/>
              </a:lnSpc>
            </a:pPr>
            <a:r>
              <a:rPr lang="es-PR" altLang="en-US" sz="2800">
                <a:solidFill>
                  <a:srgbClr val="000000"/>
                </a:solidFill>
              </a:rPr>
              <a:t>"</a:t>
            </a:r>
            <a:r>
              <a:rPr lang="es-ES" altLang="en-US" sz="2800" i="1">
                <a:solidFill>
                  <a:srgbClr val="000000"/>
                </a:solidFill>
              </a:rPr>
              <a:t>El fundó la tierra sobre sus cimientos;</a:t>
            </a:r>
            <a:r>
              <a:rPr lang="es-PR" altLang="en-US" sz="2800" i="1">
                <a:solidFill>
                  <a:srgbClr val="000000"/>
                </a:solidFill>
              </a:rPr>
              <a:t> </a:t>
            </a:r>
            <a:r>
              <a:rPr lang="es-ES" altLang="en-US" sz="2800" i="1">
                <a:solidFill>
                  <a:srgbClr val="000000"/>
                </a:solidFill>
              </a:rPr>
              <a:t>No será jamás removida.</a:t>
            </a:r>
            <a:r>
              <a:rPr lang="es-PR" altLang="en-US" sz="2800" i="1">
                <a:solidFill>
                  <a:srgbClr val="000000"/>
                </a:solidFill>
              </a:rPr>
              <a:t> </a:t>
            </a:r>
            <a:r>
              <a:rPr lang="es-ES" altLang="en-US" sz="2800" i="1">
                <a:solidFill>
                  <a:srgbClr val="000000"/>
                </a:solidFill>
              </a:rPr>
              <a:t>Con el abismo, como con vestido, la cubriste;</a:t>
            </a:r>
            <a:r>
              <a:rPr lang="es-PR" altLang="en-US" sz="2800" i="1">
                <a:solidFill>
                  <a:srgbClr val="000000"/>
                </a:solidFill>
              </a:rPr>
              <a:t> </a:t>
            </a:r>
            <a:r>
              <a:rPr lang="es-ES" altLang="en-US" sz="2800" i="1">
                <a:solidFill>
                  <a:srgbClr val="000000"/>
                </a:solidFill>
              </a:rPr>
              <a:t>Sobre los montes estaban las aguas.</a:t>
            </a:r>
            <a:r>
              <a:rPr lang="es-PR" altLang="en-US" sz="2800" i="1">
                <a:solidFill>
                  <a:srgbClr val="000000"/>
                </a:solidFill>
              </a:rPr>
              <a:t> </a:t>
            </a:r>
            <a:r>
              <a:rPr lang="es-ES" altLang="en-US" sz="2800" i="1">
                <a:solidFill>
                  <a:srgbClr val="000000"/>
                </a:solidFill>
              </a:rPr>
              <a:t>A tu reprensión huyeron;</a:t>
            </a:r>
            <a:r>
              <a:rPr lang="es-PR" altLang="en-US" sz="2800" i="1">
                <a:solidFill>
                  <a:srgbClr val="000000"/>
                </a:solidFill>
              </a:rPr>
              <a:t> </a:t>
            </a:r>
            <a:r>
              <a:rPr lang="es-ES" altLang="en-US" sz="2800" i="1">
                <a:solidFill>
                  <a:srgbClr val="000000"/>
                </a:solidFill>
              </a:rPr>
              <a:t>Al sonido de tu trueno se apresuraron;</a:t>
            </a:r>
            <a:r>
              <a:rPr lang="es-PR" altLang="en-US" sz="2800" i="1">
                <a:solidFill>
                  <a:srgbClr val="000000"/>
                </a:solidFill>
              </a:rPr>
              <a:t> </a:t>
            </a:r>
            <a:r>
              <a:rPr lang="es-ES" altLang="en-US" sz="2800" i="1">
                <a:solidFill>
                  <a:srgbClr val="000000"/>
                </a:solidFill>
              </a:rPr>
              <a:t>Subieron los montes, descendieron los valles,</a:t>
            </a:r>
            <a:r>
              <a:rPr lang="es-PR" altLang="en-US" sz="2800" i="1">
                <a:solidFill>
                  <a:srgbClr val="000000"/>
                </a:solidFill>
              </a:rPr>
              <a:t> </a:t>
            </a:r>
            <a:r>
              <a:rPr lang="es-ES" altLang="en-US" sz="2800" i="1">
                <a:solidFill>
                  <a:srgbClr val="000000"/>
                </a:solidFill>
              </a:rPr>
              <a:t>Al lugar que tú les fundaste.</a:t>
            </a:r>
            <a:r>
              <a:rPr lang="es-PR" altLang="en-US" sz="2800" i="1">
                <a:solidFill>
                  <a:srgbClr val="000000"/>
                </a:solidFill>
              </a:rPr>
              <a:t> </a:t>
            </a:r>
            <a:r>
              <a:rPr lang="es-ES" altLang="en-US" sz="2800" i="1">
                <a:solidFill>
                  <a:srgbClr val="000000"/>
                </a:solidFill>
              </a:rPr>
              <a:t>Les pusiste término, el cual no traspasarán,</a:t>
            </a:r>
            <a:r>
              <a:rPr lang="es-PR" altLang="en-US" sz="2800" i="1">
                <a:solidFill>
                  <a:srgbClr val="000000"/>
                </a:solidFill>
              </a:rPr>
              <a:t> </a:t>
            </a:r>
            <a:r>
              <a:rPr lang="es-ES" altLang="en-US" sz="2800" i="1">
                <a:solidFill>
                  <a:srgbClr val="000000"/>
                </a:solidFill>
              </a:rPr>
              <a:t>Ni volverán a cubrir la tierra.</a:t>
            </a:r>
            <a:r>
              <a:rPr lang="es-PR" altLang="en-US" sz="2800">
                <a:solidFill>
                  <a:srgbClr val="000000"/>
                </a:solidFill>
              </a:rPr>
              <a:t>" </a:t>
            </a:r>
          </a:p>
          <a:p>
            <a:pPr>
              <a:lnSpc>
                <a:spcPct val="90000"/>
              </a:lnSpc>
              <a:buFont typeface="Wingdings" panose="05000000000000000000" pitchFamily="2" charset="2"/>
              <a:buNone/>
            </a:pPr>
            <a:r>
              <a:rPr lang="es-PR" altLang="en-US" sz="2800">
                <a:solidFill>
                  <a:schemeClr val="hlink"/>
                </a:solidFill>
              </a:rPr>
              <a:t>	(Salmos 104.5-9, RVR60)</a:t>
            </a:r>
            <a:endParaRPr lang="es-PR" altLang="en-US" sz="2800" baseline="30000">
              <a:solidFill>
                <a:schemeClr val="hlink"/>
              </a:solidFill>
              <a:hlinkClick r:id="" action="ppaction://noaction"/>
            </a:endParaRPr>
          </a:p>
        </p:txBody>
      </p:sp>
    </p:spTree>
    <p:extLst>
      <p:ext uri="{BB962C8B-B14F-4D97-AF65-F5344CB8AC3E}">
        <p14:creationId xmlns:p14="http://schemas.microsoft.com/office/powerpoint/2010/main" val="3579823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r>
              <a:rPr lang="es-PR" altLang="en-US"/>
              <a:t>El Diluvio según la Biblia</a:t>
            </a:r>
          </a:p>
        </p:txBody>
      </p:sp>
      <p:sp>
        <p:nvSpPr>
          <p:cNvPr id="353283" name="Rectangle 3"/>
          <p:cNvSpPr>
            <a:spLocks noGrp="1" noChangeArrowheads="1"/>
          </p:cNvSpPr>
          <p:nvPr>
            <p:ph type="body" sz="half" idx="1"/>
          </p:nvPr>
        </p:nvSpPr>
        <p:spPr>
          <a:xfrm>
            <a:off x="76200" y="2133600"/>
            <a:ext cx="4267200" cy="4114800"/>
          </a:xfrm>
        </p:spPr>
        <p:txBody>
          <a:bodyPr/>
          <a:lstStyle/>
          <a:p>
            <a:r>
              <a:rPr lang="es-PR" altLang="en-US" sz="2400" i="1">
                <a:solidFill>
                  <a:srgbClr val="000000"/>
                </a:solidFill>
              </a:rPr>
              <a:t>"</a:t>
            </a:r>
            <a:r>
              <a:rPr lang="es-ES" altLang="en-US" sz="2400" i="1">
                <a:solidFill>
                  <a:srgbClr val="000000"/>
                </a:solidFill>
              </a:rPr>
              <a:t>Y fue el diluvio cuarenta días sobre la tierra; y las aguas crecieron, y alzaron el arca, y se elevó sobre la tierra.</a:t>
            </a:r>
            <a:r>
              <a:rPr lang="es-PR" altLang="en-US" sz="2400" i="1">
                <a:solidFill>
                  <a:srgbClr val="000000"/>
                </a:solidFill>
              </a:rPr>
              <a:t> </a:t>
            </a:r>
            <a:r>
              <a:rPr lang="es-ES" altLang="en-US" sz="2400" i="1">
                <a:solidFill>
                  <a:srgbClr val="000000"/>
                </a:solidFill>
              </a:rPr>
              <a:t>Y subieron las aguas y crecieron en gran manera sobre la tierra; y flotaba el arca sobre la superficie de las aguas.</a:t>
            </a:r>
            <a:r>
              <a:rPr lang="es-PR" altLang="en-US" sz="2400" i="1">
                <a:solidFill>
                  <a:srgbClr val="000000"/>
                </a:solidFill>
              </a:rPr>
              <a:t>“</a:t>
            </a:r>
          </a:p>
          <a:p>
            <a:pPr>
              <a:buFont typeface="Wingdings" panose="05000000000000000000" pitchFamily="2" charset="2"/>
              <a:buNone/>
            </a:pPr>
            <a:r>
              <a:rPr lang="es-PR" altLang="en-US" sz="2400" i="1">
                <a:solidFill>
                  <a:srgbClr val="000000"/>
                </a:solidFill>
              </a:rPr>
              <a:t>	</a:t>
            </a:r>
            <a:r>
              <a:rPr lang="es-PR" altLang="en-US" sz="2400">
                <a:solidFill>
                  <a:schemeClr val="hlink"/>
                </a:solidFill>
              </a:rPr>
              <a:t>(Génesis 7.17-18, RVR60)</a:t>
            </a:r>
            <a:endParaRPr lang="es-PR" altLang="en-US" sz="2400" baseline="30000">
              <a:solidFill>
                <a:schemeClr val="hlink"/>
              </a:solidFill>
              <a:hlinkClick r:id="" action="ppaction://noaction"/>
            </a:endParaRPr>
          </a:p>
        </p:txBody>
      </p:sp>
      <p:pic>
        <p:nvPicPr>
          <p:cNvPr id="353288" name="Picture 8" descr="artist's impression of the Ark during the Flood, from 'Creation Ex Nihilo' 21(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828800"/>
            <a:ext cx="4724400" cy="320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774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s-PR" altLang="en-US"/>
              <a:t>El Diluvio según la Biblia</a:t>
            </a:r>
          </a:p>
        </p:txBody>
      </p:sp>
      <p:sp>
        <p:nvSpPr>
          <p:cNvPr id="363523" name="Rectangle 3"/>
          <p:cNvSpPr>
            <a:spLocks noGrp="1" noChangeArrowheads="1"/>
          </p:cNvSpPr>
          <p:nvPr>
            <p:ph type="body" sz="half" idx="1"/>
          </p:nvPr>
        </p:nvSpPr>
        <p:spPr>
          <a:xfrm>
            <a:off x="304800" y="2209800"/>
            <a:ext cx="3790950" cy="4114800"/>
          </a:xfrm>
        </p:spPr>
        <p:txBody>
          <a:bodyPr/>
          <a:lstStyle/>
          <a:p>
            <a:pPr>
              <a:lnSpc>
                <a:spcPct val="80000"/>
              </a:lnSpc>
            </a:pPr>
            <a:r>
              <a:rPr lang="es-PR" altLang="en-US" sz="2400" i="1">
                <a:solidFill>
                  <a:srgbClr val="000000"/>
                </a:solidFill>
              </a:rPr>
              <a:t>"</a:t>
            </a:r>
            <a:r>
              <a:rPr lang="es-ES" altLang="en-US" sz="2400" i="1">
                <a:solidFill>
                  <a:srgbClr val="000000"/>
                </a:solidFill>
              </a:rPr>
              <a:t>Y las aguas subieron mucho sobre la tierra; y todos los montes altos que había debajo de todos los cielos, fueron cubiertos.</a:t>
            </a:r>
            <a:r>
              <a:rPr lang="es-PR" altLang="en-US" sz="2400" i="1">
                <a:solidFill>
                  <a:srgbClr val="000000"/>
                </a:solidFill>
              </a:rPr>
              <a:t> </a:t>
            </a:r>
            <a:r>
              <a:rPr lang="es-ES" altLang="en-US" sz="2400" i="1">
                <a:solidFill>
                  <a:srgbClr val="000000"/>
                </a:solidFill>
              </a:rPr>
              <a:t>Quince codos más alto subieron las aguas, después que fueron cubiertos los montes.</a:t>
            </a:r>
            <a:r>
              <a:rPr lang="es-PR" altLang="en-US" sz="2400" i="1">
                <a:solidFill>
                  <a:srgbClr val="000000"/>
                </a:solidFill>
              </a:rPr>
              <a:t>" </a:t>
            </a:r>
          </a:p>
          <a:p>
            <a:pPr>
              <a:lnSpc>
                <a:spcPct val="80000"/>
              </a:lnSpc>
              <a:buFont typeface="Wingdings" panose="05000000000000000000" pitchFamily="2" charset="2"/>
              <a:buNone/>
            </a:pPr>
            <a:r>
              <a:rPr lang="es-PR" altLang="en-US" sz="2400">
                <a:solidFill>
                  <a:schemeClr val="hlink"/>
                </a:solidFill>
              </a:rPr>
              <a:t>	(Génesis 7.19-20, RVR60)</a:t>
            </a:r>
            <a:endParaRPr lang="es-PR" altLang="en-US" sz="2400" baseline="30000">
              <a:solidFill>
                <a:schemeClr val="hlink"/>
              </a:solidFill>
              <a:hlinkClick r:id="" action="ppaction://noaction"/>
            </a:endParaRPr>
          </a:p>
        </p:txBody>
      </p:sp>
      <p:pic>
        <p:nvPicPr>
          <p:cNvPr id="363530" name="Picture 10" descr="vista%20K2%20s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1" y="1828800"/>
            <a:ext cx="4013200" cy="500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626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s-PR" altLang="en-US"/>
              <a:t>El Diluvio según la Biblia</a:t>
            </a:r>
          </a:p>
        </p:txBody>
      </p:sp>
      <p:sp>
        <p:nvSpPr>
          <p:cNvPr id="354307" name="Rectangle 3"/>
          <p:cNvSpPr>
            <a:spLocks noGrp="1" noChangeArrowheads="1"/>
          </p:cNvSpPr>
          <p:nvPr>
            <p:ph type="body" idx="1"/>
          </p:nvPr>
        </p:nvSpPr>
        <p:spPr/>
        <p:txBody>
          <a:bodyPr/>
          <a:lstStyle/>
          <a:p>
            <a:r>
              <a:rPr lang="es-PR" altLang="en-US" i="1">
                <a:solidFill>
                  <a:srgbClr val="000000"/>
                </a:solidFill>
              </a:rPr>
              <a:t>"</a:t>
            </a:r>
            <a:r>
              <a:rPr lang="es-ES" altLang="en-US" i="1">
                <a:solidFill>
                  <a:srgbClr val="000000"/>
                </a:solidFill>
              </a:rPr>
              <a:t>Y murió toda carne que se mueve sobre la tierra, así de aves como de ganado y de bestias, y de todo reptil que se arrastra sobre la tierra, y todo hombre.</a:t>
            </a:r>
            <a:r>
              <a:rPr lang="es-PR" altLang="en-US" i="1">
                <a:solidFill>
                  <a:srgbClr val="000000"/>
                </a:solidFill>
              </a:rPr>
              <a:t> </a:t>
            </a:r>
            <a:r>
              <a:rPr lang="es-ES" altLang="en-US" i="1">
                <a:solidFill>
                  <a:srgbClr val="000000"/>
                </a:solidFill>
              </a:rPr>
              <a:t>Todo lo que tenía aliento de espíritu de vida en sus narices, </a:t>
            </a:r>
            <a:r>
              <a:rPr lang="es-ES" altLang="en-US" i="1" u="sng">
                <a:solidFill>
                  <a:srgbClr val="000000"/>
                </a:solidFill>
              </a:rPr>
              <a:t>todo lo que había en la tierra, murió.</a:t>
            </a:r>
            <a:r>
              <a:rPr lang="es-PR" altLang="en-US" i="1">
                <a:solidFill>
                  <a:srgbClr val="000000"/>
                </a:solidFill>
              </a:rPr>
              <a:t>" </a:t>
            </a:r>
          </a:p>
          <a:p>
            <a:pPr>
              <a:buFont typeface="Wingdings" panose="05000000000000000000" pitchFamily="2" charset="2"/>
              <a:buNone/>
            </a:pPr>
            <a:r>
              <a:rPr lang="es-PR" altLang="en-US">
                <a:solidFill>
                  <a:srgbClr val="000000"/>
                </a:solidFill>
              </a:rPr>
              <a:t>	</a:t>
            </a:r>
            <a:r>
              <a:rPr lang="es-PR" altLang="en-US">
                <a:solidFill>
                  <a:schemeClr val="hlink"/>
                </a:solidFill>
              </a:rPr>
              <a:t>(Génesis 7.21-22, RVR60)</a:t>
            </a:r>
            <a:endParaRPr lang="es-PR" altLang="en-US" baseline="30000">
              <a:solidFill>
                <a:schemeClr val="hlink"/>
              </a:solidFill>
              <a:hlinkClick r:id="" action="ppaction://noaction"/>
            </a:endParaRPr>
          </a:p>
        </p:txBody>
      </p:sp>
    </p:spTree>
    <p:extLst>
      <p:ext uri="{BB962C8B-B14F-4D97-AF65-F5344CB8AC3E}">
        <p14:creationId xmlns:p14="http://schemas.microsoft.com/office/powerpoint/2010/main" val="524334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r>
              <a:rPr lang="es-PR" altLang="en-US"/>
              <a:t>El Diluvio según la Biblia</a:t>
            </a:r>
          </a:p>
        </p:txBody>
      </p:sp>
      <p:sp>
        <p:nvSpPr>
          <p:cNvPr id="369667" name="Rectangle 3"/>
          <p:cNvSpPr>
            <a:spLocks noGrp="1" noChangeArrowheads="1"/>
          </p:cNvSpPr>
          <p:nvPr>
            <p:ph type="body" sz="half" idx="1"/>
          </p:nvPr>
        </p:nvSpPr>
        <p:spPr>
          <a:xfrm>
            <a:off x="304800" y="2057400"/>
            <a:ext cx="3962400" cy="4114800"/>
          </a:xfrm>
        </p:spPr>
        <p:txBody>
          <a:bodyPr/>
          <a:lstStyle/>
          <a:p>
            <a:r>
              <a:rPr lang="es-PR" altLang="en-US" sz="2800" dirty="0">
                <a:solidFill>
                  <a:srgbClr val="000000"/>
                </a:solidFill>
              </a:rPr>
              <a:t>Jesús enseñó que el Diluvio mató </a:t>
            </a:r>
            <a:r>
              <a:rPr lang="es-PR" altLang="en-US" sz="2800" u="sng" dirty="0">
                <a:solidFill>
                  <a:srgbClr val="000000"/>
                </a:solidFill>
              </a:rPr>
              <a:t>todo.</a:t>
            </a:r>
          </a:p>
          <a:p>
            <a:r>
              <a:rPr lang="es-PR" altLang="en-US" sz="2800" i="1" dirty="0">
                <a:solidFill>
                  <a:srgbClr val="000000"/>
                </a:solidFill>
              </a:rPr>
              <a:t>"</a:t>
            </a:r>
            <a:r>
              <a:rPr lang="es-ES" altLang="en-US" sz="2800" i="1" dirty="0">
                <a:solidFill>
                  <a:srgbClr val="000000"/>
                </a:solidFill>
              </a:rPr>
              <a:t>y no entendieron hasta que vino el diluvio y </a:t>
            </a:r>
            <a:r>
              <a:rPr lang="es-ES" altLang="en-US" sz="2800" i="1" u="sng" dirty="0">
                <a:solidFill>
                  <a:srgbClr val="000000"/>
                </a:solidFill>
              </a:rPr>
              <a:t>se los llevó a todos</a:t>
            </a:r>
            <a:r>
              <a:rPr lang="es-ES" altLang="en-US" sz="2800" i="1" dirty="0">
                <a:solidFill>
                  <a:srgbClr val="000000"/>
                </a:solidFill>
              </a:rPr>
              <a:t>, así será también la venida del Hijo del Hombre.</a:t>
            </a:r>
            <a:r>
              <a:rPr lang="es-PR" altLang="en-US" sz="2800" i="1" dirty="0">
                <a:solidFill>
                  <a:srgbClr val="000000"/>
                </a:solidFill>
              </a:rPr>
              <a:t>" </a:t>
            </a:r>
            <a:r>
              <a:rPr lang="es-PR" altLang="en-US" sz="2800" dirty="0">
                <a:solidFill>
                  <a:schemeClr val="hlink"/>
                </a:solidFill>
              </a:rPr>
              <a:t>(Mateo 24.39, RVR60)</a:t>
            </a:r>
            <a:endParaRPr lang="es-PR" altLang="en-US" sz="2800" dirty="0">
              <a:solidFill>
                <a:schemeClr val="hlink"/>
              </a:solidFill>
              <a:hlinkClick r:id="" action="ppaction://noaction"/>
            </a:endParaRPr>
          </a:p>
        </p:txBody>
      </p:sp>
      <p:pic>
        <p:nvPicPr>
          <p:cNvPr id="369669" name="Picture 5" descr="dino-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174" y="1828800"/>
            <a:ext cx="4862826"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317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s-PR" altLang="en-US"/>
              <a:t>El Diluvio según la Biblia</a:t>
            </a:r>
          </a:p>
        </p:txBody>
      </p:sp>
      <p:sp>
        <p:nvSpPr>
          <p:cNvPr id="355331" name="Rectangle 3"/>
          <p:cNvSpPr>
            <a:spLocks noGrp="1" noChangeArrowheads="1"/>
          </p:cNvSpPr>
          <p:nvPr>
            <p:ph type="body" idx="1"/>
          </p:nvPr>
        </p:nvSpPr>
        <p:spPr/>
        <p:txBody>
          <a:bodyPr/>
          <a:lstStyle/>
          <a:p>
            <a:r>
              <a:rPr lang="es-PR" altLang="en-US" sz="2800" i="1">
                <a:solidFill>
                  <a:srgbClr val="000000"/>
                </a:solidFill>
              </a:rPr>
              <a:t>"</a:t>
            </a:r>
            <a:r>
              <a:rPr lang="es-ES" altLang="en-US" sz="2800" i="1">
                <a:solidFill>
                  <a:srgbClr val="000000"/>
                </a:solidFill>
              </a:rPr>
              <a:t>Así fue destruido todo ser que vivía sobre la faz de la tierra, desde el hombre hasta la bestia, los reptiles, y las aves del cielo; y fueron raídos de la tierra, y quedó solamente Noé, y los que con él estaban en el arca.</a:t>
            </a:r>
            <a:r>
              <a:rPr lang="es-PR" altLang="en-US" sz="2800" i="1">
                <a:solidFill>
                  <a:srgbClr val="000000"/>
                </a:solidFill>
              </a:rPr>
              <a:t> </a:t>
            </a:r>
            <a:r>
              <a:rPr lang="es-ES" altLang="en-US" sz="2800" i="1">
                <a:solidFill>
                  <a:srgbClr val="000000"/>
                </a:solidFill>
              </a:rPr>
              <a:t>Y prevalecieron las aguas sobre la tierra ciento cincuenta días.</a:t>
            </a:r>
            <a:r>
              <a:rPr lang="es-PR" altLang="en-US" sz="2800" i="1">
                <a:solidFill>
                  <a:srgbClr val="000000"/>
                </a:solidFill>
              </a:rPr>
              <a:t>" </a:t>
            </a:r>
          </a:p>
          <a:p>
            <a:pPr>
              <a:buFont typeface="Wingdings" panose="05000000000000000000" pitchFamily="2" charset="2"/>
              <a:buNone/>
            </a:pPr>
            <a:r>
              <a:rPr lang="es-PR" altLang="en-US" sz="2800">
                <a:solidFill>
                  <a:schemeClr val="hlink"/>
                </a:solidFill>
              </a:rPr>
              <a:t>	(Génesis 7.23-24, RVR60)</a:t>
            </a:r>
            <a:endParaRPr lang="es-PR" altLang="en-US" sz="2800" baseline="30000">
              <a:solidFill>
                <a:schemeClr val="hlink"/>
              </a:solidFill>
              <a:hlinkClick r:id="" action="ppaction://noaction"/>
            </a:endParaRPr>
          </a:p>
        </p:txBody>
      </p:sp>
    </p:spTree>
    <p:extLst>
      <p:ext uri="{BB962C8B-B14F-4D97-AF65-F5344CB8AC3E}">
        <p14:creationId xmlns:p14="http://schemas.microsoft.com/office/powerpoint/2010/main" val="3638426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Noah's-Ark-by-Edward-Hicks-1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6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3"/>
          <p:cNvSpPr>
            <a:spLocks noGrp="1" noChangeArrowheads="1"/>
          </p:cNvSpPr>
          <p:nvPr>
            <p:ph type="title"/>
          </p:nvPr>
        </p:nvSpPr>
        <p:spPr>
          <a:xfrm>
            <a:off x="0" y="6096000"/>
            <a:ext cx="5326063" cy="762000"/>
          </a:xfrm>
          <a:solidFill>
            <a:schemeClr val="tx1">
              <a:alpha val="61000"/>
            </a:schemeClr>
          </a:solidFill>
        </p:spPr>
        <p:txBody>
          <a:bodyPr/>
          <a:lstStyle/>
          <a:p>
            <a:r>
              <a:rPr lang="es-PR" altLang="en-US">
                <a:solidFill>
                  <a:schemeClr val="bg1"/>
                </a:solidFill>
                <a:effectLst>
                  <a:outerShdw blurRad="38100" dist="38100" dir="2700000" algn="tl">
                    <a:srgbClr val="1C1C1C"/>
                  </a:outerShdw>
                </a:effectLst>
                <a:latin typeface="Candara" panose="020E0502030303020204" pitchFamily="34" charset="0"/>
              </a:rPr>
              <a:t>Meta de Aprendizaje</a:t>
            </a:r>
          </a:p>
        </p:txBody>
      </p:sp>
      <p:sp>
        <p:nvSpPr>
          <p:cNvPr id="12292" name="Rectangle 4"/>
          <p:cNvSpPr>
            <a:spLocks noGrp="1" noChangeArrowheads="1"/>
          </p:cNvSpPr>
          <p:nvPr>
            <p:ph type="body" sz="half" idx="1"/>
          </p:nvPr>
        </p:nvSpPr>
        <p:spPr>
          <a:xfrm>
            <a:off x="2971800" y="0"/>
            <a:ext cx="6172200" cy="3679825"/>
          </a:xfrm>
          <a:solidFill>
            <a:schemeClr val="tx1">
              <a:alpha val="61000"/>
            </a:schemeClr>
          </a:solidFill>
          <a:ln/>
        </p:spPr>
        <p:txBody>
          <a:bodyPr>
            <a:spAutoFit/>
          </a:bodyPr>
          <a:lstStyle/>
          <a:p>
            <a:pPr marL="609600" indent="-609600">
              <a:buSzPct val="105000"/>
              <a:buFont typeface="Wingdings" panose="05000000000000000000" pitchFamily="2" charset="2"/>
              <a:buNone/>
            </a:pPr>
            <a:r>
              <a:rPr lang="es-PR" altLang="en-US" sz="2800">
                <a:solidFill>
                  <a:schemeClr val="bg1"/>
                </a:solidFill>
                <a:effectLst>
                  <a:outerShdw blurRad="38100" dist="38100" dir="2700000" algn="tl">
                    <a:srgbClr val="1C1C1C"/>
                  </a:outerShdw>
                </a:effectLst>
                <a:latin typeface="Candara" panose="020E0502030303020204" pitchFamily="34" charset="0"/>
              </a:rPr>
              <a:t>Que el alumno demuestre:</a:t>
            </a:r>
          </a:p>
          <a:p>
            <a:pPr marL="609600" indent="-609600">
              <a:buSzPct val="105000"/>
              <a:buFont typeface="Wingdings" panose="05000000000000000000" pitchFamily="2" charset="2"/>
              <a:buAutoNum type="arabicParenR"/>
            </a:pPr>
            <a:r>
              <a:rPr lang="es-PR" altLang="en-US" sz="2800">
                <a:solidFill>
                  <a:schemeClr val="bg1"/>
                </a:solidFill>
                <a:effectLst>
                  <a:outerShdw blurRad="38100" dist="38100" dir="2700000" algn="tl">
                    <a:srgbClr val="1C1C1C"/>
                  </a:outerShdw>
                </a:effectLst>
                <a:latin typeface="Candara" panose="020E0502030303020204" pitchFamily="34" charset="0"/>
              </a:rPr>
              <a:t>Su conocimiento de por qué Dios envió el diluvio y protegió a Noé y su familia, y</a:t>
            </a:r>
          </a:p>
          <a:p>
            <a:pPr marL="609600" indent="-609600">
              <a:buSzPct val="105000"/>
              <a:buFont typeface="Wingdings" panose="05000000000000000000" pitchFamily="2" charset="2"/>
              <a:buAutoNum type="arabicParenR"/>
            </a:pPr>
            <a:r>
              <a:rPr lang="es-PR" altLang="en-US" sz="2800">
                <a:solidFill>
                  <a:schemeClr val="bg1"/>
                </a:solidFill>
                <a:effectLst>
                  <a:outerShdw blurRad="38100" dist="38100" dir="2700000" algn="tl">
                    <a:srgbClr val="1C1C1C"/>
                  </a:outerShdw>
                </a:effectLst>
                <a:latin typeface="Candara" panose="020E0502030303020204" pitchFamily="34" charset="0"/>
              </a:rPr>
              <a:t>su actitud hacia la importancia de vivir un vida justa y cabal por medio de una buena relación con Dios.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anim calcmode="lin" valueType="num">
                                      <p:cBhvr>
                                        <p:cTn id="8" dur="1000" fill="hold"/>
                                        <p:tgtEl>
                                          <p:spTgt spid="12291"/>
                                        </p:tgtEl>
                                        <p:attrNameLst>
                                          <p:attrName>ppt_x</p:attrName>
                                        </p:attrNameLst>
                                      </p:cBhvr>
                                      <p:tavLst>
                                        <p:tav tm="0">
                                          <p:val>
                                            <p:strVal val="#ppt_x"/>
                                          </p:val>
                                        </p:tav>
                                        <p:tav tm="100000">
                                          <p:val>
                                            <p:strVal val="#ppt_x"/>
                                          </p:val>
                                        </p:tav>
                                      </p:tavLst>
                                    </p:anim>
                                    <p:anim calcmode="lin" valueType="num">
                                      <p:cBhvr>
                                        <p:cTn id="9" dur="1000" fill="hold"/>
                                        <p:tgtEl>
                                          <p:spTgt spid="1229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292">
                                            <p:bg/>
                                          </p:spTgt>
                                        </p:tgtEl>
                                        <p:attrNameLst>
                                          <p:attrName>style.visibility</p:attrName>
                                        </p:attrNameLst>
                                      </p:cBhvr>
                                      <p:to>
                                        <p:strVal val="visible"/>
                                      </p:to>
                                    </p:set>
                                    <p:animEffect transition="in" filter="fade">
                                      <p:cBhvr>
                                        <p:cTn id="12" dur="1000"/>
                                        <p:tgtEl>
                                          <p:spTgt spid="12292">
                                            <p:bg/>
                                          </p:spTgt>
                                        </p:tgtEl>
                                      </p:cBhvr>
                                    </p:animEffect>
                                    <p:anim calcmode="lin" valueType="num">
                                      <p:cBhvr>
                                        <p:cTn id="13" dur="1000" fill="hold"/>
                                        <p:tgtEl>
                                          <p:spTgt spid="12292">
                                            <p:bg/>
                                          </p:spTgt>
                                        </p:tgtEl>
                                        <p:attrNameLst>
                                          <p:attrName>ppt_x</p:attrName>
                                        </p:attrNameLst>
                                      </p:cBhvr>
                                      <p:tavLst>
                                        <p:tav tm="0">
                                          <p:val>
                                            <p:strVal val="#ppt_x"/>
                                          </p:val>
                                        </p:tav>
                                        <p:tav tm="100000">
                                          <p:val>
                                            <p:strVal val="#ppt_x"/>
                                          </p:val>
                                        </p:tav>
                                      </p:tavLst>
                                    </p:anim>
                                    <p:anim calcmode="lin" valueType="num">
                                      <p:cBhvr>
                                        <p:cTn id="14" dur="1000" fill="hold"/>
                                        <p:tgtEl>
                                          <p:spTgt spid="12292">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292">
                                            <p:txEl>
                                              <p:pRg st="0" end="0"/>
                                            </p:txEl>
                                          </p:spTgt>
                                        </p:tgtEl>
                                        <p:attrNameLst>
                                          <p:attrName>style.visibility</p:attrName>
                                        </p:attrNameLst>
                                      </p:cBhvr>
                                      <p:to>
                                        <p:strVal val="visible"/>
                                      </p:to>
                                    </p:set>
                                    <p:animEffect transition="in" filter="fade">
                                      <p:cBhvr>
                                        <p:cTn id="17" dur="1000"/>
                                        <p:tgtEl>
                                          <p:spTgt spid="12292">
                                            <p:txEl>
                                              <p:pRg st="0" end="0"/>
                                            </p:txEl>
                                          </p:spTgt>
                                        </p:tgtEl>
                                      </p:cBhvr>
                                    </p:animEffect>
                                    <p:anim calcmode="lin" valueType="num">
                                      <p:cBhvr>
                                        <p:cTn id="18" dur="10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292">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292">
                                            <p:txEl>
                                              <p:pRg st="1" end="1"/>
                                            </p:txEl>
                                          </p:spTgt>
                                        </p:tgtEl>
                                        <p:attrNameLst>
                                          <p:attrName>style.visibility</p:attrName>
                                        </p:attrNameLst>
                                      </p:cBhvr>
                                      <p:to>
                                        <p:strVal val="visible"/>
                                      </p:to>
                                    </p:set>
                                    <p:animEffect transition="in" filter="fade">
                                      <p:cBhvr>
                                        <p:cTn id="22" dur="1000"/>
                                        <p:tgtEl>
                                          <p:spTgt spid="12292">
                                            <p:txEl>
                                              <p:pRg st="1" end="1"/>
                                            </p:txEl>
                                          </p:spTgt>
                                        </p:tgtEl>
                                      </p:cBhvr>
                                    </p:animEffect>
                                    <p:anim calcmode="lin" valueType="num">
                                      <p:cBhvr>
                                        <p:cTn id="23" dur="10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229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292">
                                            <p:txEl>
                                              <p:pRg st="2" end="2"/>
                                            </p:txEl>
                                          </p:spTgt>
                                        </p:tgtEl>
                                        <p:attrNameLst>
                                          <p:attrName>style.visibility</p:attrName>
                                        </p:attrNameLst>
                                      </p:cBhvr>
                                      <p:to>
                                        <p:strVal val="visible"/>
                                      </p:to>
                                    </p:set>
                                    <p:animEffect transition="in" filter="fade">
                                      <p:cBhvr>
                                        <p:cTn id="27" dur="1000"/>
                                        <p:tgtEl>
                                          <p:spTgt spid="12292">
                                            <p:txEl>
                                              <p:pRg st="2" end="2"/>
                                            </p:txEl>
                                          </p:spTgt>
                                        </p:tgtEl>
                                      </p:cBhvr>
                                    </p:animEffect>
                                    <p:anim calcmode="lin" valueType="num">
                                      <p:cBhvr>
                                        <p:cTn id="28" dur="1000" fill="hold"/>
                                        <p:tgtEl>
                                          <p:spTgt spid="1229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229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s-PR" altLang="en-US"/>
              <a:t>El Diluvio según la Biblia</a:t>
            </a:r>
          </a:p>
        </p:txBody>
      </p:sp>
      <p:sp>
        <p:nvSpPr>
          <p:cNvPr id="377859" name="Rectangle 3"/>
          <p:cNvSpPr>
            <a:spLocks noGrp="1" noChangeArrowheads="1"/>
          </p:cNvSpPr>
          <p:nvPr>
            <p:ph type="body" sz="half" idx="1"/>
          </p:nvPr>
        </p:nvSpPr>
        <p:spPr>
          <a:xfrm>
            <a:off x="457200" y="2209800"/>
            <a:ext cx="4343400" cy="4114800"/>
          </a:xfrm>
        </p:spPr>
        <p:txBody>
          <a:bodyPr/>
          <a:lstStyle/>
          <a:p>
            <a:r>
              <a:rPr lang="es-PR" altLang="en-US" sz="2800" i="1" dirty="0">
                <a:solidFill>
                  <a:srgbClr val="000000"/>
                </a:solidFill>
              </a:rPr>
              <a:t>"</a:t>
            </a:r>
            <a:r>
              <a:rPr lang="es-ES" altLang="en-US" sz="2800" i="1" dirty="0">
                <a:solidFill>
                  <a:srgbClr val="000000"/>
                </a:solidFill>
              </a:rPr>
              <a:t>y si no perdonó al mundo antiguo, sino que guardó a Noé, pregonero de justicia, con otras siete personas, trayendo el diluvio sobre el mundo de los impíos;</a:t>
            </a:r>
            <a:r>
              <a:rPr lang="es-PR" altLang="en-US" sz="2800" i="1" dirty="0">
                <a:solidFill>
                  <a:srgbClr val="000000"/>
                </a:solidFill>
              </a:rPr>
              <a:t>" </a:t>
            </a:r>
          </a:p>
          <a:p>
            <a:pPr>
              <a:buFont typeface="Wingdings" panose="05000000000000000000" pitchFamily="2" charset="2"/>
              <a:buNone/>
            </a:pPr>
            <a:r>
              <a:rPr lang="es-PR" altLang="en-US" sz="2800" dirty="0">
                <a:solidFill>
                  <a:schemeClr val="hlink"/>
                </a:solidFill>
              </a:rPr>
              <a:t>	(2 Pedro 2.5, RVR60)</a:t>
            </a:r>
            <a:r>
              <a:rPr lang="es-PR" altLang="en-US" sz="2800" i="1" dirty="0">
                <a:solidFill>
                  <a:srgbClr val="000000"/>
                </a:solidFill>
              </a:rPr>
              <a:t> </a:t>
            </a:r>
            <a:endParaRPr lang="es-PR" altLang="en-US" sz="2800" i="1" baseline="30000" dirty="0">
              <a:solidFill>
                <a:srgbClr val="000000"/>
              </a:solidFill>
              <a:hlinkClick r:id="" action="ppaction://noaction"/>
            </a:endParaRPr>
          </a:p>
        </p:txBody>
      </p:sp>
      <p:pic>
        <p:nvPicPr>
          <p:cNvPr id="377862" name="Picture 6" descr="noah5"/>
          <p:cNvPicPr>
            <a:picLocks noChangeAspect="1" noChangeArrowheads="1"/>
          </p:cNvPicPr>
          <p:nvPr/>
        </p:nvPicPr>
        <p:blipFill rotWithShape="1">
          <a:blip r:embed="rId3">
            <a:extLst>
              <a:ext uri="{28A0092B-C50C-407E-A947-70E740481C1C}">
                <a14:useLocalDpi xmlns:a14="http://schemas.microsoft.com/office/drawing/2010/main" val="0"/>
              </a:ext>
            </a:extLst>
          </a:blip>
          <a:srcRect l="1786"/>
          <a:stretch/>
        </p:blipFill>
        <p:spPr bwMode="auto">
          <a:xfrm>
            <a:off x="4952999" y="1800578"/>
            <a:ext cx="4191001" cy="505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057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s-PR" altLang="en-US"/>
              <a:t>Datos del Diluvio</a:t>
            </a:r>
          </a:p>
        </p:txBody>
      </p:sp>
      <p:sp>
        <p:nvSpPr>
          <p:cNvPr id="391171" name="Rectangle 3"/>
          <p:cNvSpPr>
            <a:spLocks noGrp="1" noChangeArrowheads="1"/>
          </p:cNvSpPr>
          <p:nvPr>
            <p:ph type="body" idx="1"/>
          </p:nvPr>
        </p:nvSpPr>
        <p:spPr>
          <a:xfrm>
            <a:off x="838200" y="1981200"/>
            <a:ext cx="7735888" cy="4114800"/>
          </a:xfrm>
        </p:spPr>
        <p:txBody>
          <a:bodyPr/>
          <a:lstStyle/>
          <a:p>
            <a:pPr>
              <a:lnSpc>
                <a:spcPct val="80000"/>
              </a:lnSpc>
            </a:pPr>
            <a:r>
              <a:rPr lang="es-PR" altLang="en-US" sz="2800"/>
              <a:t>Toda vida en la faz de la Tierra murió </a:t>
            </a:r>
          </a:p>
          <a:p>
            <a:pPr>
              <a:lnSpc>
                <a:spcPct val="80000"/>
              </a:lnSpc>
              <a:buFont typeface="Wingdings" panose="05000000000000000000" pitchFamily="2" charset="2"/>
              <a:buNone/>
            </a:pPr>
            <a:r>
              <a:rPr lang="es-PR" altLang="en-US" sz="2800"/>
              <a:t>	</a:t>
            </a:r>
            <a:r>
              <a:rPr lang="es-PR" altLang="en-US" sz="2800">
                <a:solidFill>
                  <a:schemeClr val="hlink"/>
                </a:solidFill>
              </a:rPr>
              <a:t>(Gén. 7.23).</a:t>
            </a:r>
          </a:p>
          <a:p>
            <a:pPr>
              <a:lnSpc>
                <a:spcPct val="80000"/>
              </a:lnSpc>
            </a:pPr>
            <a:r>
              <a:rPr lang="es-PR" altLang="en-US" sz="2800"/>
              <a:t>Las aguas estuvieron al máximo por 5 meses</a:t>
            </a:r>
          </a:p>
          <a:p>
            <a:pPr>
              <a:lnSpc>
                <a:spcPct val="80000"/>
              </a:lnSpc>
              <a:buFont typeface="Wingdings" panose="05000000000000000000" pitchFamily="2" charset="2"/>
              <a:buNone/>
            </a:pPr>
            <a:r>
              <a:rPr lang="es-PR" altLang="en-US" sz="2800"/>
              <a:t>	</a:t>
            </a:r>
            <a:r>
              <a:rPr lang="es-PR" altLang="en-US" sz="2800">
                <a:solidFill>
                  <a:schemeClr val="hlink"/>
                </a:solidFill>
              </a:rPr>
              <a:t>(Gén 7.24).</a:t>
            </a:r>
          </a:p>
          <a:p>
            <a:pPr>
              <a:lnSpc>
                <a:spcPct val="80000"/>
              </a:lnSpc>
            </a:pPr>
            <a:r>
              <a:rPr lang="es-PR" altLang="en-US" sz="2800"/>
              <a:t>Las fuentes de la tierra estuvieron abiertas por 5 meses </a:t>
            </a:r>
            <a:r>
              <a:rPr lang="es-PR" altLang="en-US" sz="2800">
                <a:solidFill>
                  <a:schemeClr val="hlink"/>
                </a:solidFill>
              </a:rPr>
              <a:t>(Gén 8.2).</a:t>
            </a:r>
          </a:p>
          <a:p>
            <a:pPr>
              <a:lnSpc>
                <a:spcPct val="80000"/>
              </a:lnSpc>
            </a:pPr>
            <a:r>
              <a:rPr lang="es-PR" altLang="en-US" sz="2800"/>
              <a:t>Las ventanas de los cielos estuvieron abiertas por 5 meses también </a:t>
            </a:r>
            <a:r>
              <a:rPr lang="es-PR" altLang="en-US" sz="2800">
                <a:solidFill>
                  <a:schemeClr val="hlink"/>
                </a:solidFill>
              </a:rPr>
              <a:t>(Gén 8.2).</a:t>
            </a:r>
          </a:p>
          <a:p>
            <a:pPr>
              <a:lnSpc>
                <a:spcPct val="80000"/>
              </a:lnSpc>
            </a:pPr>
            <a:r>
              <a:rPr lang="es-PR" altLang="en-US" sz="2800"/>
              <a:t>El Arca flotó y tocó tierra en las montañas de Ararat (17,000 pies de altura) </a:t>
            </a:r>
            <a:r>
              <a:rPr lang="es-PR" altLang="en-US" sz="2800">
                <a:solidFill>
                  <a:schemeClr val="hlink"/>
                </a:solidFill>
              </a:rPr>
              <a:t>(Gén 8.4).</a:t>
            </a:r>
          </a:p>
        </p:txBody>
      </p:sp>
    </p:spTree>
    <p:extLst>
      <p:ext uri="{BB962C8B-B14F-4D97-AF65-F5344CB8AC3E}">
        <p14:creationId xmlns:p14="http://schemas.microsoft.com/office/powerpoint/2010/main" val="4086587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s-PR" altLang="en-US"/>
              <a:t>Datos del Diluvio</a:t>
            </a:r>
          </a:p>
        </p:txBody>
      </p:sp>
      <p:sp>
        <p:nvSpPr>
          <p:cNvPr id="394243" name="Rectangle 3"/>
          <p:cNvSpPr>
            <a:spLocks noGrp="1" noChangeArrowheads="1"/>
          </p:cNvSpPr>
          <p:nvPr>
            <p:ph type="body" sz="half" idx="1"/>
          </p:nvPr>
        </p:nvSpPr>
        <p:spPr>
          <a:xfrm>
            <a:off x="381000" y="2133600"/>
            <a:ext cx="3790950" cy="4114800"/>
          </a:xfrm>
        </p:spPr>
        <p:txBody>
          <a:bodyPr/>
          <a:lstStyle/>
          <a:p>
            <a:r>
              <a:rPr lang="es-PR" altLang="en-US" sz="2800" dirty="0"/>
              <a:t>El Arca flotó y tocó tierra en las montañas de </a:t>
            </a:r>
            <a:r>
              <a:rPr lang="es-PR" altLang="en-US" sz="2800" dirty="0" err="1"/>
              <a:t>Ararat</a:t>
            </a:r>
            <a:r>
              <a:rPr lang="es-PR" altLang="en-US" sz="2800" dirty="0"/>
              <a:t> (17,000 pies de altura) </a:t>
            </a:r>
            <a:r>
              <a:rPr lang="es-PR" altLang="en-US" sz="2800" dirty="0">
                <a:solidFill>
                  <a:schemeClr val="hlink"/>
                </a:solidFill>
              </a:rPr>
              <a:t>(</a:t>
            </a:r>
            <a:r>
              <a:rPr lang="es-PR" altLang="en-US" sz="2800" dirty="0" err="1">
                <a:solidFill>
                  <a:schemeClr val="hlink"/>
                </a:solidFill>
              </a:rPr>
              <a:t>Gén</a:t>
            </a:r>
            <a:r>
              <a:rPr lang="es-PR" altLang="en-US" sz="2800" dirty="0">
                <a:solidFill>
                  <a:schemeClr val="hlink"/>
                </a:solidFill>
              </a:rPr>
              <a:t> 8.4).</a:t>
            </a:r>
          </a:p>
        </p:txBody>
      </p:sp>
      <p:pic>
        <p:nvPicPr>
          <p:cNvPr id="394245" name="Picture 5" descr="The Great 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9098">
            <a:off x="4697585" y="1883123"/>
            <a:ext cx="3857625"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94246" name="Picture 6" descr="Noah's Ark. Copyrighted by Eden Communic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0"/>
            <a:ext cx="38100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52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s-PR" altLang="en-US"/>
              <a:t>Datos del Diluvio</a:t>
            </a:r>
          </a:p>
        </p:txBody>
      </p:sp>
      <p:pic>
        <p:nvPicPr>
          <p:cNvPr id="392198" name="Picture 6" descr="Arara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993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s-PR" altLang="en-US"/>
              <a:t>Datos del Diluvio</a:t>
            </a:r>
          </a:p>
        </p:txBody>
      </p:sp>
      <p:sp>
        <p:nvSpPr>
          <p:cNvPr id="393219" name="Rectangle 3"/>
          <p:cNvSpPr>
            <a:spLocks noGrp="1" noChangeArrowheads="1"/>
          </p:cNvSpPr>
          <p:nvPr>
            <p:ph type="body" idx="1"/>
          </p:nvPr>
        </p:nvSpPr>
        <p:spPr>
          <a:xfrm>
            <a:off x="1066800" y="2133600"/>
            <a:ext cx="7735888" cy="4114800"/>
          </a:xfrm>
        </p:spPr>
        <p:txBody>
          <a:bodyPr/>
          <a:lstStyle/>
          <a:p>
            <a:pPr>
              <a:lnSpc>
                <a:spcPct val="80000"/>
              </a:lnSpc>
            </a:pPr>
            <a:r>
              <a:rPr lang="es-PR" altLang="en-US" sz="2800"/>
              <a:t>Pasaron 2½ meses antes que se vieran los topes de los montes </a:t>
            </a:r>
            <a:r>
              <a:rPr lang="es-PR" altLang="en-US" sz="2800">
                <a:solidFill>
                  <a:schemeClr val="hlink"/>
                </a:solidFill>
              </a:rPr>
              <a:t>(Gén. 8.5).</a:t>
            </a:r>
          </a:p>
          <a:p>
            <a:pPr>
              <a:lnSpc>
                <a:spcPct val="80000"/>
              </a:lnSpc>
            </a:pPr>
            <a:r>
              <a:rPr lang="es-PR" altLang="en-US" sz="2800"/>
              <a:t>La paloma no encontró tierra firme aún después de 4 meses </a:t>
            </a:r>
            <a:r>
              <a:rPr lang="es-PR" altLang="en-US" sz="2800">
                <a:solidFill>
                  <a:schemeClr val="hlink"/>
                </a:solidFill>
              </a:rPr>
              <a:t>(Gén. 8.9).</a:t>
            </a:r>
          </a:p>
          <a:p>
            <a:pPr>
              <a:lnSpc>
                <a:spcPct val="80000"/>
              </a:lnSpc>
            </a:pPr>
            <a:r>
              <a:rPr lang="es-PR" altLang="en-US" sz="2800"/>
              <a:t>Las plantas volvieron a retoñar 9 meses después del Diluvio </a:t>
            </a:r>
            <a:r>
              <a:rPr lang="es-PR" altLang="en-US" sz="2800">
                <a:solidFill>
                  <a:schemeClr val="hlink"/>
                </a:solidFill>
              </a:rPr>
              <a:t>(Gén 8.11).</a:t>
            </a:r>
          </a:p>
          <a:p>
            <a:pPr>
              <a:lnSpc>
                <a:spcPct val="80000"/>
              </a:lnSpc>
            </a:pPr>
            <a:r>
              <a:rPr lang="es-PR" altLang="en-US" sz="2800"/>
              <a:t>Los ocupantes del Arca estuvieron en ella más de un año </a:t>
            </a:r>
            <a:r>
              <a:rPr lang="es-PR" altLang="en-US" sz="2800">
                <a:solidFill>
                  <a:schemeClr val="hlink"/>
                </a:solidFill>
              </a:rPr>
              <a:t>(Gén. 8.14).</a:t>
            </a:r>
          </a:p>
          <a:p>
            <a:pPr>
              <a:lnSpc>
                <a:spcPct val="80000"/>
              </a:lnSpc>
            </a:pPr>
            <a:r>
              <a:rPr lang="es-PR" altLang="en-US" sz="2800"/>
              <a:t>Todos los animales del presente vinieron del Arca </a:t>
            </a:r>
            <a:r>
              <a:rPr lang="es-PR" altLang="en-US" sz="2800">
                <a:solidFill>
                  <a:schemeClr val="hlink"/>
                </a:solidFill>
              </a:rPr>
              <a:t>(Gén 8.19).</a:t>
            </a:r>
          </a:p>
        </p:txBody>
      </p:sp>
      <p:pic>
        <p:nvPicPr>
          <p:cNvPr id="393220" name="Picture 4" descr="Noah's 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
            <a:ext cx="1219200" cy="17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57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marL="838200" indent="-838200"/>
            <a:r>
              <a:rPr lang="es-PR" altLang="en-US" dirty="0">
                <a:latin typeface="Candara" panose="020E0502030303020204" pitchFamily="34" charset="0"/>
              </a:rPr>
              <a:t>4. El diluvio </a:t>
            </a:r>
            <a:r>
              <a:rPr lang="es-PR" altLang="en-US" dirty="0">
                <a:solidFill>
                  <a:srgbClr val="FF0000"/>
                </a:solidFill>
                <a:latin typeface="Candara" panose="020E0502030303020204" pitchFamily="34" charset="0"/>
              </a:rPr>
              <a:t>(Génesis 7.19)</a:t>
            </a:r>
            <a:endParaRPr lang="es-PR" altLang="en-US" dirty="0">
              <a:latin typeface="Candara" panose="020E0502030303020204" pitchFamily="34" charset="0"/>
            </a:endParaRPr>
          </a:p>
        </p:txBody>
      </p:sp>
      <p:sp>
        <p:nvSpPr>
          <p:cNvPr id="115715" name="Rectangle 3"/>
          <p:cNvSpPr>
            <a:spLocks noGrp="1" noChangeArrowheads="1"/>
          </p:cNvSpPr>
          <p:nvPr>
            <p:ph type="body" idx="1"/>
          </p:nvPr>
        </p:nvSpPr>
        <p:spPr/>
        <p:txBody>
          <a:bodyPr/>
          <a:lstStyle/>
          <a:p>
            <a:pPr marL="609600" indent="-609600">
              <a:lnSpc>
                <a:spcPct val="90000"/>
              </a:lnSpc>
            </a:pPr>
            <a:r>
              <a:rPr lang="es-PR" altLang="en-US">
                <a:latin typeface="Candara" panose="020E0502030303020204" pitchFamily="34" charset="0"/>
              </a:rPr>
              <a:t>¿Qué le hace pensar el hecho de que sólo 8 personas se salvaran mientras todos los otros perecieron?</a:t>
            </a:r>
          </a:p>
          <a:p>
            <a:pPr marL="609600" indent="-609600">
              <a:lnSpc>
                <a:spcPct val="90000"/>
              </a:lnSpc>
            </a:pPr>
            <a:r>
              <a:rPr lang="es-PR" altLang="en-US">
                <a:latin typeface="Candara" panose="020E0502030303020204" pitchFamily="34" charset="0"/>
              </a:rPr>
              <a:t>¿Cuál es el arca de salvación que ha provisto Dios hoy?</a:t>
            </a:r>
          </a:p>
          <a:p>
            <a:pPr marL="609600" indent="-609600">
              <a:lnSpc>
                <a:spcPct val="90000"/>
              </a:lnSpc>
            </a:pPr>
            <a:r>
              <a:rPr lang="es-PR" altLang="en-US">
                <a:latin typeface="Candara" panose="020E0502030303020204" pitchFamily="34" charset="0"/>
              </a:rPr>
              <a:t>¿Qué parte juegas tu en este plan de salvación?</a:t>
            </a:r>
          </a:p>
          <a:p>
            <a:pPr marL="609600" indent="-609600">
              <a:lnSpc>
                <a:spcPct val="90000"/>
              </a:lnSpc>
            </a:pPr>
            <a:r>
              <a:rPr lang="es-PR" altLang="en-US">
                <a:latin typeface="Candara" panose="020E0502030303020204" pitchFamily="34" charset="0"/>
              </a:rPr>
              <a:t>¿Qué responsabilidad tienes?</a:t>
            </a:r>
            <a:endParaRPr lang="en-US" altLang="en-US">
              <a:latin typeface="Candara" panose="020E0502030303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62" name="Rectangle 6"/>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5063" name="Rectangle 7"/>
          <p:cNvSpPr>
            <a:spLocks noGrp="1" noChangeArrowheads="1"/>
          </p:cNvSpPr>
          <p:nvPr>
            <p:ph type="body" idx="1"/>
          </p:nvPr>
        </p:nvSpPr>
        <p:spPr>
          <a:xfrm>
            <a:off x="457200" y="2017713"/>
            <a:ext cx="8497888" cy="4114800"/>
          </a:xfrm>
        </p:spPr>
        <p:txBody>
          <a:bodyPr/>
          <a:lstStyle/>
          <a:p>
            <a:r>
              <a:rPr lang="es-PR" altLang="en-US">
                <a:latin typeface="Candara" panose="020E0502030303020204" pitchFamily="34" charset="0"/>
              </a:rPr>
              <a:t>El pecado hoy (</a:t>
            </a:r>
            <a:r>
              <a:rPr lang="es-PR" altLang="en-US">
                <a:solidFill>
                  <a:schemeClr val="hlink"/>
                </a:solidFill>
                <a:latin typeface="Candara" panose="020E0502030303020204" pitchFamily="34" charset="0"/>
              </a:rPr>
              <a:t>6.13</a:t>
            </a:r>
            <a:r>
              <a:rPr lang="es-PR" altLang="en-US">
                <a:latin typeface="Candara" panose="020E0502030303020204" pitchFamily="34" charset="0"/>
              </a:rPr>
              <a:t>).</a:t>
            </a:r>
          </a:p>
          <a:p>
            <a:pPr lvl="1"/>
            <a:r>
              <a:rPr lang="es-PR" altLang="en-US">
                <a:latin typeface="Candara" panose="020E0502030303020204" pitchFamily="34" charset="0"/>
              </a:rPr>
              <a:t>En nuestros día el pecado ha aumentado mucho. Los crímenes, guerras, revoluciones, los abortos, los deportes violentos, las demandas, etc., son manifestaciones de pecado del hombre.</a:t>
            </a:r>
          </a:p>
          <a:p>
            <a:pPr lvl="1"/>
            <a:r>
              <a:rPr lang="es-PR" altLang="en-US">
                <a:latin typeface="Candara" panose="020E0502030303020204" pitchFamily="34" charset="0"/>
              </a:rPr>
              <a:t>¡Cuán necesario es que la iglesia denuncie el pecado viviendo de acuerdo al deseo de Dios!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animEffect transition="in" filter="dissolve">
                                      <p:cBhvr>
                                        <p:cTn id="7" dur="500"/>
                                        <p:tgtEl>
                                          <p:spTgt spid="4506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063">
                                            <p:txEl>
                                              <p:pRg st="1" end="1"/>
                                            </p:txEl>
                                          </p:spTgt>
                                        </p:tgtEl>
                                        <p:attrNameLst>
                                          <p:attrName>style.visibility</p:attrName>
                                        </p:attrNameLst>
                                      </p:cBhvr>
                                      <p:to>
                                        <p:strVal val="visible"/>
                                      </p:to>
                                    </p:set>
                                    <p:animEffect transition="in" filter="dissolve">
                                      <p:cBhvr>
                                        <p:cTn id="10" dur="500"/>
                                        <p:tgtEl>
                                          <p:spTgt spid="4506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5063">
                                            <p:txEl>
                                              <p:pRg st="2" end="2"/>
                                            </p:txEl>
                                          </p:spTgt>
                                        </p:tgtEl>
                                        <p:attrNameLst>
                                          <p:attrName>style.visibility</p:attrName>
                                        </p:attrNameLst>
                                      </p:cBhvr>
                                      <p:to>
                                        <p:strVal val="visible"/>
                                      </p:to>
                                    </p:set>
                                    <p:animEffect transition="in" filter="dissolve">
                                      <p:cBhvr>
                                        <p:cTn id="13" dur="500"/>
                                        <p:tgtEl>
                                          <p:spTgt spid="450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7109" name="Rectangle 5"/>
          <p:cNvSpPr>
            <a:spLocks noGrp="1" noChangeArrowheads="1"/>
          </p:cNvSpPr>
          <p:nvPr>
            <p:ph type="body" idx="1"/>
          </p:nvPr>
        </p:nvSpPr>
        <p:spPr>
          <a:xfrm>
            <a:off x="457200" y="2017713"/>
            <a:ext cx="8497888" cy="4114800"/>
          </a:xfrm>
        </p:spPr>
        <p:txBody>
          <a:bodyPr/>
          <a:lstStyle/>
          <a:p>
            <a:pPr>
              <a:lnSpc>
                <a:spcPct val="90000"/>
              </a:lnSpc>
            </a:pPr>
            <a:r>
              <a:rPr lang="es-PR" altLang="en-US">
                <a:latin typeface="Candara" panose="020E0502030303020204" pitchFamily="34" charset="0"/>
              </a:rPr>
              <a:t>La posibilidad de ser diferente (</a:t>
            </a:r>
            <a:r>
              <a:rPr lang="es-PR" altLang="en-US">
                <a:solidFill>
                  <a:schemeClr val="hlink"/>
                </a:solidFill>
                <a:latin typeface="Candara" panose="020E0502030303020204" pitchFamily="34" charset="0"/>
              </a:rPr>
              <a:t>6.8-12</a:t>
            </a:r>
            <a:r>
              <a:rPr lang="es-PR" altLang="en-US">
                <a:latin typeface="Candara" panose="020E0502030303020204" pitchFamily="34" charset="0"/>
              </a:rPr>
              <a:t>).</a:t>
            </a:r>
          </a:p>
          <a:p>
            <a:pPr lvl="1">
              <a:lnSpc>
                <a:spcPct val="90000"/>
              </a:lnSpc>
            </a:pPr>
            <a:r>
              <a:rPr lang="es-PR" altLang="en-US">
                <a:latin typeface="Candara" panose="020E0502030303020204" pitchFamily="34" charset="0"/>
              </a:rPr>
              <a:t>Hay mucha presión para que nos adaptemos a la sociedad y sus valores y tradiciones.</a:t>
            </a:r>
          </a:p>
          <a:p>
            <a:pPr lvl="1">
              <a:lnSpc>
                <a:spcPct val="90000"/>
              </a:lnSpc>
            </a:pPr>
            <a:r>
              <a:rPr lang="es-PR" altLang="en-US">
                <a:latin typeface="Candara" panose="020E0502030303020204" pitchFamily="34" charset="0"/>
              </a:rPr>
              <a:t>Muchos, para no sentirse señalados y rechazados, adoptan los valores de la sociedad.</a:t>
            </a:r>
          </a:p>
          <a:p>
            <a:pPr lvl="1">
              <a:lnSpc>
                <a:spcPct val="90000"/>
              </a:lnSpc>
            </a:pPr>
            <a:r>
              <a:rPr lang="es-PR" altLang="en-US">
                <a:latin typeface="Candara" panose="020E0502030303020204" pitchFamily="34" charset="0"/>
              </a:rPr>
              <a:t>Noé decidió ser diferente a los demás, no porque era rebelde, sino para conformar su vida a los mandamientos de Dios.</a:t>
            </a:r>
          </a:p>
          <a:p>
            <a:pPr lvl="1">
              <a:lnSpc>
                <a:spcPct val="90000"/>
              </a:lnSpc>
            </a:pPr>
            <a:r>
              <a:rPr lang="es-PR" altLang="en-US">
                <a:latin typeface="Candara" panose="020E0502030303020204" pitchFamily="34" charset="0"/>
              </a:rPr>
              <a:t>Así tenemos que ser los creyentes hoy.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Effect transition="in" filter="dissolve">
                                      <p:cBhvr>
                                        <p:cTn id="7" dur="500"/>
                                        <p:tgtEl>
                                          <p:spTgt spid="4710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9">
                                            <p:txEl>
                                              <p:pRg st="1" end="1"/>
                                            </p:txEl>
                                          </p:spTgt>
                                        </p:tgtEl>
                                        <p:attrNameLst>
                                          <p:attrName>style.visibility</p:attrName>
                                        </p:attrNameLst>
                                      </p:cBhvr>
                                      <p:to>
                                        <p:strVal val="visible"/>
                                      </p:to>
                                    </p:set>
                                    <p:animEffect transition="in" filter="dissolve">
                                      <p:cBhvr>
                                        <p:cTn id="10" dur="500"/>
                                        <p:tgtEl>
                                          <p:spTgt spid="4710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7109">
                                            <p:txEl>
                                              <p:pRg st="2" end="2"/>
                                            </p:txEl>
                                          </p:spTgt>
                                        </p:tgtEl>
                                        <p:attrNameLst>
                                          <p:attrName>style.visibility</p:attrName>
                                        </p:attrNameLst>
                                      </p:cBhvr>
                                      <p:to>
                                        <p:strVal val="visible"/>
                                      </p:to>
                                    </p:set>
                                    <p:animEffect transition="in" filter="dissolve">
                                      <p:cBhvr>
                                        <p:cTn id="13" dur="500"/>
                                        <p:tgtEl>
                                          <p:spTgt spid="47109">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7109">
                                            <p:txEl>
                                              <p:pRg st="3" end="3"/>
                                            </p:txEl>
                                          </p:spTgt>
                                        </p:tgtEl>
                                        <p:attrNameLst>
                                          <p:attrName>style.visibility</p:attrName>
                                        </p:attrNameLst>
                                      </p:cBhvr>
                                      <p:to>
                                        <p:strVal val="visible"/>
                                      </p:to>
                                    </p:set>
                                    <p:animEffect transition="in" filter="dissolve">
                                      <p:cBhvr>
                                        <p:cTn id="16" dur="500"/>
                                        <p:tgtEl>
                                          <p:spTgt spid="47109">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7109">
                                            <p:txEl>
                                              <p:pRg st="4" end="4"/>
                                            </p:txEl>
                                          </p:spTgt>
                                        </p:tgtEl>
                                        <p:attrNameLst>
                                          <p:attrName>style.visibility</p:attrName>
                                        </p:attrNameLst>
                                      </p:cBhvr>
                                      <p:to>
                                        <p:strVal val="visible"/>
                                      </p:to>
                                    </p:set>
                                    <p:animEffect transition="in" filter="dissolve">
                                      <p:cBhvr>
                                        <p:cTn id="19" dur="500"/>
                                        <p:tgtEl>
                                          <p:spTgt spid="471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49157" name="Rectangle 5"/>
          <p:cNvSpPr>
            <a:spLocks noGrp="1" noChangeArrowheads="1"/>
          </p:cNvSpPr>
          <p:nvPr>
            <p:ph type="body" idx="1"/>
          </p:nvPr>
        </p:nvSpPr>
        <p:spPr>
          <a:xfrm>
            <a:off x="457200" y="2017713"/>
            <a:ext cx="8497888" cy="4114800"/>
          </a:xfrm>
        </p:spPr>
        <p:txBody>
          <a:bodyPr/>
          <a:lstStyle/>
          <a:p>
            <a:r>
              <a:rPr lang="es-PR" altLang="en-US">
                <a:latin typeface="Candara" panose="020E0502030303020204" pitchFamily="34" charset="0"/>
              </a:rPr>
              <a:t>Dios ha hecho posible un medio de salvación (</a:t>
            </a:r>
            <a:r>
              <a:rPr lang="es-PR" altLang="en-US">
                <a:solidFill>
                  <a:schemeClr val="hlink"/>
                </a:solidFill>
                <a:latin typeface="Candara" panose="020E0502030303020204" pitchFamily="34" charset="0"/>
              </a:rPr>
              <a:t>7.23</a:t>
            </a:r>
            <a:r>
              <a:rPr lang="es-PR" altLang="en-US">
                <a:latin typeface="Candara" panose="020E0502030303020204" pitchFamily="34" charset="0"/>
              </a:rPr>
              <a:t>).</a:t>
            </a:r>
          </a:p>
          <a:p>
            <a:pPr lvl="1"/>
            <a:r>
              <a:rPr lang="es-PR" altLang="en-US">
                <a:latin typeface="Candara" panose="020E0502030303020204" pitchFamily="34" charset="0"/>
              </a:rPr>
              <a:t>El juicio de Dios trae castigo y salvación. Dios siempre proveyó un medio de salvación al hombre. En los días de Noé fue un arca.</a:t>
            </a:r>
          </a:p>
          <a:p>
            <a:pPr lvl="1"/>
            <a:r>
              <a:rPr lang="es-PR" altLang="en-US">
                <a:latin typeface="Candara" panose="020E0502030303020204" pitchFamily="34" charset="0"/>
              </a:rPr>
              <a:t>En nuestros días, Dios ha provisto a su Hijo Jesucristo.</a:t>
            </a:r>
          </a:p>
          <a:p>
            <a:pPr lvl="1"/>
            <a:r>
              <a:rPr lang="es-PR" altLang="en-US">
                <a:latin typeface="Candara" panose="020E0502030303020204" pitchFamily="34" charset="0"/>
              </a:rPr>
              <a:t>¡Qué gran responsabilidad tiene la iglesia en proclamar que en ningún otros hay salvación sino sólo en Cristo!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7">
                                            <p:txEl>
                                              <p:pRg st="0" end="0"/>
                                            </p:txEl>
                                          </p:spTgt>
                                        </p:tgtEl>
                                        <p:attrNameLst>
                                          <p:attrName>style.visibility</p:attrName>
                                        </p:attrNameLst>
                                      </p:cBhvr>
                                      <p:to>
                                        <p:strVal val="visible"/>
                                      </p:to>
                                    </p:set>
                                    <p:animEffect transition="in" filter="dissolve">
                                      <p:cBhvr>
                                        <p:cTn id="7" dur="500"/>
                                        <p:tgtEl>
                                          <p:spTgt spid="4915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57">
                                            <p:txEl>
                                              <p:pRg st="1" end="1"/>
                                            </p:txEl>
                                          </p:spTgt>
                                        </p:tgtEl>
                                        <p:attrNameLst>
                                          <p:attrName>style.visibility</p:attrName>
                                        </p:attrNameLst>
                                      </p:cBhvr>
                                      <p:to>
                                        <p:strVal val="visible"/>
                                      </p:to>
                                    </p:set>
                                    <p:animEffect transition="in" filter="dissolve">
                                      <p:cBhvr>
                                        <p:cTn id="10" dur="500"/>
                                        <p:tgtEl>
                                          <p:spTgt spid="4915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9157">
                                            <p:txEl>
                                              <p:pRg st="2" end="2"/>
                                            </p:txEl>
                                          </p:spTgt>
                                        </p:tgtEl>
                                        <p:attrNameLst>
                                          <p:attrName>style.visibility</p:attrName>
                                        </p:attrNameLst>
                                      </p:cBhvr>
                                      <p:to>
                                        <p:strVal val="visible"/>
                                      </p:to>
                                    </p:set>
                                    <p:animEffect transition="in" filter="dissolve">
                                      <p:cBhvr>
                                        <p:cTn id="13" dur="500"/>
                                        <p:tgtEl>
                                          <p:spTgt spid="49157">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9157">
                                            <p:txEl>
                                              <p:pRg st="3" end="3"/>
                                            </p:txEl>
                                          </p:spTgt>
                                        </p:tgtEl>
                                        <p:attrNameLst>
                                          <p:attrName>style.visibility</p:attrName>
                                        </p:attrNameLst>
                                      </p:cBhvr>
                                      <p:to>
                                        <p:strVal val="visible"/>
                                      </p:to>
                                    </p:set>
                                    <p:animEffect transition="in" filter="dissolve">
                                      <p:cBhvr>
                                        <p:cTn id="16" dur="500"/>
                                        <p:tgtEl>
                                          <p:spTgt spid="491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Atrévete a ser diferente"/>
          <p:cNvPicPr>
            <a:picLocks noGrp="1" noChangeAspect="1" noChangeArrowheads="1"/>
          </p:cNvPicPr>
          <p:nvPr>
            <p:ph/>
          </p:nvPr>
        </p:nvPicPr>
        <p:blipFill>
          <a:blip r:embed="rId3">
            <a:lum bright="12000" contrast="4000"/>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s-PR" altLang="en-US">
                <a:latin typeface="Candara" panose="020E0502030303020204" pitchFamily="34" charset="0"/>
              </a:rPr>
              <a:t>Bosquejo</a:t>
            </a:r>
          </a:p>
        </p:txBody>
      </p:sp>
      <p:sp>
        <p:nvSpPr>
          <p:cNvPr id="20483" name="Rectangle 3"/>
          <p:cNvSpPr>
            <a:spLocks noGrp="1" noChangeArrowheads="1"/>
          </p:cNvSpPr>
          <p:nvPr>
            <p:ph type="body" idx="1"/>
          </p:nvPr>
        </p:nvSpPr>
        <p:spPr/>
        <p:txBody>
          <a:bodyPr/>
          <a:lstStyle/>
          <a:p>
            <a:pPr marL="609600" indent="-609600">
              <a:buSzPct val="85000"/>
              <a:buFont typeface="Wingdings" panose="05000000000000000000" pitchFamily="2" charset="2"/>
              <a:buNone/>
            </a:pPr>
            <a:r>
              <a:rPr lang="es-PR" altLang="en-US" sz="2800">
                <a:latin typeface="Candara" panose="020E0502030303020204" pitchFamily="34" charset="0"/>
              </a:rPr>
              <a:t>1. La corrupción de la humanidad</a:t>
            </a:r>
          </a:p>
          <a:p>
            <a:pPr marL="609600" indent="-609600">
              <a:buSzPct val="85000"/>
              <a:buFont typeface="Wingdings" panose="05000000000000000000" pitchFamily="2" charset="2"/>
              <a:buNone/>
            </a:pPr>
            <a:r>
              <a:rPr lang="es-PR" altLang="en-US" sz="2800">
                <a:latin typeface="Candara" panose="020E0502030303020204" pitchFamily="34" charset="0"/>
              </a:rPr>
              <a:t>	(</a:t>
            </a:r>
            <a:r>
              <a:rPr lang="es-PR" altLang="en-US" sz="2800">
                <a:solidFill>
                  <a:schemeClr val="hlink"/>
                </a:solidFill>
                <a:latin typeface="Candara" panose="020E0502030303020204" pitchFamily="34" charset="0"/>
              </a:rPr>
              <a:t>Génesis 6.5-7</a:t>
            </a:r>
            <a:r>
              <a:rPr lang="es-PR" altLang="en-US" sz="2800">
                <a:latin typeface="Candara" panose="020E0502030303020204" pitchFamily="34" charset="0"/>
              </a:rPr>
              <a:t>)</a:t>
            </a:r>
          </a:p>
          <a:p>
            <a:pPr marL="609600" indent="-609600">
              <a:buSzPct val="85000"/>
              <a:buFont typeface="Wingdings" panose="05000000000000000000" pitchFamily="2" charset="2"/>
              <a:buNone/>
            </a:pPr>
            <a:r>
              <a:rPr lang="es-PR" altLang="en-US" sz="2800">
                <a:latin typeface="Candara" panose="020E0502030303020204" pitchFamily="34" charset="0"/>
              </a:rPr>
              <a:t>2. Noé, un hombre justo y cabal </a:t>
            </a:r>
          </a:p>
          <a:p>
            <a:pPr marL="609600" indent="-609600">
              <a:buSzPct val="85000"/>
              <a:buFont typeface="Wingdings" panose="05000000000000000000" pitchFamily="2" charset="2"/>
              <a:buNone/>
            </a:pPr>
            <a:r>
              <a:rPr lang="es-PR" altLang="en-US" sz="2800">
                <a:latin typeface="Candara" panose="020E0502030303020204" pitchFamily="34" charset="0"/>
              </a:rPr>
              <a:t>	(</a:t>
            </a:r>
            <a:r>
              <a:rPr lang="es-PR" altLang="en-US" sz="2800">
                <a:solidFill>
                  <a:schemeClr val="hlink"/>
                </a:solidFill>
                <a:latin typeface="Candara" panose="020E0502030303020204" pitchFamily="34" charset="0"/>
              </a:rPr>
              <a:t>Génesis 6.8-9</a:t>
            </a:r>
            <a:r>
              <a:rPr lang="es-PR" altLang="en-US" sz="2800">
                <a:latin typeface="Candara" panose="020E0502030303020204" pitchFamily="34" charset="0"/>
              </a:rPr>
              <a:t>)</a:t>
            </a:r>
          </a:p>
          <a:p>
            <a:pPr marL="609600" indent="-609600">
              <a:buSzPct val="85000"/>
              <a:buFont typeface="Wingdings" panose="05000000000000000000" pitchFamily="2" charset="2"/>
              <a:buNone/>
            </a:pPr>
            <a:r>
              <a:rPr lang="es-PR" altLang="en-US" sz="2800">
                <a:latin typeface="Candara" panose="020E0502030303020204" pitchFamily="34" charset="0"/>
              </a:rPr>
              <a:t>3. Preparativos para el arca</a:t>
            </a:r>
          </a:p>
          <a:p>
            <a:pPr marL="609600" indent="-609600">
              <a:buSzPct val="85000"/>
              <a:buFont typeface="Wingdings" panose="05000000000000000000" pitchFamily="2" charset="2"/>
              <a:buNone/>
            </a:pPr>
            <a:r>
              <a:rPr lang="es-PR" altLang="en-US" sz="2800">
                <a:latin typeface="Candara" panose="020E0502030303020204" pitchFamily="34" charset="0"/>
              </a:rPr>
              <a:t>	(</a:t>
            </a:r>
            <a:r>
              <a:rPr lang="es-PR" altLang="en-US" sz="2800">
                <a:solidFill>
                  <a:schemeClr val="hlink"/>
                </a:solidFill>
                <a:latin typeface="Candara" panose="020E0502030303020204" pitchFamily="34" charset="0"/>
              </a:rPr>
              <a:t>Génesis 6.13-19</a:t>
            </a:r>
            <a:r>
              <a:rPr lang="es-PR" altLang="en-US" sz="2800">
                <a:latin typeface="Candara" panose="020E0502030303020204" pitchFamily="34" charset="0"/>
              </a:rPr>
              <a:t>)</a:t>
            </a:r>
          </a:p>
          <a:p>
            <a:pPr marL="609600" indent="-609600">
              <a:buSzPct val="85000"/>
              <a:buFont typeface="Wingdings" panose="05000000000000000000" pitchFamily="2" charset="2"/>
              <a:buNone/>
            </a:pPr>
            <a:r>
              <a:rPr lang="es-PR" altLang="en-US" sz="2800">
                <a:latin typeface="Candara" panose="020E0502030303020204" pitchFamily="34" charset="0"/>
              </a:rPr>
              <a:t>4. El diluvio</a:t>
            </a:r>
          </a:p>
          <a:p>
            <a:pPr marL="609600" indent="-609600">
              <a:buSzPct val="85000"/>
              <a:buFont typeface="Wingdings" panose="05000000000000000000" pitchFamily="2" charset="2"/>
              <a:buNone/>
            </a:pPr>
            <a:r>
              <a:rPr lang="es-PR" altLang="en-US" sz="2800">
                <a:latin typeface="Candara" panose="020E0502030303020204" pitchFamily="34" charset="0"/>
              </a:rPr>
              <a:t>	(</a:t>
            </a:r>
            <a:r>
              <a:rPr lang="es-PR" altLang="en-US" sz="2800">
                <a:solidFill>
                  <a:schemeClr val="hlink"/>
                </a:solidFill>
                <a:latin typeface="Candara" panose="020E0502030303020204" pitchFamily="34" charset="0"/>
              </a:rPr>
              <a:t>Génesis 7.19</a:t>
            </a:r>
            <a:r>
              <a:rPr lang="es-PR" altLang="en-US" sz="2800">
                <a:latin typeface="Candara" panose="020E0502030303020204" pitchFamily="34" charset="0"/>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6" name="Picture 16" descr="mount_ararat"/>
          <p:cNvPicPr>
            <a:picLocks noChangeAspect="1" noChangeArrowheads="1"/>
          </p:cNvPicPr>
          <p:nvPr/>
        </p:nvPicPr>
        <p:blipFill>
          <a:blip r:embed="rId3">
            <a:lum bright="16000" contrast="4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3743325" y="176213"/>
            <a:ext cx="5137150" cy="722312"/>
          </a:xfrm>
          <a:solidFill>
            <a:schemeClr val="tx1">
              <a:alpha val="53999"/>
            </a:schemeClr>
          </a:solidFill>
          <a:ln/>
        </p:spPr>
        <p:txBody>
          <a:bodyPr/>
          <a:lstStyle/>
          <a:p>
            <a:pPr algn="ctr"/>
            <a:r>
              <a:rPr lang="es-PR" altLang="en-US" sz="4800">
                <a:solidFill>
                  <a:schemeClr val="bg1"/>
                </a:solidFill>
                <a:latin typeface="Candara" panose="020E0502030303020204" pitchFamily="34" charset="0"/>
              </a:rPr>
              <a:t>Próximo Estudio</a:t>
            </a:r>
          </a:p>
        </p:txBody>
      </p:sp>
      <p:sp>
        <p:nvSpPr>
          <p:cNvPr id="51204" name="Rectangle 4"/>
          <p:cNvSpPr>
            <a:spLocks noGrp="1" noChangeArrowheads="1"/>
          </p:cNvSpPr>
          <p:nvPr>
            <p:ph type="body" sz="half" idx="1"/>
          </p:nvPr>
        </p:nvSpPr>
        <p:spPr>
          <a:xfrm>
            <a:off x="914400" y="4740275"/>
            <a:ext cx="7531100" cy="2117725"/>
          </a:xfrm>
          <a:solidFill>
            <a:schemeClr val="tx1">
              <a:alpha val="53999"/>
            </a:schemeClr>
          </a:solidFill>
          <a:ln/>
        </p:spPr>
        <p:txBody>
          <a:bodyPr>
            <a:spAutoFit/>
          </a:bodyPr>
          <a:lstStyle/>
          <a:p>
            <a:pPr>
              <a:lnSpc>
                <a:spcPct val="80000"/>
              </a:lnSpc>
            </a:pPr>
            <a:r>
              <a:rPr lang="es-PR" altLang="en-US" sz="4000" dirty="0">
                <a:solidFill>
                  <a:schemeClr val="bg1"/>
                </a:solidFill>
                <a:latin typeface="Candara" panose="020E0502030303020204" pitchFamily="34" charset="0"/>
              </a:rPr>
              <a:t>Martes, </a:t>
            </a:r>
            <a:r>
              <a:rPr lang="es-PR" altLang="en-US" sz="4000" dirty="0" smtClean="0">
                <a:solidFill>
                  <a:schemeClr val="bg1"/>
                </a:solidFill>
                <a:latin typeface="Candara" panose="020E0502030303020204" pitchFamily="34" charset="0"/>
              </a:rPr>
              <a:t>16 </a:t>
            </a:r>
            <a:r>
              <a:rPr lang="es-PR" altLang="en-US" sz="4000" dirty="0">
                <a:solidFill>
                  <a:schemeClr val="bg1"/>
                </a:solidFill>
                <a:latin typeface="Candara" panose="020E0502030303020204" pitchFamily="34" charset="0"/>
              </a:rPr>
              <a:t>de febrero de </a:t>
            </a:r>
            <a:r>
              <a:rPr lang="es-PR" altLang="en-US" sz="4000" dirty="0" smtClean="0">
                <a:solidFill>
                  <a:schemeClr val="bg1"/>
                </a:solidFill>
                <a:latin typeface="Candara" panose="020E0502030303020204" pitchFamily="34" charset="0"/>
              </a:rPr>
              <a:t>2016</a:t>
            </a:r>
            <a:endParaRPr lang="es-PR" altLang="en-US" sz="4000" dirty="0">
              <a:solidFill>
                <a:schemeClr val="bg1"/>
              </a:solidFill>
              <a:latin typeface="Candara" panose="020E0502030303020204" pitchFamily="34" charset="0"/>
            </a:endParaRPr>
          </a:p>
          <a:p>
            <a:pPr lvl="1">
              <a:lnSpc>
                <a:spcPct val="80000"/>
              </a:lnSpc>
            </a:pPr>
            <a:r>
              <a:rPr lang="es-PR" altLang="en-US" sz="3600" dirty="0">
                <a:solidFill>
                  <a:schemeClr val="bg1"/>
                </a:solidFill>
                <a:latin typeface="Candara" panose="020E0502030303020204" pitchFamily="34" charset="0"/>
              </a:rPr>
              <a:t>Estudio </a:t>
            </a:r>
            <a:r>
              <a:rPr lang="es-PR" altLang="en-US" sz="3600" dirty="0" smtClean="0">
                <a:solidFill>
                  <a:schemeClr val="bg1"/>
                </a:solidFill>
                <a:latin typeface="Candara" panose="020E0502030303020204" pitchFamily="34" charset="0"/>
              </a:rPr>
              <a:t>#7: </a:t>
            </a:r>
            <a:r>
              <a:rPr lang="es-PR" altLang="en-US" sz="3600" dirty="0">
                <a:solidFill>
                  <a:schemeClr val="bg1"/>
                </a:solidFill>
                <a:latin typeface="Candara" panose="020E0502030303020204" pitchFamily="34" charset="0"/>
              </a:rPr>
              <a:t>“El pacto de Dios con Noé”</a:t>
            </a:r>
          </a:p>
          <a:p>
            <a:pPr lvl="1">
              <a:lnSpc>
                <a:spcPct val="80000"/>
              </a:lnSpc>
            </a:pPr>
            <a:r>
              <a:rPr lang="es-PR" altLang="en-US" sz="3600" dirty="0">
                <a:solidFill>
                  <a:schemeClr val="bg1"/>
                </a:solidFill>
                <a:latin typeface="Candara" panose="020E0502030303020204" pitchFamily="34" charset="0"/>
              </a:rPr>
              <a:t>Génesis 8.1 a 11.26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1000"/>
                                        <p:tgtEl>
                                          <p:spTgt spid="51203"/>
                                        </p:tgtEl>
                                      </p:cBhvr>
                                    </p:animEffect>
                                    <p:anim calcmode="lin" valueType="num">
                                      <p:cBhvr>
                                        <p:cTn id="8" dur="1000" fill="hold"/>
                                        <p:tgtEl>
                                          <p:spTgt spid="51203"/>
                                        </p:tgtEl>
                                        <p:attrNameLst>
                                          <p:attrName>ppt_x</p:attrName>
                                        </p:attrNameLst>
                                      </p:cBhvr>
                                      <p:tavLst>
                                        <p:tav tm="0">
                                          <p:val>
                                            <p:strVal val="#ppt_x"/>
                                          </p:val>
                                        </p:tav>
                                        <p:tav tm="100000">
                                          <p:val>
                                            <p:strVal val="#ppt_x"/>
                                          </p:val>
                                        </p:tav>
                                      </p:tavLst>
                                    </p:anim>
                                    <p:anim calcmode="lin" valueType="num">
                                      <p:cBhvr>
                                        <p:cTn id="9" dur="1000" fill="hold"/>
                                        <p:tgtEl>
                                          <p:spTgt spid="5120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204">
                                            <p:bg/>
                                          </p:spTgt>
                                        </p:tgtEl>
                                        <p:attrNameLst>
                                          <p:attrName>style.visibility</p:attrName>
                                        </p:attrNameLst>
                                      </p:cBhvr>
                                      <p:to>
                                        <p:strVal val="visible"/>
                                      </p:to>
                                    </p:set>
                                    <p:animEffect transition="in" filter="fade">
                                      <p:cBhvr>
                                        <p:cTn id="12" dur="1000"/>
                                        <p:tgtEl>
                                          <p:spTgt spid="51204">
                                            <p:bg/>
                                          </p:spTgt>
                                        </p:tgtEl>
                                      </p:cBhvr>
                                    </p:animEffect>
                                    <p:anim calcmode="lin" valueType="num">
                                      <p:cBhvr>
                                        <p:cTn id="13" dur="1000" fill="hold"/>
                                        <p:tgtEl>
                                          <p:spTgt spid="51204">
                                            <p:bg/>
                                          </p:spTgt>
                                        </p:tgtEl>
                                        <p:attrNameLst>
                                          <p:attrName>ppt_x</p:attrName>
                                        </p:attrNameLst>
                                      </p:cBhvr>
                                      <p:tavLst>
                                        <p:tav tm="0">
                                          <p:val>
                                            <p:strVal val="#ppt_x"/>
                                          </p:val>
                                        </p:tav>
                                        <p:tav tm="100000">
                                          <p:val>
                                            <p:strVal val="#ppt_x"/>
                                          </p:val>
                                        </p:tav>
                                      </p:tavLst>
                                    </p:anim>
                                    <p:anim calcmode="lin" valueType="num">
                                      <p:cBhvr>
                                        <p:cTn id="14" dur="1000" fill="hold"/>
                                        <p:tgtEl>
                                          <p:spTgt spid="51204">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1204">
                                            <p:txEl>
                                              <p:pRg st="0" end="0"/>
                                            </p:txEl>
                                          </p:spTgt>
                                        </p:tgtEl>
                                        <p:attrNameLst>
                                          <p:attrName>style.visibility</p:attrName>
                                        </p:attrNameLst>
                                      </p:cBhvr>
                                      <p:to>
                                        <p:strVal val="visible"/>
                                      </p:to>
                                    </p:set>
                                    <p:animEffect transition="in" filter="fade">
                                      <p:cBhvr>
                                        <p:cTn id="17" dur="1000"/>
                                        <p:tgtEl>
                                          <p:spTgt spid="51204">
                                            <p:txEl>
                                              <p:pRg st="0" end="0"/>
                                            </p:txEl>
                                          </p:spTgt>
                                        </p:tgtEl>
                                      </p:cBhvr>
                                    </p:animEffect>
                                    <p:anim calcmode="lin" valueType="num">
                                      <p:cBhvr>
                                        <p:cTn id="18" dur="10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1204">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1204">
                                            <p:txEl>
                                              <p:pRg st="1" end="1"/>
                                            </p:txEl>
                                          </p:spTgt>
                                        </p:tgtEl>
                                        <p:attrNameLst>
                                          <p:attrName>style.visibility</p:attrName>
                                        </p:attrNameLst>
                                      </p:cBhvr>
                                      <p:to>
                                        <p:strVal val="visible"/>
                                      </p:to>
                                    </p:set>
                                    <p:animEffect transition="in" filter="fade">
                                      <p:cBhvr>
                                        <p:cTn id="22" dur="1000"/>
                                        <p:tgtEl>
                                          <p:spTgt spid="51204">
                                            <p:txEl>
                                              <p:pRg st="1" end="1"/>
                                            </p:txEl>
                                          </p:spTgt>
                                        </p:tgtEl>
                                      </p:cBhvr>
                                    </p:animEffect>
                                    <p:anim calcmode="lin" valueType="num">
                                      <p:cBhvr>
                                        <p:cTn id="23" dur="10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1204">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1204">
                                            <p:txEl>
                                              <p:pRg st="2" end="2"/>
                                            </p:txEl>
                                          </p:spTgt>
                                        </p:tgtEl>
                                        <p:attrNameLst>
                                          <p:attrName>style.visibility</p:attrName>
                                        </p:attrNameLst>
                                      </p:cBhvr>
                                      <p:to>
                                        <p:strVal val="visible"/>
                                      </p:to>
                                    </p:set>
                                    <p:animEffect transition="in" filter="fade">
                                      <p:cBhvr>
                                        <p:cTn id="27" dur="1000"/>
                                        <p:tgtEl>
                                          <p:spTgt spid="51204">
                                            <p:txEl>
                                              <p:pRg st="2" end="2"/>
                                            </p:txEl>
                                          </p:spTgt>
                                        </p:tgtEl>
                                      </p:cBhvr>
                                    </p:animEffect>
                                    <p:anim calcmode="lin" valueType="num">
                                      <p:cBhvr>
                                        <p:cTn id="28" dur="10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120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4"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latin typeface="Candara" panose="020E0502030303020204" pitchFamily="34" charset="0"/>
              </a:rPr>
              <a:t>Bibliografía</a:t>
            </a:r>
          </a:p>
        </p:txBody>
      </p:sp>
      <p:sp>
        <p:nvSpPr>
          <p:cNvPr id="53251" name="Rectangle 3"/>
          <p:cNvSpPr>
            <a:spLocks noGrp="1" noChangeArrowheads="1"/>
          </p:cNvSpPr>
          <p:nvPr>
            <p:ph type="body" idx="1"/>
          </p:nvPr>
        </p:nvSpPr>
        <p:spPr>
          <a:xfrm>
            <a:off x="423863" y="2017713"/>
            <a:ext cx="8531225" cy="4114800"/>
          </a:xfrm>
        </p:spPr>
        <p:txBody>
          <a:bodyPr/>
          <a:lstStyle/>
          <a:p>
            <a:pPr marL="609600" indent="-609600">
              <a:lnSpc>
                <a:spcPct val="80000"/>
              </a:lnSpc>
            </a:pPr>
            <a:r>
              <a:rPr lang="en-US" altLang="en-US" sz="2000">
                <a:latin typeface="Candara" panose="020E0502030303020204" pitchFamily="34" charset="0"/>
              </a:rPr>
              <a:t>Casa Bautista de Publicaciones (1996), </a:t>
            </a:r>
            <a:r>
              <a:rPr lang="en-US" altLang="en-US" sz="2000" i="1">
                <a:latin typeface="Candara" panose="020E0502030303020204" pitchFamily="34" charset="0"/>
              </a:rPr>
              <a:t>El Expositor Bíblico (La Biblia, Libro por Libro, Maestros), Volumen 1. </a:t>
            </a:r>
          </a:p>
          <a:p>
            <a:pPr marL="609600" indent="-609600">
              <a:lnSpc>
                <a:spcPct val="80000"/>
              </a:lnSpc>
            </a:pPr>
            <a:r>
              <a:rPr lang="es-PR" altLang="en-US" sz="2000">
                <a:latin typeface="Candara" panose="020E0502030303020204" pitchFamily="34" charset="0"/>
              </a:rPr>
              <a:t>Wilton M. Nelson and Juan Rojas Mayo, Nelson Nuevo Diccionario Ilustrado De La Biblia, electronic ed. (Nashville: Editorial Caribe, 2000, c1998).</a:t>
            </a:r>
          </a:p>
          <a:p>
            <a:pPr marL="609600" indent="-609600">
              <a:lnSpc>
                <a:spcPct val="80000"/>
              </a:lnSpc>
            </a:pPr>
            <a:r>
              <a:rPr lang="es-PR" altLang="en-US" sz="2000">
                <a:latin typeface="Candara" panose="020E0502030303020204" pitchFamily="34" charset="0"/>
              </a:rPr>
              <a:t>Matthew Henry, </a:t>
            </a:r>
            <a:r>
              <a:rPr lang="es-PR" altLang="en-US" sz="2000" i="1">
                <a:latin typeface="Candara" panose="020E0502030303020204" pitchFamily="34" charset="0"/>
              </a:rPr>
              <a:t>Comentario De La Biblia Matthew Henry En Un Tomo.</a:t>
            </a:r>
            <a:r>
              <a:rPr lang="es-PR" altLang="en-US" sz="2000">
                <a:latin typeface="Candara" panose="020E0502030303020204" pitchFamily="34" charset="0"/>
              </a:rPr>
              <a:t> (Miami: Editorial Unilit, 2003).</a:t>
            </a:r>
          </a:p>
          <a:p>
            <a:pPr marL="609600" indent="-609600">
              <a:lnSpc>
                <a:spcPct val="80000"/>
              </a:lnSpc>
            </a:pPr>
            <a:r>
              <a:rPr lang="es-PR" altLang="en-US" sz="2000">
                <a:latin typeface="Candara" panose="020E0502030303020204" pitchFamily="34" charset="0"/>
              </a:rPr>
              <a:t>W.E. Vine, </a:t>
            </a:r>
            <a:r>
              <a:rPr lang="es-PR" altLang="en-US" sz="2000" i="1">
                <a:latin typeface="Candara" panose="020E0502030303020204" pitchFamily="34" charset="0"/>
              </a:rPr>
              <a:t>Vine Diccionario Expositivo De Palabras Del Antiguo Y Del Neuvo Testamento Exhaustivo</a:t>
            </a:r>
            <a:r>
              <a:rPr lang="es-PR" altLang="en-US" sz="2000">
                <a:latin typeface="Candara" panose="020E0502030303020204" pitchFamily="34" charset="0"/>
              </a:rPr>
              <a:t>, electronic ed. (Nashville: Editorial Caribe, 2000, c1999). </a:t>
            </a:r>
          </a:p>
          <a:p>
            <a:pPr marL="609600" indent="-609600">
              <a:lnSpc>
                <a:spcPct val="80000"/>
              </a:lnSpc>
            </a:pPr>
            <a:r>
              <a:rPr lang="es-PR" altLang="en-US" sz="2000">
                <a:latin typeface="Candara" panose="020E0502030303020204" pitchFamily="34" charset="0"/>
              </a:rPr>
              <a:t>Daniel Carro, José Tomás Poe, Rubén O. Zorzoli and Tex.) Editorial Mundo Hispano (El Paso, </a:t>
            </a:r>
            <a:r>
              <a:rPr lang="es-PR" altLang="en-US" sz="2000" i="1">
                <a:latin typeface="Candara" panose="020E0502030303020204" pitchFamily="34" charset="0"/>
              </a:rPr>
              <a:t>Comentario Bı́blico Mundo Hispano Genesis</a:t>
            </a:r>
            <a:r>
              <a:rPr lang="es-PR" altLang="en-US" sz="2000">
                <a:latin typeface="Candara" panose="020E0502030303020204" pitchFamily="34" charset="0"/>
              </a:rPr>
              <a:t>, 1. ed. (El Paso, TX: Editorial Mundo Hispano, 1993-&lt;1997).</a:t>
            </a:r>
          </a:p>
          <a:p>
            <a:pPr marL="609600" indent="-609600">
              <a:lnSpc>
                <a:spcPct val="80000"/>
              </a:lnSpc>
            </a:pPr>
            <a:r>
              <a:rPr lang="es-PR" altLang="en-US" sz="2000">
                <a:latin typeface="Candara" panose="020E0502030303020204" pitchFamily="34" charset="0"/>
              </a:rPr>
              <a:t>Alfred Thompson Eade, </a:t>
            </a:r>
            <a:r>
              <a:rPr lang="es-PR" altLang="en-US" sz="2000" i="1">
                <a:latin typeface="Candara" panose="020E0502030303020204" pitchFamily="34" charset="0"/>
              </a:rPr>
              <a:t>Panorama de la Biblia, Curso de Estudios Bíblicos</a:t>
            </a:r>
            <a:r>
              <a:rPr lang="es-PR" altLang="en-US" sz="2000">
                <a:latin typeface="Candara" panose="020E0502030303020204" pitchFamily="34" charset="0"/>
              </a:rPr>
              <a:t>, Editorial Mundo Hispano, El Paso, TX, 2002.</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IBB">
            <a:hlinkClick r:id="rId3"/>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685800" y="0"/>
            <a:ext cx="79248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770" decel="100000"/>
                                        <p:tgtEl>
                                          <p:spTgt spid="55298"/>
                                        </p:tgtEl>
                                      </p:cBhvr>
                                    </p:animEffect>
                                    <p:animScale>
                                      <p:cBhvr>
                                        <p:cTn id="8" dur="770" decel="100000"/>
                                        <p:tgtEl>
                                          <p:spTgt spid="55298"/>
                                        </p:tgtEl>
                                      </p:cBhvr>
                                      <p:from x="10000" y="10000"/>
                                      <p:to x="200000" y="450000"/>
                                    </p:animScale>
                                    <p:animScale>
                                      <p:cBhvr>
                                        <p:cTn id="9" dur="1230" accel="100000" fill="hold">
                                          <p:stCondLst>
                                            <p:cond delay="770"/>
                                          </p:stCondLst>
                                        </p:cTn>
                                        <p:tgtEl>
                                          <p:spTgt spid="55298"/>
                                        </p:tgtEl>
                                      </p:cBhvr>
                                      <p:from x="200000" y="450000"/>
                                      <p:to x="100000" y="100000"/>
                                    </p:animScale>
                                    <p:set>
                                      <p:cBhvr>
                                        <p:cTn id="10" dur="770" fill="hold"/>
                                        <p:tgtEl>
                                          <p:spTgt spid="55298"/>
                                        </p:tgtEl>
                                        <p:attrNameLst>
                                          <p:attrName>ppt_x</p:attrName>
                                        </p:attrNameLst>
                                      </p:cBhvr>
                                      <p:to>
                                        <p:strVal val="(0.5)"/>
                                      </p:to>
                                    </p:set>
                                    <p:anim from="(0.5)" to="(#ppt_x)" calcmode="lin" valueType="num">
                                      <p:cBhvr>
                                        <p:cTn id="11" dur="1230" accel="100000" fill="hold">
                                          <p:stCondLst>
                                            <p:cond delay="770"/>
                                          </p:stCondLst>
                                        </p:cTn>
                                        <p:tgtEl>
                                          <p:spTgt spid="55298"/>
                                        </p:tgtEl>
                                        <p:attrNameLst>
                                          <p:attrName>ppt_x</p:attrName>
                                        </p:attrNameLst>
                                      </p:cBhvr>
                                    </p:anim>
                                    <p:set>
                                      <p:cBhvr>
                                        <p:cTn id="12" dur="770" fill="hold"/>
                                        <p:tgtEl>
                                          <p:spTgt spid="55298"/>
                                        </p:tgtEl>
                                        <p:attrNameLst>
                                          <p:attrName>ppt_y</p:attrName>
                                        </p:attrNameLst>
                                      </p:cBhvr>
                                      <p:to>
                                        <p:strVal val="(#ppt_y+0.4)"/>
                                      </p:to>
                                    </p:set>
                                    <p:anim from="(#ppt_y+0.4)" to="(#ppt_y)" calcmode="lin" valueType="num">
                                      <p:cBhvr>
                                        <p:cTn id="13" dur="1230" accel="100000" fill="hold">
                                          <p:stCondLst>
                                            <p:cond delay="770"/>
                                          </p:stCondLst>
                                        </p:cTn>
                                        <p:tgtEl>
                                          <p:spTgt spid="552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marL="838200" indent="-838200"/>
            <a:r>
              <a:rPr lang="es-PR" altLang="en-US">
                <a:latin typeface="Candara" panose="020E0502030303020204" pitchFamily="34" charset="0"/>
              </a:rPr>
              <a:t>Responda (Jóvenes)</a:t>
            </a:r>
          </a:p>
        </p:txBody>
      </p:sp>
      <p:sp>
        <p:nvSpPr>
          <p:cNvPr id="131075" name="Rectangle 3"/>
          <p:cNvSpPr>
            <a:spLocks noGrp="1" noChangeArrowheads="1"/>
          </p:cNvSpPr>
          <p:nvPr>
            <p:ph type="body" idx="1"/>
          </p:nvPr>
        </p:nvSpPr>
        <p:spPr>
          <a:xfrm>
            <a:off x="762000" y="2057400"/>
            <a:ext cx="7772400" cy="685800"/>
          </a:xfrm>
          <a:solidFill>
            <a:schemeClr val="bg1"/>
          </a:solidFill>
        </p:spPr>
        <p:txBody>
          <a:bodyPr/>
          <a:lstStyle/>
          <a:p>
            <a:pPr marL="609600" indent="-609600">
              <a:lnSpc>
                <a:spcPct val="80000"/>
              </a:lnSpc>
              <a:buSzPct val="85000"/>
              <a:buFont typeface="Wingdings" panose="05000000000000000000" pitchFamily="2" charset="2"/>
              <a:buAutoNum type="arabicPeriod"/>
            </a:pPr>
            <a:r>
              <a:rPr lang="es-PR" altLang="en-US" sz="2800">
                <a:latin typeface="Candara" panose="020E0502030303020204" pitchFamily="34" charset="0"/>
              </a:rPr>
              <a:t>Marque la opción verdadera.</a:t>
            </a:r>
          </a:p>
          <a:p>
            <a:pPr marL="990600" lvl="1" indent="-533400">
              <a:lnSpc>
                <a:spcPct val="80000"/>
              </a:lnSpc>
              <a:buSzPct val="85000"/>
              <a:buFont typeface="Wingdings" panose="05000000000000000000" pitchFamily="2" charset="2"/>
              <a:buAutoNum type="alphaLcPeriod"/>
            </a:pPr>
            <a:r>
              <a:rPr lang="es-PR" altLang="en-US" sz="2400">
                <a:latin typeface="Candara" panose="020E0502030303020204" pitchFamily="34" charset="0"/>
              </a:rPr>
              <a:t>Noé debía introducir en el arca:</a:t>
            </a:r>
          </a:p>
        </p:txBody>
      </p:sp>
      <p:sp>
        <p:nvSpPr>
          <p:cNvPr id="131076" name="Text Box 4"/>
          <p:cNvSpPr txBox="1">
            <a:spLocks noChangeArrowheads="1"/>
          </p:cNvSpPr>
          <p:nvPr/>
        </p:nvSpPr>
        <p:spPr bwMode="auto">
          <a:xfrm>
            <a:off x="493713" y="3251200"/>
            <a:ext cx="8156575" cy="188118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Una pareja de cada ser viviente.</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Una pareja de los animales no limpios y dos parejas de los limpios.</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Siete parejas de los animales limpios y una sola de los no limpios.</a:t>
            </a:r>
          </a:p>
        </p:txBody>
      </p:sp>
      <p:sp>
        <p:nvSpPr>
          <p:cNvPr id="131077" name="Text Box 5"/>
          <p:cNvSpPr txBox="1">
            <a:spLocks noChangeArrowheads="1"/>
          </p:cNvSpPr>
          <p:nvPr/>
        </p:nvSpPr>
        <p:spPr bwMode="auto">
          <a:xfrm>
            <a:off x="533400" y="4419600"/>
            <a:ext cx="33655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7"/>
                                        </p:tgtEl>
                                        <p:attrNameLst>
                                          <p:attrName>style.visibility</p:attrName>
                                        </p:attrNameLst>
                                      </p:cBhvr>
                                      <p:to>
                                        <p:strVal val="visible"/>
                                      </p:to>
                                    </p:set>
                                    <p:animEffect transition="in" filter="dissolve">
                                      <p:cBhvr>
                                        <p:cTn id="7" dur="500"/>
                                        <p:tgtEl>
                                          <p:spTgt spid="13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marL="838200" indent="-838200"/>
            <a:r>
              <a:rPr lang="es-PR" altLang="en-US">
                <a:latin typeface="Candara" panose="020E0502030303020204" pitchFamily="34" charset="0"/>
              </a:rPr>
              <a:t>Responda (Jóvenes)</a:t>
            </a:r>
          </a:p>
        </p:txBody>
      </p:sp>
      <p:sp>
        <p:nvSpPr>
          <p:cNvPr id="133123" name="Rectangle 3"/>
          <p:cNvSpPr>
            <a:spLocks noGrp="1" noChangeArrowheads="1"/>
          </p:cNvSpPr>
          <p:nvPr>
            <p:ph type="body" idx="1"/>
          </p:nvPr>
        </p:nvSpPr>
        <p:spPr>
          <a:xfrm>
            <a:off x="762000" y="2057400"/>
            <a:ext cx="7772400" cy="685800"/>
          </a:xfrm>
          <a:solidFill>
            <a:schemeClr val="bg1"/>
          </a:solidFill>
        </p:spPr>
        <p:txBody>
          <a:bodyPr/>
          <a:lstStyle/>
          <a:p>
            <a:pPr marL="609600" indent="-609600">
              <a:lnSpc>
                <a:spcPct val="80000"/>
              </a:lnSpc>
              <a:buSzPct val="85000"/>
              <a:buFont typeface="Wingdings" panose="05000000000000000000" pitchFamily="2" charset="2"/>
              <a:buAutoNum type="arabicPeriod"/>
            </a:pPr>
            <a:r>
              <a:rPr lang="es-PR" altLang="en-US" sz="2800">
                <a:latin typeface="Candara" panose="020E0502030303020204" pitchFamily="34" charset="0"/>
              </a:rPr>
              <a:t>Marque la opción verdadera.</a:t>
            </a:r>
          </a:p>
          <a:p>
            <a:pPr marL="990600" lvl="1" indent="-533400">
              <a:lnSpc>
                <a:spcPct val="80000"/>
              </a:lnSpc>
              <a:buSzPct val="85000"/>
              <a:buFont typeface="Wingdings" panose="05000000000000000000" pitchFamily="2" charset="2"/>
              <a:buAutoNum type="alphaLcPeriod" startAt="2"/>
            </a:pPr>
            <a:r>
              <a:rPr lang="es-PR" altLang="en-US" sz="2400">
                <a:latin typeface="Candara" panose="020E0502030303020204" pitchFamily="34" charset="0"/>
              </a:rPr>
              <a:t>El diluvio tuvo una duración de:</a:t>
            </a:r>
          </a:p>
        </p:txBody>
      </p:sp>
      <p:sp>
        <p:nvSpPr>
          <p:cNvPr id="133124" name="Text Box 4"/>
          <p:cNvSpPr txBox="1">
            <a:spLocks noChangeArrowheads="1"/>
          </p:cNvSpPr>
          <p:nvPr/>
        </p:nvSpPr>
        <p:spPr bwMode="auto">
          <a:xfrm>
            <a:off x="493713" y="3251200"/>
            <a:ext cx="8156575" cy="12239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Cuarenta días.</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Cuarenta días y cuarenta noches.</a:t>
            </a:r>
          </a:p>
          <a:p>
            <a:pPr>
              <a:lnSpc>
                <a:spcPct val="90000"/>
              </a:lnSpc>
              <a:spcBef>
                <a:spcPct val="20000"/>
              </a:spcBef>
              <a:buClr>
                <a:schemeClr val="folHlink"/>
              </a:buClr>
              <a:buSzPct val="110000"/>
              <a:buFont typeface="1Lanz Chemistry" pitchFamily="2" charset="0"/>
              <a:buChar char="_"/>
            </a:pPr>
            <a:r>
              <a:rPr lang="es-PR" altLang="en-US" sz="2400">
                <a:latin typeface="Tahoma" panose="020B0604030504040204" pitchFamily="34" charset="0"/>
              </a:rPr>
              <a:t>Ciento cincuenta días.</a:t>
            </a:r>
          </a:p>
        </p:txBody>
      </p:sp>
      <p:sp>
        <p:nvSpPr>
          <p:cNvPr id="133125" name="Text Box 5"/>
          <p:cNvSpPr txBox="1">
            <a:spLocks noChangeArrowheads="1"/>
          </p:cNvSpPr>
          <p:nvPr/>
        </p:nvSpPr>
        <p:spPr bwMode="auto">
          <a:xfrm>
            <a:off x="533400" y="3657600"/>
            <a:ext cx="33655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dissolve">
                                      <p:cBhvr>
                                        <p:cTn id="7" dur="500"/>
                                        <p:tgtEl>
                                          <p:spTgt spid="133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s-PR" altLang="en-US">
                <a:latin typeface="Candara" panose="020E0502030303020204" pitchFamily="34" charset="0"/>
              </a:rPr>
              <a:t>Responda (Jóvenes)</a:t>
            </a:r>
          </a:p>
        </p:txBody>
      </p:sp>
      <p:sp>
        <p:nvSpPr>
          <p:cNvPr id="73731" name="Rectangle 3"/>
          <p:cNvSpPr>
            <a:spLocks noGrp="1" noChangeArrowheads="1"/>
          </p:cNvSpPr>
          <p:nvPr>
            <p:ph type="body" sz="half" idx="1"/>
          </p:nvPr>
        </p:nvSpPr>
        <p:spPr>
          <a:xfrm>
            <a:off x="554038" y="2025650"/>
            <a:ext cx="8324850" cy="3714750"/>
          </a:xfrm>
        </p:spPr>
        <p:txBody>
          <a:bodyPr/>
          <a:lstStyle/>
          <a:p>
            <a:pPr marL="609600" indent="-609600">
              <a:lnSpc>
                <a:spcPct val="85000"/>
              </a:lnSpc>
              <a:buSzPct val="90000"/>
              <a:buFont typeface="Wingdings" panose="05000000000000000000" pitchFamily="2" charset="2"/>
              <a:buAutoNum type="arabicPeriod" startAt="2"/>
            </a:pPr>
            <a:r>
              <a:rPr lang="es-PR" altLang="en-US" sz="2800">
                <a:latin typeface="Candara" panose="020E0502030303020204" pitchFamily="34" charset="0"/>
              </a:rPr>
              <a:t>Completa estas afirmaciones:</a:t>
            </a:r>
          </a:p>
          <a:p>
            <a:pPr marL="990600" lvl="1" indent="-533400">
              <a:lnSpc>
                <a:spcPct val="85000"/>
              </a:lnSpc>
              <a:buSzPct val="90000"/>
              <a:buFont typeface="Wingdings" panose="05000000000000000000" pitchFamily="2" charset="2"/>
              <a:buAutoNum type="alphaLcPeriod"/>
            </a:pPr>
            <a:r>
              <a:rPr lang="es-PR" altLang="en-US" sz="2400">
                <a:latin typeface="Candara" panose="020E0502030303020204" pitchFamily="34" charset="0"/>
              </a:rPr>
              <a:t>Noé pudo entrar al arca porque…</a:t>
            </a:r>
          </a:p>
          <a:p>
            <a:pPr marL="990600" lvl="1" indent="-533400">
              <a:lnSpc>
                <a:spcPct val="85000"/>
              </a:lnSpc>
              <a:buSzPct val="90000"/>
              <a:buFont typeface="Wingdings" panose="05000000000000000000" pitchFamily="2" charset="2"/>
              <a:buAutoNum type="alphaLcPeriod"/>
            </a:pPr>
            <a:endParaRPr lang="es-PR" altLang="en-US" sz="2400">
              <a:latin typeface="Candara" panose="020E0502030303020204" pitchFamily="34" charset="0"/>
            </a:endParaRPr>
          </a:p>
          <a:p>
            <a:pPr marL="990600" lvl="1" indent="-533400">
              <a:lnSpc>
                <a:spcPct val="85000"/>
              </a:lnSpc>
              <a:buSzPct val="90000"/>
              <a:buFont typeface="Wingdings" panose="05000000000000000000" pitchFamily="2" charset="2"/>
              <a:buAutoNum type="alphaLcPeriod"/>
            </a:pPr>
            <a:r>
              <a:rPr lang="es-PR" altLang="en-US" sz="2400">
                <a:latin typeface="Candara" panose="020E0502030303020204" pitchFamily="34" charset="0"/>
              </a:rPr>
              <a:t>Dios decidió enviar el diluvio porque…</a:t>
            </a:r>
          </a:p>
          <a:p>
            <a:pPr marL="990600" lvl="1" indent="-533400">
              <a:lnSpc>
                <a:spcPct val="85000"/>
              </a:lnSpc>
              <a:buSzPct val="90000"/>
              <a:buFont typeface="Wingdings" panose="05000000000000000000" pitchFamily="2" charset="2"/>
              <a:buAutoNum type="alphaLcPeriod"/>
            </a:pPr>
            <a:endParaRPr lang="es-PR" altLang="en-US" sz="2400">
              <a:latin typeface="Candara" panose="020E0502030303020204" pitchFamily="34" charset="0"/>
            </a:endParaRPr>
          </a:p>
          <a:p>
            <a:pPr marL="990600" lvl="1" indent="-533400">
              <a:lnSpc>
                <a:spcPct val="85000"/>
              </a:lnSpc>
              <a:buSzPct val="90000"/>
              <a:buFont typeface="Wingdings" panose="05000000000000000000" pitchFamily="2" charset="2"/>
              <a:buAutoNum type="alphaLcPeriod"/>
            </a:pPr>
            <a:r>
              <a:rPr lang="es-PR" altLang="en-US" sz="2400">
                <a:latin typeface="Candara" panose="020E0502030303020204" pitchFamily="34" charset="0"/>
              </a:rPr>
              <a:t>Las cualidades que describen el carácter de Noé…</a:t>
            </a:r>
          </a:p>
          <a:p>
            <a:pPr marL="990600" lvl="1" indent="-533400">
              <a:lnSpc>
                <a:spcPct val="85000"/>
              </a:lnSpc>
              <a:buSzPct val="90000"/>
              <a:buFont typeface="Wingdings" panose="05000000000000000000" pitchFamily="2" charset="2"/>
              <a:buAutoNum type="alphaLcPeriod"/>
            </a:pPr>
            <a:endParaRPr lang="es-PR" altLang="en-US" sz="2400">
              <a:latin typeface="Candara" panose="020E0502030303020204" pitchFamily="34" charset="0"/>
            </a:endParaRPr>
          </a:p>
          <a:p>
            <a:pPr marL="990600" lvl="1" indent="-533400">
              <a:lnSpc>
                <a:spcPct val="85000"/>
              </a:lnSpc>
              <a:buSzPct val="90000"/>
              <a:buFont typeface="Wingdings" panose="05000000000000000000" pitchFamily="2" charset="2"/>
              <a:buAutoNum type="alphaLcPeriod"/>
            </a:pPr>
            <a:r>
              <a:rPr lang="es-PR" altLang="en-US" sz="2400">
                <a:latin typeface="Candara" panose="020E0502030303020204" pitchFamily="34" charset="0"/>
              </a:rPr>
              <a:t>A causa del diluvio encontraron la muerte…</a:t>
            </a:r>
          </a:p>
        </p:txBody>
      </p:sp>
      <p:sp>
        <p:nvSpPr>
          <p:cNvPr id="73732" name="Text Box 4"/>
          <p:cNvSpPr txBox="1">
            <a:spLocks noChangeArrowheads="1"/>
          </p:cNvSpPr>
          <p:nvPr/>
        </p:nvSpPr>
        <p:spPr bwMode="auto">
          <a:xfrm>
            <a:off x="1550988" y="2809875"/>
            <a:ext cx="365442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Era justo delante de Dios.</a:t>
            </a:r>
          </a:p>
        </p:txBody>
      </p:sp>
      <p:sp>
        <p:nvSpPr>
          <p:cNvPr id="73733" name="Text Box 5"/>
          <p:cNvSpPr txBox="1">
            <a:spLocks noChangeArrowheads="1"/>
          </p:cNvSpPr>
          <p:nvPr/>
        </p:nvSpPr>
        <p:spPr bwMode="auto">
          <a:xfrm>
            <a:off x="1546225" y="3519488"/>
            <a:ext cx="47815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La tierra estaba llena de violencia.</a:t>
            </a:r>
          </a:p>
        </p:txBody>
      </p:sp>
      <p:sp>
        <p:nvSpPr>
          <p:cNvPr id="73734" name="Text Box 6"/>
          <p:cNvSpPr txBox="1">
            <a:spLocks noChangeArrowheads="1"/>
          </p:cNvSpPr>
          <p:nvPr/>
        </p:nvSpPr>
        <p:spPr bwMode="auto">
          <a:xfrm>
            <a:off x="1555750" y="4314825"/>
            <a:ext cx="270668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Justicia, cabalidad.</a:t>
            </a:r>
          </a:p>
        </p:txBody>
      </p:sp>
      <p:sp>
        <p:nvSpPr>
          <p:cNvPr id="73735" name="Text Box 7"/>
          <p:cNvSpPr txBox="1">
            <a:spLocks noChangeArrowheads="1"/>
          </p:cNvSpPr>
          <p:nvPr/>
        </p:nvSpPr>
        <p:spPr bwMode="auto">
          <a:xfrm>
            <a:off x="1524000" y="5065713"/>
            <a:ext cx="72247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Clr>
                <a:schemeClr val="folHlink"/>
              </a:buClr>
              <a:buSzPct val="85000"/>
              <a:buFont typeface="Wingdings" panose="05000000000000000000" pitchFamily="2" charset="2"/>
              <a:buNone/>
            </a:pPr>
            <a:r>
              <a:rPr lang="es-PR" altLang="en-US" sz="2400">
                <a:solidFill>
                  <a:schemeClr val="hlink"/>
                </a:solidFill>
                <a:latin typeface="Tahoma" panose="020B0604030504040204" pitchFamily="34" charset="0"/>
              </a:rPr>
              <a:t>Todos cuantos tenían aliento de vida en sus narices.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dissolve">
                                      <p:cBhvr>
                                        <p:cTn id="7" dur="5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733"/>
                                        </p:tgtEl>
                                        <p:attrNameLst>
                                          <p:attrName>style.visibility</p:attrName>
                                        </p:attrNameLst>
                                      </p:cBhvr>
                                      <p:to>
                                        <p:strVal val="visible"/>
                                      </p:to>
                                    </p:set>
                                    <p:animEffect transition="in" filter="dissolve">
                                      <p:cBhvr>
                                        <p:cTn id="12" dur="500"/>
                                        <p:tgtEl>
                                          <p:spTgt spid="737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34"/>
                                        </p:tgtEl>
                                        <p:attrNameLst>
                                          <p:attrName>style.visibility</p:attrName>
                                        </p:attrNameLst>
                                      </p:cBhvr>
                                      <p:to>
                                        <p:strVal val="visible"/>
                                      </p:to>
                                    </p:set>
                                    <p:animEffect transition="in" filter="dissolve">
                                      <p:cBhvr>
                                        <p:cTn id="17" dur="500"/>
                                        <p:tgtEl>
                                          <p:spTgt spid="737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735"/>
                                        </p:tgtEl>
                                        <p:attrNameLst>
                                          <p:attrName>style.visibility</p:attrName>
                                        </p:attrNameLst>
                                      </p:cBhvr>
                                      <p:to>
                                        <p:strVal val="visible"/>
                                      </p:to>
                                    </p:set>
                                    <p:animEffect transition="in" filter="dissolve">
                                      <p:cBhvr>
                                        <p:cTn id="22" dur="5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P spid="73734" grpId="0"/>
      <p:bldP spid="73735" grpId="0"/>
    </p:bld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s-PR" alt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s-PR" alt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s-PR" alt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s-PR" alt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1191</TotalTime>
  <Words>2743</Words>
  <Application>Microsoft Office PowerPoint</Application>
  <PresentationFormat>On-screen Show (4:3)</PresentationFormat>
  <Paragraphs>313</Paragraphs>
  <Slides>62</Slides>
  <Notes>62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62</vt:i4>
      </vt:variant>
    </vt:vector>
  </HeadingPairs>
  <TitlesOfParts>
    <vt:vector size="70" baseType="lpstr">
      <vt:lpstr>1Lanz Chemistry</vt:lpstr>
      <vt:lpstr>Arial</vt:lpstr>
      <vt:lpstr>Candara</vt:lpstr>
      <vt:lpstr>Tahoma</vt:lpstr>
      <vt:lpstr>Wingdings</vt:lpstr>
      <vt:lpstr>Blends</vt:lpstr>
      <vt:lpstr>1_Blends</vt:lpstr>
      <vt:lpstr>2_Blends</vt:lpstr>
      <vt:lpstr>Unidad 2:  Caín, Set y Noé </vt:lpstr>
      <vt:lpstr>Texto Básico</vt:lpstr>
      <vt:lpstr>Versículo Clave:</vt:lpstr>
      <vt:lpstr>Verdad Central</vt:lpstr>
      <vt:lpstr>Meta de Aprendizaje</vt:lpstr>
      <vt:lpstr>Bosquejo</vt:lpstr>
      <vt:lpstr>Responda (Jóvenes)</vt:lpstr>
      <vt:lpstr>Responda (Jóvenes)</vt:lpstr>
      <vt:lpstr>Responda (Jóvenes)</vt:lpstr>
      <vt:lpstr>Responda (Adultos)</vt:lpstr>
      <vt:lpstr>Responda (Adultos)</vt:lpstr>
      <vt:lpstr>Responda (Adultos)</vt:lpstr>
      <vt:lpstr>Responda (Adultos)</vt:lpstr>
      <vt:lpstr>Trasfondo</vt:lpstr>
      <vt:lpstr>Trasfondo</vt:lpstr>
      <vt:lpstr>Trasfondo</vt:lpstr>
      <vt:lpstr>Trasfondo</vt:lpstr>
      <vt:lpstr>Trasfondo</vt:lpstr>
      <vt:lpstr>Trasfondo</vt:lpstr>
      <vt:lpstr>¿Por qué el Diluvio?</vt:lpstr>
      <vt:lpstr>¿Por qué el Diluvio?</vt:lpstr>
      <vt:lpstr>PowerPoint Presentation</vt:lpstr>
      <vt:lpstr>La corrupción de la humanidad (Génesis 6.5-7)</vt:lpstr>
      <vt:lpstr>Trasfondo Histórico</vt:lpstr>
      <vt:lpstr>Trasfondo Histórico</vt:lpstr>
      <vt:lpstr>La corrupción de la humanidad</vt:lpstr>
      <vt:lpstr>Noé, un hombre justo y cabal (Génesis 6.8-9)</vt:lpstr>
      <vt:lpstr>Noé, un hombre justo y cabal (Génesis 6.8-9)</vt:lpstr>
      <vt:lpstr>Preparativos para el arca (Génesis 6.13-19)</vt:lpstr>
      <vt:lpstr>Preparativos para el arca (Génesis 6.13-19)</vt:lpstr>
      <vt:lpstr>PowerPoint Presentation</vt:lpstr>
      <vt:lpstr>4. El diluvio (Génesis 7.19)</vt:lpstr>
      <vt:lpstr>4. El diluvio (Génesis 7.19)</vt:lpstr>
      <vt:lpstr>¿Qué conexión hay entre el Diluvio y la Evolución?</vt:lpstr>
      <vt:lpstr>¿Qué conexión hay entre el Diluvio y la Evolución?</vt:lpstr>
      <vt:lpstr>El Diluvio según la Biblia</vt:lpstr>
      <vt:lpstr>¿De dónde vino tanta agua?</vt:lpstr>
      <vt:lpstr>¿De dónde vino tanta agua?</vt:lpstr>
      <vt:lpstr>¿De dónde vino tanta agua?</vt:lpstr>
      <vt:lpstr>¿De dónde vino tanta agua?</vt:lpstr>
      <vt:lpstr>¿De dónde vino tanta agua?</vt:lpstr>
      <vt:lpstr>¿De dónde vino tanta agua?</vt:lpstr>
      <vt:lpstr>¿De dónde vino tanta agua?</vt:lpstr>
      <vt:lpstr>El Salmo 104</vt:lpstr>
      <vt:lpstr>El Diluvio según la Biblia</vt:lpstr>
      <vt:lpstr>El Diluvio según la Biblia</vt:lpstr>
      <vt:lpstr>El Diluvio según la Biblia</vt:lpstr>
      <vt:lpstr>El Diluvio según la Biblia</vt:lpstr>
      <vt:lpstr>El Diluvio según la Biblia</vt:lpstr>
      <vt:lpstr>El Diluvio según la Biblia</vt:lpstr>
      <vt:lpstr>Datos del Diluvio</vt:lpstr>
      <vt:lpstr>Datos del Diluvio</vt:lpstr>
      <vt:lpstr>Datos del Diluvio</vt:lpstr>
      <vt:lpstr>Datos del Diluvio</vt:lpstr>
      <vt:lpstr>4. El diluvio (Génesis 7.19)</vt:lpstr>
      <vt:lpstr>Aplicaciones</vt:lpstr>
      <vt:lpstr>Aplicaciones</vt:lpstr>
      <vt:lpstr>Aplicaciones</vt:lpstr>
      <vt:lpstr>PowerPoint Presentation</vt:lpstr>
      <vt:lpstr>Próximo Estudio</vt:lpstr>
      <vt:lpstr>Bibliografía</vt:lpstr>
      <vt:lpstr>PowerPoint Presentation</vt:lpstr>
    </vt:vector>
  </TitlesOfParts>
  <Company>Iglesia Bíblica Bautista de Aguadilla, Puerto Rico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Génesis</dc:title>
  <dc:creator>Tito Ortega</dc:creator>
  <cp:lastModifiedBy>Ortega, Tito (ISB-GSO Inks &amp; Supplies Dev. S)</cp:lastModifiedBy>
  <cp:revision>215</cp:revision>
  <cp:lastPrinted>2016-02-09T21:08:28Z</cp:lastPrinted>
  <dcterms:created xsi:type="dcterms:W3CDTF">2007-01-21T22:19:25Z</dcterms:created>
  <dcterms:modified xsi:type="dcterms:W3CDTF">2016-02-10T14:39:34Z</dcterms:modified>
</cp:coreProperties>
</file>