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Lst>
  <p:notesMasterIdLst>
    <p:notesMasterId r:id="rId37"/>
  </p:notesMasterIdLst>
  <p:handoutMasterIdLst>
    <p:handoutMasterId r:id="rId38"/>
  </p:handoutMasterIdLst>
  <p:sldIdLst>
    <p:sldId id="257" r:id="rId3"/>
    <p:sldId id="258" r:id="rId4"/>
    <p:sldId id="260" r:id="rId5"/>
    <p:sldId id="261" r:id="rId6"/>
    <p:sldId id="263" r:id="rId7"/>
    <p:sldId id="299" r:id="rId8"/>
    <p:sldId id="300" r:id="rId9"/>
    <p:sldId id="302" r:id="rId10"/>
    <p:sldId id="303" r:id="rId11"/>
    <p:sldId id="268" r:id="rId12"/>
    <p:sldId id="262" r:id="rId13"/>
    <p:sldId id="269" r:id="rId14"/>
    <p:sldId id="270" r:id="rId15"/>
    <p:sldId id="272" r:id="rId16"/>
    <p:sldId id="273" r:id="rId17"/>
    <p:sldId id="274" r:id="rId18"/>
    <p:sldId id="275" r:id="rId19"/>
    <p:sldId id="276" r:id="rId20"/>
    <p:sldId id="278" r:id="rId21"/>
    <p:sldId id="279" r:id="rId22"/>
    <p:sldId id="280" r:id="rId23"/>
    <p:sldId id="281" r:id="rId24"/>
    <p:sldId id="282" r:id="rId25"/>
    <p:sldId id="283" r:id="rId26"/>
    <p:sldId id="285" r:id="rId27"/>
    <p:sldId id="287" r:id="rId28"/>
    <p:sldId id="288" r:id="rId29"/>
    <p:sldId id="289" r:id="rId30"/>
    <p:sldId id="291" r:id="rId31"/>
    <p:sldId id="295" r:id="rId32"/>
    <p:sldId id="296" r:id="rId33"/>
    <p:sldId id="297" r:id="rId34"/>
    <p:sldId id="286" r:id="rId35"/>
    <p:sldId id="294" r:id="rId36"/>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355B7F-B269-3446-94C0-A9C3C4B20C7B}" type="datetimeFigureOut">
              <a:rPr lang="en-US" smtClean="0"/>
              <a:t>3/7/2016</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E3E88-41AA-8443-98A6-502553BEEBA5}" type="slidenum">
              <a:rPr lang="es-ES_tradnl" smtClean="0"/>
              <a:t>‹#›</a:t>
            </a:fld>
            <a:endParaRPr lang="es-ES_tradnl"/>
          </a:p>
        </p:txBody>
      </p:sp>
    </p:spTree>
    <p:extLst>
      <p:ext uri="{BB962C8B-B14F-4D97-AF65-F5344CB8AC3E}">
        <p14:creationId xmlns:p14="http://schemas.microsoft.com/office/powerpoint/2010/main" val="2886850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7BDE6-7EAF-FB4B-8F3D-92812C8F9956}" type="datetimeFigureOut">
              <a:rPr lang="en-US" smtClean="0"/>
              <a:t>3/7/2016</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513E9-92A8-BD40-8A14-A27C6E90EE63}" type="slidenum">
              <a:rPr lang="es-ES_tradnl" smtClean="0"/>
              <a:t>‹#›</a:t>
            </a:fld>
            <a:endParaRPr lang="es-ES_tradnl"/>
          </a:p>
        </p:txBody>
      </p:sp>
    </p:spTree>
    <p:extLst>
      <p:ext uri="{BB962C8B-B14F-4D97-AF65-F5344CB8AC3E}">
        <p14:creationId xmlns:p14="http://schemas.microsoft.com/office/powerpoint/2010/main" val="37103117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A3D83-5D90-1046-8970-8E96512334D8}" type="slidenum">
              <a:rPr lang="en-US"/>
              <a:pPr/>
              <a:t>1</a:t>
            </a:fld>
            <a:endParaRPr lang="en-US"/>
          </a:p>
        </p:txBody>
      </p:sp>
      <p:sp>
        <p:nvSpPr>
          <p:cNvPr id="512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162541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B1042-FC54-EE40-94CB-351B5FFB229A}" type="slidenum">
              <a:rPr lang="en-US"/>
              <a:pPr/>
              <a:t>2</a:t>
            </a:fld>
            <a:endParaRPr lang="en-US"/>
          </a:p>
        </p:txBody>
      </p:sp>
      <p:sp>
        <p:nvSpPr>
          <p:cNvPr id="71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222676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DEFBB-63F8-4A45-AB9F-35E1244CD5C5}" type="slidenum">
              <a:rPr lang="en-US"/>
              <a:pPr/>
              <a:t>4</a:t>
            </a:fld>
            <a:endParaRPr lang="en-US"/>
          </a:p>
        </p:txBody>
      </p:sp>
      <p:sp>
        <p:nvSpPr>
          <p:cNvPr id="1126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154612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FF9F5-52C2-0944-AC64-CB14D42FE54D}" type="slidenum">
              <a:rPr lang="en-US"/>
              <a:pPr/>
              <a:t>10</a:t>
            </a:fld>
            <a:endParaRPr lang="en-US"/>
          </a:p>
        </p:txBody>
      </p:sp>
      <p:sp>
        <p:nvSpPr>
          <p:cNvPr id="15155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151555"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243399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8A8D5-6692-554E-B8EF-5D73770D6D0A}" type="slidenum">
              <a:rPr lang="en-US"/>
              <a:pPr/>
              <a:t>11</a:t>
            </a:fld>
            <a:endParaRPr lang="en-US"/>
          </a:p>
        </p:txBody>
      </p:sp>
      <p:sp>
        <p:nvSpPr>
          <p:cNvPr id="2150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285112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4E8D9-EA95-864E-A804-AD7E270D251E}" type="slidenum">
              <a:rPr lang="en-US"/>
              <a:pPr/>
              <a:t>30</a:t>
            </a:fld>
            <a:endParaRPr lang="en-US"/>
          </a:p>
        </p:txBody>
      </p:sp>
      <p:sp>
        <p:nvSpPr>
          <p:cNvPr id="4608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82501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A1852-906B-3F45-9DA2-5E0A831B97B0}" type="slidenum">
              <a:rPr lang="en-US"/>
              <a:pPr/>
              <a:t>31</a:t>
            </a:fld>
            <a:endParaRPr lang="en-US"/>
          </a:p>
        </p:txBody>
      </p:sp>
      <p:sp>
        <p:nvSpPr>
          <p:cNvPr id="1966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196611"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4044339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B2B8F-F50D-9D4B-B618-80653B691FAB}" type="slidenum">
              <a:rPr lang="en-US"/>
              <a:pPr/>
              <a:t>32</a:t>
            </a:fld>
            <a:endParaRPr lang="en-US"/>
          </a:p>
        </p:txBody>
      </p:sp>
      <p:sp>
        <p:nvSpPr>
          <p:cNvPr id="4813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133860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D5D564-9EF4-8C43-8C17-C88FE361FBD4}" type="slidenum">
              <a:rPr lang="en-US"/>
              <a:pPr/>
              <a:t>34</a:t>
            </a:fld>
            <a:endParaRPr lang="en-US"/>
          </a:p>
        </p:txBody>
      </p:sp>
      <p:sp>
        <p:nvSpPr>
          <p:cNvPr id="522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p:txBody>
          <a:bodyPr/>
          <a:lstStyle/>
          <a:p>
            <a:endParaRPr lang="es-PR"/>
          </a:p>
        </p:txBody>
      </p:sp>
    </p:spTree>
    <p:extLst>
      <p:ext uri="{BB962C8B-B14F-4D97-AF65-F5344CB8AC3E}">
        <p14:creationId xmlns:p14="http://schemas.microsoft.com/office/powerpoint/2010/main" val="67614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7" y="2438405"/>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smtClean="0"/>
              <a:t>Click to edit Master title style</a:t>
            </a:r>
            <a:endParaRPr lang="en-US"/>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5" y="214315"/>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5"/>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42" y="214318"/>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162051" y="6243639"/>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9"/>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9"/>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2" y="214317"/>
            <a:ext cx="7793037" cy="1462087"/>
          </a:xfrm>
        </p:spPr>
        <p:txBody>
          <a:bodyPr/>
          <a:lstStyle/>
          <a:p>
            <a:r>
              <a:rPr lang="en-US" smtClean="0"/>
              <a:t>Click to edit Master title style</a:t>
            </a:r>
            <a:endParaRPr lang="es-ES_tradnl"/>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Date Placeholder 5"/>
          <p:cNvSpPr>
            <a:spLocks noGrp="1"/>
          </p:cNvSpPr>
          <p:nvPr>
            <p:ph type="dt" sz="half" idx="10"/>
          </p:nvPr>
        </p:nvSpPr>
        <p:spPr>
          <a:xfrm>
            <a:off x="1162051" y="6243639"/>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657600" y="6243639"/>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42151" y="6243639"/>
            <a:ext cx="1905000" cy="457200"/>
          </a:xfrm>
        </p:spPr>
        <p:txBody>
          <a:bodyPr/>
          <a:lstStyle>
            <a:lvl1pPr>
              <a:defRPr/>
            </a:lvl1pPr>
          </a:lstStyle>
          <a:p>
            <a:fld id="{A6FEDDBD-9D7D-2F42-8AF4-77945611BEDF}" type="slidenum">
              <a:rPr lang="en-US"/>
              <a:pPr/>
              <a:t>‹#›</a:t>
            </a:fld>
            <a:endParaRPr lang="en-US"/>
          </a:p>
        </p:txBody>
      </p:sp>
    </p:spTree>
    <p:extLst>
      <p:ext uri="{BB962C8B-B14F-4D97-AF65-F5344CB8AC3E}">
        <p14:creationId xmlns:p14="http://schemas.microsoft.com/office/powerpoint/2010/main" val="188898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42" y="214317"/>
            <a:ext cx="7793037" cy="1462087"/>
          </a:xfrm>
        </p:spPr>
        <p:txBody>
          <a:bodyPr/>
          <a:lstStyle/>
          <a:p>
            <a:r>
              <a:rPr lang="en-US" smtClean="0"/>
              <a:t>Click to edit Master title style</a:t>
            </a:r>
            <a:endParaRPr lang="es-ES_tradnl"/>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a:xfrm>
            <a:off x="1162051" y="6243639"/>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9"/>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9"/>
            <a:ext cx="1905000" cy="457200"/>
          </a:xfrm>
        </p:spPr>
        <p:txBody>
          <a:bodyPr/>
          <a:lstStyle>
            <a:lvl1pPr>
              <a:defRPr/>
            </a:lvl1pPr>
          </a:lstStyle>
          <a:p>
            <a:fld id="{9BE794B8-3F8E-F641-AD37-C2113AC83241}" type="slidenum">
              <a:rPr lang="en-US"/>
              <a:pPr/>
              <a:t>‹#›</a:t>
            </a:fld>
            <a:endParaRPr lang="en-US"/>
          </a:p>
        </p:txBody>
      </p:sp>
    </p:spTree>
    <p:extLst>
      <p:ext uri="{BB962C8B-B14F-4D97-AF65-F5344CB8AC3E}">
        <p14:creationId xmlns:p14="http://schemas.microsoft.com/office/powerpoint/2010/main" val="5075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9" y="1098553"/>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2" y="1098553"/>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43" y="1520826"/>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7" y="1520826"/>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3" y="1447804"/>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5" y="990605"/>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9" y="1781175"/>
            <a:ext cx="8226425" cy="31751"/>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42" y="214318"/>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9"/>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9"/>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9"/>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 id="2147483712" r:id="rId13"/>
    <p:sldLayoutId id="2147483713" r:id="rId14"/>
  </p:sldLayoutIdLst>
  <p:transition spd="slow">
    <p:fade/>
  </p:transition>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Arial" charset="0"/>
        </a:defRPr>
      </a:lvl2pPr>
      <a:lvl3pPr algn="l" rtl="0" eaLnBrk="1" fontAlgn="base" hangingPunct="1">
        <a:spcBef>
          <a:spcPct val="0"/>
        </a:spcBef>
        <a:spcAft>
          <a:spcPct val="0"/>
        </a:spcAft>
        <a:defRPr sz="4400">
          <a:solidFill>
            <a:schemeClr val="tx2"/>
          </a:solidFill>
          <a:latin typeface="Tahoma" pitchFamily="34" charset="0"/>
          <a:cs typeface="Arial" charset="0"/>
        </a:defRPr>
      </a:lvl3pPr>
      <a:lvl4pPr algn="l" rtl="0" eaLnBrk="1" fontAlgn="base" hangingPunct="1">
        <a:spcBef>
          <a:spcPct val="0"/>
        </a:spcBef>
        <a:spcAft>
          <a:spcPct val="0"/>
        </a:spcAft>
        <a:defRPr sz="4400">
          <a:solidFill>
            <a:schemeClr val="tx2"/>
          </a:solidFill>
          <a:latin typeface="Tahoma" pitchFamily="34" charset="0"/>
          <a:cs typeface="Arial" charset="0"/>
        </a:defRPr>
      </a:lvl4pPr>
      <a:lvl5pPr algn="l" rtl="0" eaLnBrk="1" fontAlgn="base" hangingPunct="1">
        <a:spcBef>
          <a:spcPct val="0"/>
        </a:spcBef>
        <a:spcAft>
          <a:spcPct val="0"/>
        </a:spcAft>
        <a:defRPr sz="4400">
          <a:solidFill>
            <a:schemeClr val="tx2"/>
          </a:solidFill>
          <a:latin typeface="Tahoma" pitchFamily="34" charset="0"/>
          <a:cs typeface="Arial" charset="0"/>
        </a:defRPr>
      </a:lvl5pPr>
      <a:lvl6pPr marL="457200" algn="l" rtl="0" eaLnBrk="1" fontAlgn="base" hangingPunct="1">
        <a:spcBef>
          <a:spcPct val="0"/>
        </a:spcBef>
        <a:spcAft>
          <a:spcPct val="0"/>
        </a:spcAft>
        <a:defRPr sz="4400">
          <a:solidFill>
            <a:schemeClr val="tx2"/>
          </a:solidFill>
          <a:latin typeface="Tahoma" pitchFamily="34" charset="0"/>
          <a:cs typeface="Arial" charset="0"/>
        </a:defRPr>
      </a:lvl6pPr>
      <a:lvl7pPr marL="914400" algn="l" rtl="0" eaLnBrk="1" fontAlgn="base" hangingPunct="1">
        <a:spcBef>
          <a:spcPct val="0"/>
        </a:spcBef>
        <a:spcAft>
          <a:spcPct val="0"/>
        </a:spcAft>
        <a:defRPr sz="4400">
          <a:solidFill>
            <a:schemeClr val="tx2"/>
          </a:solidFill>
          <a:latin typeface="Tahoma" pitchFamily="34" charset="0"/>
          <a:cs typeface="Arial" charset="0"/>
        </a:defRPr>
      </a:lvl7pPr>
      <a:lvl8pPr marL="1371600" algn="l" rtl="0" eaLnBrk="1" fontAlgn="base" hangingPunct="1">
        <a:spcBef>
          <a:spcPct val="0"/>
        </a:spcBef>
        <a:spcAft>
          <a:spcPct val="0"/>
        </a:spcAft>
        <a:defRPr sz="4400">
          <a:solidFill>
            <a:schemeClr val="tx2"/>
          </a:solidFill>
          <a:latin typeface="Tahoma" pitchFamily="34" charset="0"/>
          <a:cs typeface="Arial" charset="0"/>
        </a:defRPr>
      </a:lvl8pPr>
      <a:lvl9pPr marL="1828800" algn="l" rtl="0" eaLnBrk="1" fontAlgn="base" hangingPunct="1">
        <a:spcBef>
          <a:spcPct val="0"/>
        </a:spcBef>
        <a:spcAft>
          <a:spcPct val="0"/>
        </a:spcAft>
        <a:defRPr sz="4400">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crypted-tbn0.gstatic.com/images?q=tbn:ANd9GcSmhAjD0PtPKSt6D38WJq11bLMOgx9XkZBCp4qQ_7wOFocpeX2j" TargetMode="External"/><Relationship Id="rId2" Type="http://schemas.openxmlformats.org/officeDocument/2006/relationships/hyperlink" Target="http://cantorfranzel.com/wp-content/uploads/2015/10/Abraham.jpg" TargetMode="External"/><Relationship Id="rId1" Type="http://schemas.openxmlformats.org/officeDocument/2006/relationships/slideLayout" Target="../slideLayouts/slideLayout2.xml"/><Relationship Id="rId4" Type="http://schemas.openxmlformats.org/officeDocument/2006/relationships/hyperlink" Target="https://upload.wikimedia.org/wikipedia/commons/e/ed/N-Mesopotamia_and_Syria_english.sv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p:cNvPicPr>
            <a:picLocks noChangeAspect="1" noChangeArrowheads="1"/>
          </p:cNvPicPr>
          <p:nvPr/>
        </p:nvPicPr>
        <p:blipFill>
          <a:blip r:embed="rId3">
            <a:lum bright="18000" contrast="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075" name="Rectangle 3"/>
          <p:cNvSpPr>
            <a:spLocks noGrp="1" noChangeArrowheads="1"/>
          </p:cNvSpPr>
          <p:nvPr>
            <p:ph type="ctrTitle"/>
          </p:nvPr>
        </p:nvSpPr>
        <p:spPr>
          <a:xfrm>
            <a:off x="598490" y="1"/>
            <a:ext cx="7959725" cy="1309688"/>
          </a:xfrm>
          <a:solidFill>
            <a:schemeClr val="tx1">
              <a:alpha val="49001"/>
            </a:schemeClr>
          </a:solidFill>
          <a:ln/>
        </p:spPr>
        <p:txBody>
          <a:bodyPr/>
          <a:lstStyle/>
          <a:p>
            <a:pPr algn="ctr"/>
            <a:r>
              <a:rPr lang="es-PR" sz="4000">
                <a:solidFill>
                  <a:schemeClr val="bg1"/>
                </a:solidFill>
                <a:effectLst>
                  <a:outerShdw blurRad="38100" dist="38100" dir="2700000" algn="tl">
                    <a:srgbClr val="1C1C1C"/>
                  </a:outerShdw>
                </a:effectLst>
              </a:rPr>
              <a:t>Unidad 3: </a:t>
            </a:r>
            <a:br>
              <a:rPr lang="es-PR" sz="4000">
                <a:solidFill>
                  <a:schemeClr val="bg1"/>
                </a:solidFill>
                <a:effectLst>
                  <a:outerShdw blurRad="38100" dist="38100" dir="2700000" algn="tl">
                    <a:srgbClr val="1C1C1C"/>
                  </a:outerShdw>
                </a:effectLst>
              </a:rPr>
            </a:br>
            <a:r>
              <a:rPr lang="es-PR" sz="4000">
                <a:solidFill>
                  <a:schemeClr val="bg1"/>
                </a:solidFill>
                <a:effectLst>
                  <a:outerShdw blurRad="38100" dist="38100" dir="2700000" algn="tl">
                    <a:srgbClr val="1C1C1C"/>
                  </a:outerShdw>
                </a:effectLst>
              </a:rPr>
              <a:t>El pacto de Dios con Abraham </a:t>
            </a:r>
          </a:p>
        </p:txBody>
      </p:sp>
      <p:sp>
        <p:nvSpPr>
          <p:cNvPr id="3076" name="Rectangle 4"/>
          <p:cNvSpPr>
            <a:spLocks noGrp="1" noChangeArrowheads="1"/>
          </p:cNvSpPr>
          <p:nvPr>
            <p:ph type="subTitle" idx="1"/>
          </p:nvPr>
        </p:nvSpPr>
        <p:spPr>
          <a:xfrm>
            <a:off x="747715" y="4438653"/>
            <a:ext cx="7570787" cy="1766637"/>
          </a:xfrm>
          <a:solidFill>
            <a:schemeClr val="tx1">
              <a:alpha val="49001"/>
            </a:schemeClr>
          </a:solidFill>
          <a:ln/>
        </p:spPr>
        <p:txBody>
          <a:bodyPr>
            <a:spAutoFit/>
          </a:bodyPr>
          <a:lstStyle/>
          <a:p>
            <a:r>
              <a:rPr lang="es-PR" dirty="0">
                <a:solidFill>
                  <a:schemeClr val="bg1"/>
                </a:solidFill>
                <a:effectLst>
                  <a:outerShdw blurRad="38100" dist="38100" dir="2700000" algn="tl">
                    <a:srgbClr val="1C1C1C"/>
                  </a:outerShdw>
                </a:effectLst>
              </a:rPr>
              <a:t>Estudio 8: El pacto de Dios con Abram</a:t>
            </a:r>
          </a:p>
          <a:p>
            <a:r>
              <a:rPr lang="es-PR" dirty="0">
                <a:solidFill>
                  <a:schemeClr val="bg1"/>
                </a:solidFill>
                <a:effectLst>
                  <a:outerShdw blurRad="38100" dist="38100" dir="2700000" algn="tl">
                    <a:srgbClr val="1C1C1C"/>
                  </a:outerShdw>
                </a:effectLst>
              </a:rPr>
              <a:t>Génesis 11.27 a 14.24</a:t>
            </a:r>
          </a:p>
          <a:p>
            <a:r>
              <a:rPr lang="es-PR" dirty="0">
                <a:solidFill>
                  <a:schemeClr val="bg1"/>
                </a:solidFill>
                <a:effectLst>
                  <a:outerShdw blurRad="38100" dist="38100" dir="2700000" algn="tl">
                    <a:srgbClr val="1C1C1C"/>
                  </a:outerShdw>
                </a:effectLst>
              </a:rPr>
              <a:t>20 de Febrero de 2007</a:t>
            </a:r>
          </a:p>
        </p:txBody>
      </p:sp>
      <p:sp>
        <p:nvSpPr>
          <p:cNvPr id="3077" name="Text Box 5"/>
          <p:cNvSpPr txBox="1">
            <a:spLocks noChangeArrowheads="1"/>
          </p:cNvSpPr>
          <p:nvPr/>
        </p:nvSpPr>
        <p:spPr bwMode="auto">
          <a:xfrm>
            <a:off x="0" y="6210302"/>
            <a:ext cx="2895600" cy="646331"/>
          </a:xfrm>
          <a:prstGeom prst="rect">
            <a:avLst/>
          </a:prstGeom>
          <a:solidFill>
            <a:schemeClr val="tx1">
              <a:alpha val="7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s-PR">
                <a:solidFill>
                  <a:schemeClr val="bg1"/>
                </a:solidFill>
                <a:effectLst>
                  <a:outerShdw blurRad="38100" dist="38100" dir="2700000" algn="tl">
                    <a:srgbClr val="1C1C1C"/>
                  </a:outerShdw>
                </a:effectLst>
                <a:latin typeface="Arial" charset="0"/>
              </a:rPr>
              <a:t>Iglesia Bíblica Bautista de Aguadilla</a:t>
            </a:r>
          </a:p>
        </p:txBody>
      </p:sp>
      <p:pic>
        <p:nvPicPr>
          <p:cNvPr id="3078" name="Picture 6" descr="jesus_fish_lg_clr"/>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6515101"/>
            <a:ext cx="685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Text Box 7"/>
          <p:cNvSpPr txBox="1">
            <a:spLocks noChangeArrowheads="1"/>
          </p:cNvSpPr>
          <p:nvPr/>
        </p:nvSpPr>
        <p:spPr bwMode="auto">
          <a:xfrm>
            <a:off x="5791200" y="6491291"/>
            <a:ext cx="3352800" cy="369332"/>
          </a:xfrm>
          <a:prstGeom prst="rect">
            <a:avLst/>
          </a:prstGeom>
          <a:solidFill>
            <a:schemeClr val="tx1">
              <a:alpha val="75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s-PR" i="1">
                <a:solidFill>
                  <a:schemeClr val="bg1"/>
                </a:solidFill>
                <a:effectLst>
                  <a:outerShdw blurRad="38100" dist="38100" dir="2700000" algn="tl">
                    <a:srgbClr val="1C1C1C"/>
                  </a:outerShdw>
                </a:effectLst>
                <a:latin typeface="Arial" charset="0"/>
              </a:rPr>
              <a:t>La Biblia Libro por Libro, CBP</a:t>
            </a:r>
            <a:r>
              <a:rPr lang="en-US" i="1" baseline="30000">
                <a:solidFill>
                  <a:schemeClr val="bg1"/>
                </a:solidFill>
                <a:effectLst>
                  <a:outerShdw blurRad="38100" dist="38100" dir="2700000" algn="tl">
                    <a:srgbClr val="1C1C1C"/>
                  </a:outerShdw>
                </a:effectLst>
                <a:latin typeface="Arial" charset="0"/>
              </a:rPr>
              <a:t>®</a:t>
            </a:r>
            <a:endParaRPr lang="en-US">
              <a:solidFill>
                <a:schemeClr val="bg1"/>
              </a:solidFill>
              <a:effectLst>
                <a:outerShdw blurRad="38100" dist="38100" dir="2700000" algn="tl">
                  <a:srgbClr val="1C1C1C"/>
                </a:outerShdw>
              </a:effectLst>
              <a:latin typeface="Arial" charset="0"/>
            </a:endParaRPr>
          </a:p>
        </p:txBody>
      </p:sp>
    </p:spTree>
    <p:extLst>
      <p:ext uri="{BB962C8B-B14F-4D97-AF65-F5344CB8AC3E}">
        <p14:creationId xmlns:p14="http://schemas.microsoft.com/office/powerpoint/2010/main" val="1646792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6">
                                            <p:bg/>
                                          </p:spTgt>
                                        </p:tgtEl>
                                        <p:attrNameLst>
                                          <p:attrName>style.visibility</p:attrName>
                                        </p:attrNameLst>
                                      </p:cBhvr>
                                      <p:to>
                                        <p:strVal val="visible"/>
                                      </p:to>
                                    </p:set>
                                    <p:animEffect transition="in" filter="fade">
                                      <p:cBhvr>
                                        <p:cTn id="10" dur="500"/>
                                        <p:tgtEl>
                                          <p:spTgt spid="3076">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fade">
                                      <p:cBhvr>
                                        <p:cTn id="13" dur="500"/>
                                        <p:tgtEl>
                                          <p:spTgt spid="307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6">
                                            <p:txEl>
                                              <p:pRg st="1" end="1"/>
                                            </p:txEl>
                                          </p:spTgt>
                                        </p:tgtEl>
                                        <p:attrNameLst>
                                          <p:attrName>style.visibility</p:attrName>
                                        </p:attrNameLst>
                                      </p:cBhvr>
                                      <p:to>
                                        <p:strVal val="visible"/>
                                      </p:to>
                                    </p:set>
                                    <p:animEffect transition="in" filter="fade">
                                      <p:cBhvr>
                                        <p:cTn id="16" dur="500"/>
                                        <p:tgtEl>
                                          <p:spTgt spid="3076">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Effect transition="in" filter="fade">
                                      <p:cBhvr>
                                        <p:cTn id="19" dur="500"/>
                                        <p:tgtEl>
                                          <p:spTgt spid="307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par>
                                <p:cTn id="23" presetID="10" presetClass="entr" presetSubtype="0" fill="hold" nodeType="with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fade">
                                      <p:cBhvr>
                                        <p:cTn id="25" dur="500"/>
                                        <p:tgtEl>
                                          <p:spTgt spid="30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79"/>
                                        </p:tgtEl>
                                        <p:attrNameLst>
                                          <p:attrName>style.visibility</p:attrName>
                                        </p:attrNameLst>
                                      </p:cBhvr>
                                      <p:to>
                                        <p:strVal val="visible"/>
                                      </p:to>
                                    </p:set>
                                    <p:animEffect transition="in" filter="fade">
                                      <p:cBhvr>
                                        <p:cTn id="28"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build="p" animBg="1"/>
      <p:bldP spid="3077" grpId="0" animBg="1"/>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s-PR"/>
              <a:t>Trasfondo</a:t>
            </a:r>
          </a:p>
        </p:txBody>
      </p:sp>
      <p:sp>
        <p:nvSpPr>
          <p:cNvPr id="150531" name="Rectangle 3"/>
          <p:cNvSpPr>
            <a:spLocks noGrp="1" noChangeArrowheads="1"/>
          </p:cNvSpPr>
          <p:nvPr>
            <p:ph type="body" sz="half" idx="1"/>
          </p:nvPr>
        </p:nvSpPr>
        <p:spPr>
          <a:xfrm>
            <a:off x="5" y="2138363"/>
            <a:ext cx="4295775" cy="4114800"/>
          </a:xfrm>
        </p:spPr>
        <p:txBody>
          <a:bodyPr/>
          <a:lstStyle/>
          <a:p>
            <a:pPr>
              <a:lnSpc>
                <a:spcPct val="90000"/>
              </a:lnSpc>
            </a:pPr>
            <a:r>
              <a:rPr lang="es-PR" sz="2800"/>
              <a:t>Tanto Ur como Harán eran centros religiosos de politeísmo e idolatría.</a:t>
            </a:r>
          </a:p>
          <a:p>
            <a:pPr>
              <a:lnSpc>
                <a:spcPct val="90000"/>
              </a:lnSpc>
            </a:pPr>
            <a:r>
              <a:rPr lang="es-ES" sz="2800"/>
              <a:t>Los principales dioses eran el agua, el cielo, la tierra y el aire.</a:t>
            </a:r>
          </a:p>
          <a:p>
            <a:pPr>
              <a:lnSpc>
                <a:spcPct val="90000"/>
              </a:lnSpc>
            </a:pPr>
            <a:r>
              <a:rPr lang="es-ES" sz="2800"/>
              <a:t>Creían que estos cuatro habían creado el universo.</a:t>
            </a:r>
            <a:endParaRPr lang="es-PR" sz="2800"/>
          </a:p>
        </p:txBody>
      </p:sp>
      <p:pic>
        <p:nvPicPr>
          <p:cNvPr id="150543" name="Picture 15" descr="ur_ziggurat"/>
          <p:cNvPicPr>
            <a:picLocks noGrp="1" noChangeAspect="1" noChangeArrowheads="1"/>
          </p:cNvPicPr>
          <p:nvPr>
            <p:ph sz="half" idx="2"/>
          </p:nvPr>
        </p:nvPicPr>
        <p:blipFill>
          <a:blip r:embed="rId3">
            <a:lum bright="8000" contrast="4000"/>
            <a:extLst>
              <a:ext uri="{28A0092B-C50C-407E-A947-70E740481C1C}">
                <a14:useLocalDpi xmlns:a14="http://schemas.microsoft.com/office/drawing/2010/main"/>
              </a:ext>
            </a:extLst>
          </a:blip>
          <a:srcRect/>
          <a:stretch>
            <a:fillRect/>
          </a:stretch>
        </p:blipFill>
        <p:spPr>
          <a:xfrm>
            <a:off x="4343400" y="2197101"/>
            <a:ext cx="4800600" cy="3103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Slide Number Placeholder 1"/>
          <p:cNvSpPr>
            <a:spLocks noGrp="1"/>
          </p:cNvSpPr>
          <p:nvPr>
            <p:ph type="sldNum" sz="quarter" idx="12"/>
          </p:nvPr>
        </p:nvSpPr>
        <p:spPr/>
        <p:txBody>
          <a:bodyPr/>
          <a:lstStyle/>
          <a:p>
            <a:fld id="{9BE794B8-3F8E-F641-AD37-C2113AC83241}" type="slidenum">
              <a:rPr lang="en-US" smtClean="0"/>
              <a:pPr/>
              <a:t>10</a:t>
            </a:fld>
            <a:endParaRPr lang="en-US"/>
          </a:p>
        </p:txBody>
      </p:sp>
    </p:spTree>
    <p:extLst>
      <p:ext uri="{BB962C8B-B14F-4D97-AF65-F5344CB8AC3E}">
        <p14:creationId xmlns:p14="http://schemas.microsoft.com/office/powerpoint/2010/main" val="208041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PR"/>
              <a:t>Bosquejo</a:t>
            </a:r>
          </a:p>
        </p:txBody>
      </p:sp>
      <p:sp>
        <p:nvSpPr>
          <p:cNvPr id="20483" name="Rectangle 3"/>
          <p:cNvSpPr>
            <a:spLocks noGrp="1" noChangeArrowheads="1"/>
          </p:cNvSpPr>
          <p:nvPr>
            <p:ph type="body" idx="1"/>
          </p:nvPr>
        </p:nvSpPr>
        <p:spPr/>
        <p:txBody>
          <a:bodyPr/>
          <a:lstStyle/>
          <a:p>
            <a:pPr marL="609600" indent="-609600">
              <a:buSzPct val="85000"/>
              <a:buFont typeface="Wingdings" charset="0"/>
              <a:buNone/>
            </a:pPr>
            <a:r>
              <a:rPr lang="es-PR" sz="2800" dirty="0"/>
              <a:t>1. El llamamiento de Abram</a:t>
            </a:r>
          </a:p>
          <a:p>
            <a:pPr marL="609600" indent="-609600">
              <a:buSzPct val="85000"/>
              <a:buFont typeface="Wingdings" charset="0"/>
              <a:buNone/>
            </a:pPr>
            <a:r>
              <a:rPr lang="es-PR" sz="2800" dirty="0"/>
              <a:t>	(</a:t>
            </a:r>
            <a:r>
              <a:rPr lang="es-PR" sz="2800" dirty="0">
                <a:solidFill>
                  <a:schemeClr val="hlink"/>
                </a:solidFill>
              </a:rPr>
              <a:t>Génesis 12.1-3</a:t>
            </a:r>
            <a:r>
              <a:rPr lang="es-PR" sz="2800" dirty="0"/>
              <a:t>)</a:t>
            </a:r>
          </a:p>
          <a:p>
            <a:pPr marL="609600" indent="-609600">
              <a:buSzPct val="85000"/>
              <a:buFont typeface="Wingdings" charset="0"/>
              <a:buNone/>
            </a:pPr>
            <a:r>
              <a:rPr lang="es-PR" sz="2800" dirty="0"/>
              <a:t>2. Abram viaja a Canaán </a:t>
            </a:r>
          </a:p>
          <a:p>
            <a:pPr marL="609600" indent="-609600">
              <a:buSzPct val="85000"/>
              <a:buFont typeface="Wingdings" charset="0"/>
              <a:buNone/>
            </a:pPr>
            <a:r>
              <a:rPr lang="es-PR" sz="2800" dirty="0"/>
              <a:t>	(</a:t>
            </a:r>
            <a:r>
              <a:rPr lang="es-PR" sz="2800" dirty="0">
                <a:solidFill>
                  <a:schemeClr val="hlink"/>
                </a:solidFill>
              </a:rPr>
              <a:t>Génesis 12.4-7</a:t>
            </a:r>
            <a:r>
              <a:rPr lang="es-PR" sz="2800" dirty="0"/>
              <a:t>)</a:t>
            </a:r>
          </a:p>
          <a:p>
            <a:pPr marL="609600" indent="-609600">
              <a:buSzPct val="85000"/>
              <a:buFont typeface="Wingdings" charset="0"/>
              <a:buNone/>
            </a:pPr>
            <a:r>
              <a:rPr lang="es-PR" sz="2800" dirty="0"/>
              <a:t>3. Abram rescata a Lot</a:t>
            </a:r>
          </a:p>
          <a:p>
            <a:pPr marL="609600" indent="-609600">
              <a:buSzPct val="85000"/>
              <a:buFont typeface="Wingdings" charset="0"/>
              <a:buNone/>
            </a:pPr>
            <a:r>
              <a:rPr lang="es-PR" sz="2800" dirty="0"/>
              <a:t>	(</a:t>
            </a:r>
            <a:r>
              <a:rPr lang="es-PR" sz="2800" dirty="0">
                <a:solidFill>
                  <a:schemeClr val="hlink"/>
                </a:solidFill>
              </a:rPr>
              <a:t>Génesis 14.11, 12, 16</a:t>
            </a:r>
            <a:r>
              <a:rPr lang="es-PR" sz="2800" dirty="0"/>
              <a:t>)</a:t>
            </a:r>
          </a:p>
          <a:p>
            <a:pPr marL="609600" indent="-609600">
              <a:buSzPct val="85000"/>
              <a:buFont typeface="Wingdings" charset="0"/>
              <a:buNone/>
            </a:pPr>
            <a:r>
              <a:rPr lang="es-PR" sz="2800" dirty="0"/>
              <a:t>4. Abram da sus diezmos</a:t>
            </a:r>
          </a:p>
          <a:p>
            <a:pPr marL="609600" indent="-609600">
              <a:buSzPct val="85000"/>
              <a:buFont typeface="Wingdings" charset="0"/>
              <a:buNone/>
            </a:pPr>
            <a:r>
              <a:rPr lang="es-PR" sz="2800" dirty="0"/>
              <a:t>	(</a:t>
            </a:r>
            <a:r>
              <a:rPr lang="es-PR" sz="2800" dirty="0">
                <a:solidFill>
                  <a:schemeClr val="hlink"/>
                </a:solidFill>
              </a:rPr>
              <a:t>Génesis 14.17-20</a:t>
            </a:r>
            <a:r>
              <a:rPr lang="es-PR" sz="2800" dirty="0"/>
              <a:t>)</a:t>
            </a:r>
          </a:p>
        </p:txBody>
      </p:sp>
      <p:sp>
        <p:nvSpPr>
          <p:cNvPr id="3" name="Slide Number Placeholder 2"/>
          <p:cNvSpPr>
            <a:spLocks noGrp="1"/>
          </p:cNvSpPr>
          <p:nvPr>
            <p:ph type="sldNum" sz="quarter" idx="12"/>
          </p:nvPr>
        </p:nvSpPr>
        <p:spPr/>
        <p:txBody>
          <a:bodyPr/>
          <a:lstStyle/>
          <a:p>
            <a:fld id="{921E7F7E-33AA-4283-8B9E-027FB821B55F}" type="slidenum">
              <a:rPr lang="en-US" smtClean="0"/>
              <a:pPr/>
              <a:t>11</a:t>
            </a:fld>
            <a:endParaRPr lang="en-US"/>
          </a:p>
        </p:txBody>
      </p:sp>
    </p:spTree>
    <p:extLst>
      <p:ext uri="{BB962C8B-B14F-4D97-AF65-F5344CB8AC3E}">
        <p14:creationId xmlns:p14="http://schemas.microsoft.com/office/powerpoint/2010/main" val="311198823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PR" dirty="0"/>
              <a:t>El llamamiento de </a:t>
            </a:r>
            <a:r>
              <a:rPr lang="es-PR" dirty="0" smtClean="0"/>
              <a:t>Abram</a:t>
            </a:r>
            <a:endParaRPr lang="es-ES_tradnl" dirty="0"/>
          </a:p>
        </p:txBody>
      </p:sp>
      <p:sp>
        <p:nvSpPr>
          <p:cNvPr id="3" name="Subtitle 2"/>
          <p:cNvSpPr>
            <a:spLocks noGrp="1"/>
          </p:cNvSpPr>
          <p:nvPr>
            <p:ph type="subTitle" idx="1"/>
          </p:nvPr>
        </p:nvSpPr>
        <p:spPr/>
        <p:txBody>
          <a:bodyPr/>
          <a:lstStyle/>
          <a:p>
            <a:r>
              <a:rPr lang="es-PR" dirty="0">
                <a:solidFill>
                  <a:schemeClr val="hlink"/>
                </a:solidFill>
              </a:rPr>
              <a:t>Génesis 12.1-3</a:t>
            </a:r>
            <a:endParaRPr lang="es-ES_tradnl" dirty="0"/>
          </a:p>
        </p:txBody>
      </p:sp>
    </p:spTree>
    <p:extLst>
      <p:ext uri="{BB962C8B-B14F-4D97-AF65-F5344CB8AC3E}">
        <p14:creationId xmlns:p14="http://schemas.microsoft.com/office/powerpoint/2010/main" val="165086394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El llamamiento de Abram</a:t>
            </a:r>
            <a:endParaRPr lang="es-ES_tradnl" dirty="0"/>
          </a:p>
        </p:txBody>
      </p:sp>
      <p:sp>
        <p:nvSpPr>
          <p:cNvPr id="5" name="Rectangle 4"/>
          <p:cNvSpPr/>
          <p:nvPr/>
        </p:nvSpPr>
        <p:spPr>
          <a:xfrm>
            <a:off x="403416" y="1997842"/>
            <a:ext cx="8262471" cy="4214487"/>
          </a:xfrm>
          <a:prstGeom prst="rect">
            <a:avLst/>
          </a:prstGeom>
        </p:spPr>
        <p:txBody>
          <a:bodyPr wrap="square">
            <a:spAutoFit/>
          </a:bodyPr>
          <a:lstStyle/>
          <a:p>
            <a:pPr>
              <a:lnSpc>
                <a:spcPct val="120000"/>
              </a:lnSpc>
            </a:pPr>
            <a:r>
              <a:rPr lang="es-ES_tradnl" sz="2800" dirty="0"/>
              <a:t>“</a:t>
            </a:r>
            <a:r>
              <a:rPr lang="es-ES_tradnl" sz="2800" i="1" dirty="0"/>
              <a:t>Pero Jehová había dicho a Abram: Vete de tu tierra y de tu parentela, y de la casa de tu padre, a la tierra que te mostraré</a:t>
            </a:r>
            <a:r>
              <a:rPr lang="es-ES_tradnl" sz="2800" i="1" dirty="0" smtClean="0"/>
              <a:t>. Y </a:t>
            </a:r>
            <a:r>
              <a:rPr lang="es-ES_tradnl" sz="2800" i="1" dirty="0"/>
              <a:t>haré de ti una nación grande, y te bendeciré, y engrandeceré tu nombre, y serás bendición</a:t>
            </a:r>
            <a:r>
              <a:rPr lang="es-ES_tradnl" sz="2800" i="1" dirty="0" smtClean="0"/>
              <a:t>. Bendeciré </a:t>
            </a:r>
            <a:r>
              <a:rPr lang="es-ES_tradnl" sz="2800" i="1" dirty="0"/>
              <a:t>a los que te bendijeren, y a los que te maldijeren maldeciré; y serán benditas en ti todas las familias de la tierra.” (</a:t>
            </a:r>
            <a:r>
              <a:rPr lang="es-ES_tradnl" sz="2800" i="1" dirty="0" err="1"/>
              <a:t>Genesis</a:t>
            </a:r>
            <a:r>
              <a:rPr lang="es-ES_tradnl" sz="2800" i="1" dirty="0"/>
              <a:t> 12:1–3, RVR60)</a:t>
            </a:r>
          </a:p>
        </p:txBody>
      </p:sp>
      <p:sp>
        <p:nvSpPr>
          <p:cNvPr id="6" name="Slide Number Placeholder 5"/>
          <p:cNvSpPr>
            <a:spLocks noGrp="1"/>
          </p:cNvSpPr>
          <p:nvPr>
            <p:ph type="sldNum" sz="quarter" idx="12"/>
          </p:nvPr>
        </p:nvSpPr>
        <p:spPr/>
        <p:txBody>
          <a:bodyPr/>
          <a:lstStyle/>
          <a:p>
            <a:fld id="{2D4F163F-9188-4589-9629-C6C2491F6D6D}" type="slidenum">
              <a:rPr lang="en-US" smtClean="0"/>
              <a:pPr/>
              <a:t>13</a:t>
            </a:fld>
            <a:endParaRPr lang="en-US"/>
          </a:p>
        </p:txBody>
      </p:sp>
    </p:spTree>
    <p:extLst>
      <p:ext uri="{BB962C8B-B14F-4D97-AF65-F5344CB8AC3E}">
        <p14:creationId xmlns:p14="http://schemas.microsoft.com/office/powerpoint/2010/main" val="205674206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El llamamiento de Abram</a:t>
            </a:r>
            <a:endParaRPr lang="es-ES_tradnl" dirty="0"/>
          </a:p>
        </p:txBody>
      </p:sp>
      <p:sp>
        <p:nvSpPr>
          <p:cNvPr id="3" name="Content Placeholder 2"/>
          <p:cNvSpPr>
            <a:spLocks noGrp="1"/>
          </p:cNvSpPr>
          <p:nvPr>
            <p:ph idx="1"/>
          </p:nvPr>
        </p:nvSpPr>
        <p:spPr>
          <a:xfrm>
            <a:off x="298824" y="2017714"/>
            <a:ext cx="8656264" cy="4421935"/>
          </a:xfrm>
        </p:spPr>
        <p:txBody>
          <a:bodyPr/>
          <a:lstStyle/>
          <a:p>
            <a:pPr>
              <a:lnSpc>
                <a:spcPct val="120000"/>
              </a:lnSpc>
            </a:pPr>
            <a:r>
              <a:rPr lang="es-ES" sz="2800" dirty="0"/>
              <a:t>Abram fue llamado a dejar su tierra, su parentela y la casa de su padre, para emprender una vida de peregrinación (</a:t>
            </a:r>
            <a:r>
              <a:rPr lang="es-ES" sz="2800" i="1" dirty="0" smtClean="0">
                <a:solidFill>
                  <a:srgbClr val="0000FF"/>
                </a:solidFill>
              </a:rPr>
              <a:t>Hebreos </a:t>
            </a:r>
            <a:r>
              <a:rPr lang="es-ES" sz="2800" i="1" dirty="0">
                <a:solidFill>
                  <a:srgbClr val="0000FF"/>
                </a:solidFill>
              </a:rPr>
              <a:t>11:9</a:t>
            </a:r>
            <a:r>
              <a:rPr lang="es-ES" sz="2800" dirty="0"/>
              <a:t>). Dios hizo un pacto maravilloso con Abram el cual incluía las siguientes promesas importantes: una tierra, es decir, la tierra de Canaán; una nación grande, esto es, el pueblo judío; prosperidad material y espiritual para Abram y su simiente</a:t>
            </a:r>
            <a:r>
              <a:rPr lang="es-ES" sz="2800" dirty="0" smtClean="0"/>
              <a:t>;...</a:t>
            </a:r>
            <a:endParaRPr lang="es-ES" sz="2800" dirty="0"/>
          </a:p>
        </p:txBody>
      </p:sp>
      <p:sp>
        <p:nvSpPr>
          <p:cNvPr id="5" name="Slide Number Placeholder 4"/>
          <p:cNvSpPr>
            <a:spLocks noGrp="1"/>
          </p:cNvSpPr>
          <p:nvPr>
            <p:ph type="sldNum" sz="quarter" idx="12"/>
          </p:nvPr>
        </p:nvSpPr>
        <p:spPr/>
        <p:txBody>
          <a:bodyPr/>
          <a:lstStyle/>
          <a:p>
            <a:fld id="{921E7F7E-33AA-4283-8B9E-027FB821B55F}" type="slidenum">
              <a:rPr lang="en-US" smtClean="0"/>
              <a:pPr/>
              <a:t>14</a:t>
            </a:fld>
            <a:endParaRPr lang="en-US"/>
          </a:p>
        </p:txBody>
      </p:sp>
    </p:spTree>
    <p:extLst>
      <p:ext uri="{BB962C8B-B14F-4D97-AF65-F5344CB8AC3E}">
        <p14:creationId xmlns:p14="http://schemas.microsoft.com/office/powerpoint/2010/main" val="26215930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El llamamiento de Abram</a:t>
            </a:r>
            <a:endParaRPr lang="es-ES_tradnl" dirty="0"/>
          </a:p>
        </p:txBody>
      </p:sp>
      <p:sp>
        <p:nvSpPr>
          <p:cNvPr id="3" name="Content Placeholder 2"/>
          <p:cNvSpPr>
            <a:spLocks noGrp="1"/>
          </p:cNvSpPr>
          <p:nvPr>
            <p:ph idx="1"/>
          </p:nvPr>
        </p:nvSpPr>
        <p:spPr>
          <a:xfrm>
            <a:off x="298824" y="2017714"/>
            <a:ext cx="8656264" cy="4377111"/>
          </a:xfrm>
        </p:spPr>
        <p:txBody>
          <a:bodyPr/>
          <a:lstStyle/>
          <a:p>
            <a:pPr>
              <a:lnSpc>
                <a:spcPct val="120000"/>
              </a:lnSpc>
            </a:pPr>
            <a:r>
              <a:rPr lang="es-ES" sz="2800" dirty="0" smtClean="0"/>
              <a:t>… </a:t>
            </a:r>
            <a:r>
              <a:rPr lang="es-ES" sz="2800" dirty="0"/>
              <a:t>un gran nombre para Abram y su posteridad; serían la fuente de bendición para otros; serían bendecidos los amigos de Israel y los antisemitas serían maldecidos; todas las familias de la tierra serían benditas en Abram, viendo hacia el futuro al Señor Jesucristo, que sería descendiente de Abram. Este pacto fue renovado y ampliado en </a:t>
            </a:r>
            <a:r>
              <a:rPr lang="es-ES" sz="2800" i="1" dirty="0">
                <a:solidFill>
                  <a:srgbClr val="0000FF"/>
                </a:solidFill>
              </a:rPr>
              <a:t>13:14–17; 15:4–</a:t>
            </a:r>
            <a:r>
              <a:rPr lang="es-ES" sz="2800" i="1" dirty="0" smtClean="0">
                <a:solidFill>
                  <a:srgbClr val="0000FF"/>
                </a:solidFill>
              </a:rPr>
              <a:t>6; </a:t>
            </a:r>
            <a:r>
              <a:rPr lang="es-ES" sz="2800" i="1" dirty="0">
                <a:solidFill>
                  <a:srgbClr val="0000FF"/>
                </a:solidFill>
              </a:rPr>
              <a:t>y 22:15–18</a:t>
            </a:r>
            <a:r>
              <a:rPr lang="es-ES" sz="2800" i="1" dirty="0" smtClean="0">
                <a:solidFill>
                  <a:srgbClr val="0000FF"/>
                </a:solidFill>
              </a:rPr>
              <a:t>.</a:t>
            </a:r>
            <a:endParaRPr lang="es-ES" sz="2800" i="1" dirty="0">
              <a:solidFill>
                <a:srgbClr val="0000FF"/>
              </a:solidFill>
            </a:endParaRPr>
          </a:p>
        </p:txBody>
      </p:sp>
      <p:sp>
        <p:nvSpPr>
          <p:cNvPr id="5" name="Slide Number Placeholder 4"/>
          <p:cNvSpPr>
            <a:spLocks noGrp="1"/>
          </p:cNvSpPr>
          <p:nvPr>
            <p:ph type="sldNum" sz="quarter" idx="12"/>
          </p:nvPr>
        </p:nvSpPr>
        <p:spPr/>
        <p:txBody>
          <a:bodyPr/>
          <a:lstStyle/>
          <a:p>
            <a:fld id="{921E7F7E-33AA-4283-8B9E-027FB821B55F}" type="slidenum">
              <a:rPr lang="en-US" smtClean="0"/>
              <a:pPr/>
              <a:t>15</a:t>
            </a:fld>
            <a:endParaRPr lang="en-US"/>
          </a:p>
        </p:txBody>
      </p:sp>
    </p:spTree>
    <p:extLst>
      <p:ext uri="{BB962C8B-B14F-4D97-AF65-F5344CB8AC3E}">
        <p14:creationId xmlns:p14="http://schemas.microsoft.com/office/powerpoint/2010/main" val="424824249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El llamamiento de Abram</a:t>
            </a:r>
            <a:endParaRPr lang="es-ES_tradnl" dirty="0"/>
          </a:p>
        </p:txBody>
      </p:sp>
      <p:pic>
        <p:nvPicPr>
          <p:cNvPr id="13" name="Picture 1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a:xfrm>
            <a:off x="0" y="1912473"/>
            <a:ext cx="9144000" cy="3929529"/>
          </a:xfrm>
          <a:prstGeom prst="rect">
            <a:avLst/>
          </a:prstGeom>
        </p:spPr>
      </p:pic>
      <p:sp>
        <p:nvSpPr>
          <p:cNvPr id="14" name="Slide Number Placeholder 13"/>
          <p:cNvSpPr>
            <a:spLocks noGrp="1"/>
          </p:cNvSpPr>
          <p:nvPr>
            <p:ph type="sldNum" sz="quarter" idx="12"/>
          </p:nvPr>
        </p:nvSpPr>
        <p:spPr/>
        <p:txBody>
          <a:bodyPr/>
          <a:lstStyle/>
          <a:p>
            <a:fld id="{921E7F7E-33AA-4283-8B9E-027FB821B55F}" type="slidenum">
              <a:rPr lang="en-US" smtClean="0"/>
              <a:pPr/>
              <a:t>16</a:t>
            </a:fld>
            <a:endParaRPr lang="en-US"/>
          </a:p>
        </p:txBody>
      </p:sp>
    </p:spTree>
    <p:extLst>
      <p:ext uri="{BB962C8B-B14F-4D97-AF65-F5344CB8AC3E}">
        <p14:creationId xmlns:p14="http://schemas.microsoft.com/office/powerpoint/2010/main" val="1636678357"/>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marL="609600" indent="-609600"/>
            <a:r>
              <a:rPr lang="es-PR" dirty="0"/>
              <a:t>Abram viaja a Canaán </a:t>
            </a:r>
            <a:endParaRPr lang="es-ES_tradnl" dirty="0"/>
          </a:p>
        </p:txBody>
      </p:sp>
      <p:sp>
        <p:nvSpPr>
          <p:cNvPr id="6" name="Subtitle 5"/>
          <p:cNvSpPr>
            <a:spLocks noGrp="1"/>
          </p:cNvSpPr>
          <p:nvPr>
            <p:ph type="subTitle" idx="1"/>
          </p:nvPr>
        </p:nvSpPr>
        <p:spPr/>
        <p:txBody>
          <a:bodyPr/>
          <a:lstStyle/>
          <a:p>
            <a:r>
              <a:rPr lang="es-PR" dirty="0">
                <a:solidFill>
                  <a:schemeClr val="hlink"/>
                </a:solidFill>
              </a:rPr>
              <a:t>Génesis 12.4-7</a:t>
            </a:r>
            <a:endParaRPr lang="es-ES_tradnl" dirty="0"/>
          </a:p>
        </p:txBody>
      </p:sp>
    </p:spTree>
    <p:extLst>
      <p:ext uri="{BB962C8B-B14F-4D97-AF65-F5344CB8AC3E}">
        <p14:creationId xmlns:p14="http://schemas.microsoft.com/office/powerpoint/2010/main" val="293062539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PR" dirty="0"/>
              <a:t>Abram viaja a Canaán </a:t>
            </a:r>
            <a:endParaRPr lang="es-ES_tradnl" dirty="0"/>
          </a:p>
        </p:txBody>
      </p:sp>
      <p:sp>
        <p:nvSpPr>
          <p:cNvPr id="8" name="Rectangle 7"/>
          <p:cNvSpPr/>
          <p:nvPr/>
        </p:nvSpPr>
        <p:spPr>
          <a:xfrm>
            <a:off x="463179" y="2176521"/>
            <a:ext cx="8113059" cy="3697422"/>
          </a:xfrm>
          <a:prstGeom prst="rect">
            <a:avLst/>
          </a:prstGeom>
        </p:spPr>
        <p:txBody>
          <a:bodyPr wrap="square">
            <a:spAutoFit/>
          </a:bodyPr>
          <a:lstStyle/>
          <a:p>
            <a:pPr>
              <a:lnSpc>
                <a:spcPct val="120000"/>
              </a:lnSpc>
            </a:pPr>
            <a:r>
              <a:rPr lang="es-ES_tradnl" sz="2800" dirty="0"/>
              <a:t>“</a:t>
            </a:r>
            <a:r>
              <a:rPr lang="es-ES_tradnl" sz="2800" i="1" dirty="0"/>
              <a:t>Y se fue Abram, como Jehová le dijo; y Lot fue con él. Y era Abram de edad de setenta y cinco años cuando salió de </a:t>
            </a:r>
            <a:r>
              <a:rPr lang="es-ES_tradnl" sz="2800" i="1" dirty="0" err="1"/>
              <a:t>Harán.Tomó</a:t>
            </a:r>
            <a:r>
              <a:rPr lang="es-ES_tradnl" sz="2800" i="1" dirty="0"/>
              <a:t>, pues, Abram a </a:t>
            </a:r>
            <a:r>
              <a:rPr lang="es-ES_tradnl" sz="2800" i="1" dirty="0" err="1"/>
              <a:t>Sarai</a:t>
            </a:r>
            <a:r>
              <a:rPr lang="es-ES_tradnl" sz="2800" i="1" dirty="0"/>
              <a:t> su mujer, y a Lot hijo de su hermano, y todos sus bienes que habían ganado y las personas que habían adquirido en Harán, y salieron para ir a tierra de Canaán</a:t>
            </a:r>
            <a:r>
              <a:rPr lang="es-ES_tradnl" sz="2800" i="1" dirty="0" smtClean="0"/>
              <a:t>;…</a:t>
            </a:r>
            <a:endParaRPr lang="es-ES_tradnl" sz="2800" i="1" dirty="0"/>
          </a:p>
        </p:txBody>
      </p:sp>
      <p:sp>
        <p:nvSpPr>
          <p:cNvPr id="9" name="Slide Number Placeholder 8"/>
          <p:cNvSpPr>
            <a:spLocks noGrp="1"/>
          </p:cNvSpPr>
          <p:nvPr>
            <p:ph type="sldNum" sz="quarter" idx="12"/>
          </p:nvPr>
        </p:nvSpPr>
        <p:spPr/>
        <p:txBody>
          <a:bodyPr/>
          <a:lstStyle/>
          <a:p>
            <a:fld id="{2D4F163F-9188-4589-9629-C6C2491F6D6D}" type="slidenum">
              <a:rPr lang="en-US" smtClean="0"/>
              <a:pPr/>
              <a:t>18</a:t>
            </a:fld>
            <a:endParaRPr lang="en-US"/>
          </a:p>
        </p:txBody>
      </p:sp>
    </p:spTree>
    <p:extLst>
      <p:ext uri="{BB962C8B-B14F-4D97-AF65-F5344CB8AC3E}">
        <p14:creationId xmlns:p14="http://schemas.microsoft.com/office/powerpoint/2010/main" val="133988533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R" dirty="0"/>
              <a:t>Abram viaja a Canaán </a:t>
            </a:r>
            <a:endParaRPr lang="es-ES_tradnl" dirty="0"/>
          </a:p>
        </p:txBody>
      </p:sp>
      <p:sp>
        <p:nvSpPr>
          <p:cNvPr id="5" name="Content Placeholder 4"/>
          <p:cNvSpPr>
            <a:spLocks noGrp="1"/>
          </p:cNvSpPr>
          <p:nvPr>
            <p:ph idx="1"/>
          </p:nvPr>
        </p:nvSpPr>
        <p:spPr>
          <a:xfrm>
            <a:off x="358590" y="2017715"/>
            <a:ext cx="8596500" cy="4436875"/>
          </a:xfrm>
        </p:spPr>
        <p:txBody>
          <a:bodyPr/>
          <a:lstStyle/>
          <a:p>
            <a:pPr>
              <a:lnSpc>
                <a:spcPct val="120000"/>
              </a:lnSpc>
            </a:pPr>
            <a:r>
              <a:rPr lang="es-ES_tradnl" sz="2800" i="1" dirty="0"/>
              <a:t>… y a tierra de Canaán llegaron. Y pasó Abram por aquella tierra hasta el lugar de </a:t>
            </a:r>
            <a:r>
              <a:rPr lang="es-ES_tradnl" sz="2800" i="1" dirty="0" err="1"/>
              <a:t>Siquem</a:t>
            </a:r>
            <a:r>
              <a:rPr lang="es-ES_tradnl" sz="2800" i="1" dirty="0"/>
              <a:t>, hasta el encino de More; y el cananeo estaba entonces en la tierra. Y apareció Jehová a Abram, y le dijo: A tu descendencia daré esta tierra. Y edificó allí un altar a Jehová, quien le había aparecido.” (</a:t>
            </a:r>
            <a:r>
              <a:rPr lang="es-ES_tradnl" sz="2800" i="1" dirty="0" err="1"/>
              <a:t>Genesis</a:t>
            </a:r>
            <a:r>
              <a:rPr lang="es-ES_tradnl" sz="2800" i="1" dirty="0"/>
              <a:t> 12:4–7, RVR60)</a:t>
            </a:r>
            <a:endParaRPr lang="es-ES_tradnl" sz="2800" dirty="0"/>
          </a:p>
        </p:txBody>
      </p:sp>
      <p:sp>
        <p:nvSpPr>
          <p:cNvPr id="6" name="Slide Number Placeholder 5"/>
          <p:cNvSpPr>
            <a:spLocks noGrp="1"/>
          </p:cNvSpPr>
          <p:nvPr>
            <p:ph type="sldNum" sz="quarter" idx="12"/>
          </p:nvPr>
        </p:nvSpPr>
        <p:spPr/>
        <p:txBody>
          <a:bodyPr/>
          <a:lstStyle/>
          <a:p>
            <a:fld id="{921E7F7E-33AA-4283-8B9E-027FB821B55F}" type="slidenum">
              <a:rPr lang="en-US" smtClean="0"/>
              <a:pPr/>
              <a:t>19</a:t>
            </a:fld>
            <a:endParaRPr lang="en-US"/>
          </a:p>
        </p:txBody>
      </p:sp>
    </p:spTree>
    <p:extLst>
      <p:ext uri="{BB962C8B-B14F-4D97-AF65-F5344CB8AC3E}">
        <p14:creationId xmlns:p14="http://schemas.microsoft.com/office/powerpoint/2010/main" val="2997295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PR"/>
              <a:t>Texto Básico</a:t>
            </a:r>
          </a:p>
        </p:txBody>
      </p:sp>
      <p:sp>
        <p:nvSpPr>
          <p:cNvPr id="6147" name="Rectangle 3"/>
          <p:cNvSpPr>
            <a:spLocks noGrp="1" noChangeArrowheads="1"/>
          </p:cNvSpPr>
          <p:nvPr>
            <p:ph type="body" sz="half" idx="1"/>
          </p:nvPr>
        </p:nvSpPr>
        <p:spPr>
          <a:xfrm>
            <a:off x="304803" y="2209800"/>
            <a:ext cx="7091363" cy="4114800"/>
          </a:xfrm>
        </p:spPr>
        <p:txBody>
          <a:bodyPr/>
          <a:lstStyle/>
          <a:p>
            <a:r>
              <a:rPr lang="es-PR"/>
              <a:t>Génesis:</a:t>
            </a:r>
          </a:p>
          <a:p>
            <a:pPr lvl="1"/>
            <a:r>
              <a:rPr lang="es-PR"/>
              <a:t>12.1-7; 14.11, 12, 16-20</a:t>
            </a:r>
          </a:p>
        </p:txBody>
      </p:sp>
      <p:pic>
        <p:nvPicPr>
          <p:cNvPr id="6148" name="Picture 4" descr="Biblia abierta"/>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6477000" y="0"/>
            <a:ext cx="2667000" cy="1447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3" name="Slide Number Placeholder 2"/>
          <p:cNvSpPr>
            <a:spLocks noGrp="1"/>
          </p:cNvSpPr>
          <p:nvPr>
            <p:ph type="sldNum" sz="quarter" idx="12"/>
          </p:nvPr>
        </p:nvSpPr>
        <p:spPr/>
        <p:txBody>
          <a:bodyPr/>
          <a:lstStyle/>
          <a:p>
            <a:fld id="{A6FEDDBD-9D7D-2F42-8AF4-77945611BEDF}" type="slidenum">
              <a:rPr lang="en-US" smtClean="0"/>
              <a:pPr/>
              <a:t>2</a:t>
            </a:fld>
            <a:endParaRPr lang="en-US"/>
          </a:p>
        </p:txBody>
      </p:sp>
    </p:spTree>
    <p:extLst>
      <p:ext uri="{BB962C8B-B14F-4D97-AF65-F5344CB8AC3E}">
        <p14:creationId xmlns:p14="http://schemas.microsoft.com/office/powerpoint/2010/main" val="1989791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Abram viaja a Canaán </a:t>
            </a:r>
            <a:endParaRPr lang="es-ES_tradnl" dirty="0"/>
          </a:p>
        </p:txBody>
      </p:sp>
      <p:sp>
        <p:nvSpPr>
          <p:cNvPr id="3" name="Content Placeholder 2"/>
          <p:cNvSpPr>
            <a:spLocks noGrp="1"/>
          </p:cNvSpPr>
          <p:nvPr>
            <p:ph idx="1"/>
          </p:nvPr>
        </p:nvSpPr>
        <p:spPr>
          <a:xfrm>
            <a:off x="313767" y="2017715"/>
            <a:ext cx="8641323" cy="4481699"/>
          </a:xfrm>
        </p:spPr>
        <p:txBody>
          <a:bodyPr/>
          <a:lstStyle/>
          <a:p>
            <a:r>
              <a:rPr lang="es-ES" sz="2600" dirty="0"/>
              <a:t>Abram se mudó a Canaán con </a:t>
            </a:r>
            <a:r>
              <a:rPr lang="es-ES" sz="2600" dirty="0" err="1"/>
              <a:t>Sarai</a:t>
            </a:r>
            <a:r>
              <a:rPr lang="es-ES" sz="2600" dirty="0"/>
              <a:t> su mujer, su sobrino Lot, otros parientes, y sus bienes. Llegaron primeramente a </a:t>
            </a:r>
            <a:r>
              <a:rPr lang="es-ES" sz="2600" dirty="0" err="1"/>
              <a:t>Siquem</a:t>
            </a:r>
            <a:r>
              <a:rPr lang="es-ES" sz="2600" dirty="0"/>
              <a:t>, donde Abram edificó un altar a Jehová. La presencia de los cananeos hostiles no era obstáculo para un hombre que caminaba por fe. De allí pasó a un lugar entre Betel (casa de Dios) y </a:t>
            </a:r>
            <a:r>
              <a:rPr lang="es-ES" sz="2600" dirty="0" err="1"/>
              <a:t>Hai</a:t>
            </a:r>
            <a:r>
              <a:rPr lang="es-ES" sz="2600" dirty="0" smtClean="0"/>
              <a:t>.</a:t>
            </a:r>
            <a:endParaRPr lang="es-ES" sz="2600" dirty="0"/>
          </a:p>
        </p:txBody>
      </p:sp>
      <p:sp>
        <p:nvSpPr>
          <p:cNvPr id="5" name="Slide Number Placeholder 4"/>
          <p:cNvSpPr>
            <a:spLocks noGrp="1"/>
          </p:cNvSpPr>
          <p:nvPr>
            <p:ph type="sldNum" sz="quarter" idx="12"/>
          </p:nvPr>
        </p:nvSpPr>
        <p:spPr/>
        <p:txBody>
          <a:bodyPr/>
          <a:lstStyle/>
          <a:p>
            <a:fld id="{921E7F7E-33AA-4283-8B9E-027FB821B55F}" type="slidenum">
              <a:rPr lang="en-US" smtClean="0"/>
              <a:pPr/>
              <a:t>20</a:t>
            </a:fld>
            <a:endParaRPr lang="en-US"/>
          </a:p>
        </p:txBody>
      </p:sp>
    </p:spTree>
    <p:extLst>
      <p:ext uri="{BB962C8B-B14F-4D97-AF65-F5344CB8AC3E}">
        <p14:creationId xmlns:p14="http://schemas.microsoft.com/office/powerpoint/2010/main" val="394971638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Abram viaja a Canaán </a:t>
            </a:r>
            <a:endParaRPr lang="es-ES_tradnl" dirty="0"/>
          </a:p>
        </p:txBody>
      </p:sp>
      <p:sp>
        <p:nvSpPr>
          <p:cNvPr id="3" name="Content Placeholder 2"/>
          <p:cNvSpPr>
            <a:spLocks noGrp="1"/>
          </p:cNvSpPr>
          <p:nvPr>
            <p:ph idx="1"/>
          </p:nvPr>
        </p:nvSpPr>
        <p:spPr>
          <a:xfrm>
            <a:off x="313767" y="2017715"/>
            <a:ext cx="8641323" cy="4481699"/>
          </a:xfrm>
        </p:spPr>
        <p:txBody>
          <a:bodyPr/>
          <a:lstStyle/>
          <a:p>
            <a:r>
              <a:rPr lang="es-ES" sz="2600" dirty="0" smtClean="0"/>
              <a:t>Fiel </a:t>
            </a:r>
            <a:r>
              <a:rPr lang="es-ES" sz="2600" dirty="0"/>
              <a:t>a su costumbre, no sólo plantó su tienda, sino también edificó allí un altar a Jehová. Esto nos dice mucho acerca de las prioridades de este hombre de Dios. En el versículo 9 encontramos a Abram mudándose hacia el sur (al </a:t>
            </a:r>
            <a:r>
              <a:rPr lang="es-ES" sz="2600" dirty="0" err="1"/>
              <a:t>Neguev</a:t>
            </a:r>
            <a:r>
              <a:rPr lang="es-ES" sz="2600" dirty="0"/>
              <a:t>)</a:t>
            </a:r>
            <a:r>
              <a:rPr lang="es-ES" sz="2600" dirty="0" smtClean="0"/>
              <a:t>.</a:t>
            </a:r>
            <a:endParaRPr lang="es-ES" sz="2600" dirty="0"/>
          </a:p>
        </p:txBody>
      </p:sp>
      <p:sp>
        <p:nvSpPr>
          <p:cNvPr id="6" name="Slide Number Placeholder 5"/>
          <p:cNvSpPr>
            <a:spLocks noGrp="1"/>
          </p:cNvSpPr>
          <p:nvPr>
            <p:ph type="sldNum" sz="quarter" idx="12"/>
          </p:nvPr>
        </p:nvSpPr>
        <p:spPr/>
        <p:txBody>
          <a:bodyPr/>
          <a:lstStyle/>
          <a:p>
            <a:fld id="{921E7F7E-33AA-4283-8B9E-027FB821B55F}" type="slidenum">
              <a:rPr lang="en-US" smtClean="0"/>
              <a:pPr/>
              <a:t>21</a:t>
            </a:fld>
            <a:endParaRPr lang="en-US"/>
          </a:p>
        </p:txBody>
      </p:sp>
    </p:spTree>
    <p:extLst>
      <p:ext uri="{BB962C8B-B14F-4D97-AF65-F5344CB8AC3E}">
        <p14:creationId xmlns:p14="http://schemas.microsoft.com/office/powerpoint/2010/main" val="147280352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609600" indent="-609600"/>
            <a:r>
              <a:rPr lang="es-PR" dirty="0"/>
              <a:t>Abram rescata a </a:t>
            </a:r>
            <a:r>
              <a:rPr lang="es-PR" dirty="0" smtClean="0"/>
              <a:t>Lot</a:t>
            </a:r>
            <a:endParaRPr lang="es-ES_tradnl" dirty="0"/>
          </a:p>
        </p:txBody>
      </p:sp>
      <p:sp>
        <p:nvSpPr>
          <p:cNvPr id="3" name="Subtitle 2"/>
          <p:cNvSpPr>
            <a:spLocks noGrp="1"/>
          </p:cNvSpPr>
          <p:nvPr>
            <p:ph type="subTitle" idx="1"/>
          </p:nvPr>
        </p:nvSpPr>
        <p:spPr/>
        <p:txBody>
          <a:bodyPr/>
          <a:lstStyle/>
          <a:p>
            <a:r>
              <a:rPr lang="es-PR" dirty="0">
                <a:solidFill>
                  <a:schemeClr val="hlink"/>
                </a:solidFill>
              </a:rPr>
              <a:t>Génesis 14.11, 12, 16</a:t>
            </a:r>
            <a:endParaRPr lang="es-ES_tradnl" dirty="0"/>
          </a:p>
        </p:txBody>
      </p:sp>
    </p:spTree>
    <p:extLst>
      <p:ext uri="{BB962C8B-B14F-4D97-AF65-F5344CB8AC3E}">
        <p14:creationId xmlns:p14="http://schemas.microsoft.com/office/powerpoint/2010/main" val="67532257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Abram rescata a Lot</a:t>
            </a:r>
            <a:endParaRPr lang="es-ES_tradnl" dirty="0"/>
          </a:p>
        </p:txBody>
      </p:sp>
      <p:sp>
        <p:nvSpPr>
          <p:cNvPr id="4" name="Rectangle 3"/>
          <p:cNvSpPr/>
          <p:nvPr/>
        </p:nvSpPr>
        <p:spPr>
          <a:xfrm>
            <a:off x="328710" y="2282897"/>
            <a:ext cx="8038353" cy="2663293"/>
          </a:xfrm>
          <a:prstGeom prst="rect">
            <a:avLst/>
          </a:prstGeom>
        </p:spPr>
        <p:txBody>
          <a:bodyPr wrap="square">
            <a:spAutoFit/>
          </a:bodyPr>
          <a:lstStyle/>
          <a:p>
            <a:pPr>
              <a:lnSpc>
                <a:spcPct val="120000"/>
              </a:lnSpc>
            </a:pPr>
            <a:r>
              <a:rPr lang="es-ES_tradnl" sz="2800" dirty="0"/>
              <a:t>“</a:t>
            </a:r>
            <a:r>
              <a:rPr lang="es-ES_tradnl" sz="2800" i="1" dirty="0"/>
              <a:t>Y tomaron toda la riqueza de Sodoma y de Gomorra, y todas sus provisiones, y se fueron</a:t>
            </a:r>
            <a:r>
              <a:rPr lang="es-ES_tradnl" sz="2800" i="1" dirty="0" smtClean="0"/>
              <a:t>. Tomaron </a:t>
            </a:r>
            <a:r>
              <a:rPr lang="es-ES_tradnl" sz="2800" i="1" dirty="0"/>
              <a:t>también a Lot, hijo del hermano de Abram, que moraba en Sodoma, y sus bienes, y se fueron.” (</a:t>
            </a:r>
            <a:r>
              <a:rPr lang="es-ES_tradnl" sz="2800" i="1" dirty="0" err="1"/>
              <a:t>Genesis</a:t>
            </a:r>
            <a:r>
              <a:rPr lang="es-ES_tradnl" sz="2800" i="1" dirty="0"/>
              <a:t> 14:11–12, RVR60)</a:t>
            </a:r>
          </a:p>
        </p:txBody>
      </p:sp>
      <p:sp>
        <p:nvSpPr>
          <p:cNvPr id="5" name="Slide Number Placeholder 4"/>
          <p:cNvSpPr>
            <a:spLocks noGrp="1"/>
          </p:cNvSpPr>
          <p:nvPr>
            <p:ph type="sldNum" sz="quarter" idx="12"/>
          </p:nvPr>
        </p:nvSpPr>
        <p:spPr/>
        <p:txBody>
          <a:bodyPr/>
          <a:lstStyle/>
          <a:p>
            <a:fld id="{2D4F163F-9188-4589-9629-C6C2491F6D6D}" type="slidenum">
              <a:rPr lang="en-US" smtClean="0"/>
              <a:pPr/>
              <a:t>23</a:t>
            </a:fld>
            <a:endParaRPr lang="en-US"/>
          </a:p>
        </p:txBody>
      </p:sp>
    </p:spTree>
    <p:extLst>
      <p:ext uri="{BB962C8B-B14F-4D97-AF65-F5344CB8AC3E}">
        <p14:creationId xmlns:p14="http://schemas.microsoft.com/office/powerpoint/2010/main" val="81095406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R" dirty="0"/>
              <a:t>Abram rescata a Lot</a:t>
            </a:r>
            <a:endParaRPr lang="es-ES_tradnl" dirty="0"/>
          </a:p>
        </p:txBody>
      </p:sp>
      <p:sp>
        <p:nvSpPr>
          <p:cNvPr id="4" name="Rectangle 3"/>
          <p:cNvSpPr/>
          <p:nvPr/>
        </p:nvSpPr>
        <p:spPr>
          <a:xfrm>
            <a:off x="373533" y="2350720"/>
            <a:ext cx="8142943" cy="1629164"/>
          </a:xfrm>
          <a:prstGeom prst="rect">
            <a:avLst/>
          </a:prstGeom>
        </p:spPr>
        <p:txBody>
          <a:bodyPr wrap="square">
            <a:spAutoFit/>
          </a:bodyPr>
          <a:lstStyle/>
          <a:p>
            <a:pPr>
              <a:lnSpc>
                <a:spcPct val="120000"/>
              </a:lnSpc>
            </a:pPr>
            <a:r>
              <a:rPr lang="es-ES_tradnl" sz="2800" dirty="0"/>
              <a:t>“</a:t>
            </a:r>
            <a:r>
              <a:rPr lang="es-ES_tradnl" sz="2800" i="1" dirty="0"/>
              <a:t>Y recobró todos los bienes, y también a Lot su pariente y sus bienes, y a las mujeres y demás gente.” (</a:t>
            </a:r>
            <a:r>
              <a:rPr lang="es-ES_tradnl" sz="2800" i="1" dirty="0" err="1"/>
              <a:t>Genesis</a:t>
            </a:r>
            <a:r>
              <a:rPr lang="es-ES_tradnl" sz="2800" i="1" dirty="0"/>
              <a:t> 14:16, RVR60)</a:t>
            </a:r>
          </a:p>
        </p:txBody>
      </p:sp>
      <p:sp>
        <p:nvSpPr>
          <p:cNvPr id="5" name="Slide Number Placeholder 4"/>
          <p:cNvSpPr>
            <a:spLocks noGrp="1"/>
          </p:cNvSpPr>
          <p:nvPr>
            <p:ph type="sldNum" sz="quarter" idx="12"/>
          </p:nvPr>
        </p:nvSpPr>
        <p:spPr/>
        <p:txBody>
          <a:bodyPr/>
          <a:lstStyle/>
          <a:p>
            <a:fld id="{2D4F163F-9188-4589-9629-C6C2491F6D6D}" type="slidenum">
              <a:rPr lang="en-US" smtClean="0"/>
              <a:pPr/>
              <a:t>24</a:t>
            </a:fld>
            <a:endParaRPr lang="en-US"/>
          </a:p>
        </p:txBody>
      </p:sp>
    </p:spTree>
    <p:extLst>
      <p:ext uri="{BB962C8B-B14F-4D97-AF65-F5344CB8AC3E}">
        <p14:creationId xmlns:p14="http://schemas.microsoft.com/office/powerpoint/2010/main" val="369292990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R" dirty="0"/>
              <a:t>Abram rescata a Lot</a:t>
            </a:r>
            <a:endParaRPr lang="es-ES_tradnl" dirty="0"/>
          </a:p>
        </p:txBody>
      </p:sp>
      <p:sp>
        <p:nvSpPr>
          <p:cNvPr id="6" name="Content Placeholder 5"/>
          <p:cNvSpPr>
            <a:spLocks noGrp="1"/>
          </p:cNvSpPr>
          <p:nvPr>
            <p:ph idx="1"/>
          </p:nvPr>
        </p:nvSpPr>
        <p:spPr>
          <a:xfrm>
            <a:off x="313767" y="2017713"/>
            <a:ext cx="8641323" cy="4114800"/>
          </a:xfrm>
        </p:spPr>
        <p:txBody>
          <a:bodyPr/>
          <a:lstStyle/>
          <a:p>
            <a:r>
              <a:rPr lang="es-ES" sz="2800" dirty="0"/>
              <a:t>Trece años antes de los acontecimientos principales de este capítulo, </a:t>
            </a:r>
            <a:r>
              <a:rPr lang="es-ES" sz="2800" dirty="0" err="1"/>
              <a:t>Quedorlaomer</a:t>
            </a:r>
            <a:r>
              <a:rPr lang="es-ES" sz="2800" dirty="0"/>
              <a:t> rey de </a:t>
            </a:r>
            <a:r>
              <a:rPr lang="es-ES" sz="2800" dirty="0" err="1"/>
              <a:t>Elam</a:t>
            </a:r>
            <a:r>
              <a:rPr lang="es-ES" sz="2800" dirty="0"/>
              <a:t> (Persia), había conquistado a varios reyes en los llanos próximos al Mar Muerto (Salado). En el año decimotercero, los cinco reyes cautivos se rebelaron contra </a:t>
            </a:r>
            <a:r>
              <a:rPr lang="es-ES" sz="2800" dirty="0" err="1"/>
              <a:t>Quedorlaomer</a:t>
            </a:r>
            <a:r>
              <a:rPr lang="es-ES" sz="2800" dirty="0"/>
              <a:t>. </a:t>
            </a:r>
          </a:p>
        </p:txBody>
      </p:sp>
      <p:sp>
        <p:nvSpPr>
          <p:cNvPr id="7" name="Slide Number Placeholder 6"/>
          <p:cNvSpPr>
            <a:spLocks noGrp="1"/>
          </p:cNvSpPr>
          <p:nvPr>
            <p:ph type="sldNum" sz="quarter" idx="12"/>
          </p:nvPr>
        </p:nvSpPr>
        <p:spPr/>
        <p:txBody>
          <a:bodyPr/>
          <a:lstStyle/>
          <a:p>
            <a:fld id="{921E7F7E-33AA-4283-8B9E-027FB821B55F}" type="slidenum">
              <a:rPr lang="en-US" smtClean="0"/>
              <a:pPr/>
              <a:t>25</a:t>
            </a:fld>
            <a:endParaRPr lang="en-US"/>
          </a:p>
        </p:txBody>
      </p:sp>
    </p:spTree>
    <p:extLst>
      <p:ext uri="{BB962C8B-B14F-4D97-AF65-F5344CB8AC3E}">
        <p14:creationId xmlns:p14="http://schemas.microsoft.com/office/powerpoint/2010/main" val="88064529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PR" dirty="0"/>
              <a:t>Abram rescata a Lot</a:t>
            </a:r>
            <a:endParaRPr lang="es-ES_tradnl" dirty="0"/>
          </a:p>
        </p:txBody>
      </p:sp>
      <p:sp>
        <p:nvSpPr>
          <p:cNvPr id="6" name="Content Placeholder 5"/>
          <p:cNvSpPr>
            <a:spLocks noGrp="1"/>
          </p:cNvSpPr>
          <p:nvPr>
            <p:ph idx="1"/>
          </p:nvPr>
        </p:nvSpPr>
        <p:spPr>
          <a:xfrm>
            <a:off x="313767" y="2017714"/>
            <a:ext cx="8641323" cy="4392052"/>
          </a:xfrm>
        </p:spPr>
        <p:txBody>
          <a:bodyPr/>
          <a:lstStyle/>
          <a:p>
            <a:r>
              <a:rPr lang="es-ES" sz="2800" dirty="0" smtClean="0"/>
              <a:t>De </a:t>
            </a:r>
            <a:r>
              <a:rPr lang="es-ES" sz="2800" dirty="0"/>
              <a:t>manera que se confederó con otros tres reyes de la región de Babilonia, marchó hacia el sur por el lado oriental del Mar Muerto, luego hacia el norte por el lado occidental hacia Sodoma, Gomorra y las otras ciudades del llano. La batalla se llevó a cabo en el Valle de </a:t>
            </a:r>
            <a:r>
              <a:rPr lang="es-ES" sz="2800" dirty="0" err="1"/>
              <a:t>Sidim</a:t>
            </a:r>
            <a:r>
              <a:rPr lang="es-ES" sz="2800" dirty="0"/>
              <a:t>, el cual estaba lleno de pozos de asfalto. Los invasores derrotaron a los rebeldes y marcharon hacia el norte con su botín y sus cautivos, incluyendo a Lot, el sobrino de Abram que se había alejado del Señor</a:t>
            </a:r>
            <a:r>
              <a:rPr lang="es-ES" sz="2800" dirty="0" smtClean="0"/>
              <a:t>.</a:t>
            </a:r>
            <a:endParaRPr lang="es-ES" sz="2800"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26</a:t>
            </a:fld>
            <a:endParaRPr lang="en-US"/>
          </a:p>
        </p:txBody>
      </p:sp>
    </p:spTree>
    <p:extLst>
      <p:ext uri="{BB962C8B-B14F-4D97-AF65-F5344CB8AC3E}">
        <p14:creationId xmlns:p14="http://schemas.microsoft.com/office/powerpoint/2010/main" val="394335402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609600" indent="-609600"/>
            <a:r>
              <a:rPr lang="es-PR" dirty="0"/>
              <a:t>Abram da sus </a:t>
            </a:r>
            <a:r>
              <a:rPr lang="es-PR" dirty="0" smtClean="0"/>
              <a:t>diezmos</a:t>
            </a:r>
            <a:endParaRPr lang="es-ES_tradnl" dirty="0"/>
          </a:p>
        </p:txBody>
      </p:sp>
      <p:sp>
        <p:nvSpPr>
          <p:cNvPr id="3" name="Subtitle 2"/>
          <p:cNvSpPr>
            <a:spLocks noGrp="1"/>
          </p:cNvSpPr>
          <p:nvPr>
            <p:ph type="subTitle" idx="1"/>
          </p:nvPr>
        </p:nvSpPr>
        <p:spPr/>
        <p:txBody>
          <a:bodyPr/>
          <a:lstStyle/>
          <a:p>
            <a:r>
              <a:rPr lang="es-PR" dirty="0">
                <a:solidFill>
                  <a:schemeClr val="hlink"/>
                </a:solidFill>
              </a:rPr>
              <a:t>Génesis 14.17-20</a:t>
            </a:r>
            <a:endParaRPr lang="es-ES_tradnl" dirty="0"/>
          </a:p>
        </p:txBody>
      </p:sp>
    </p:spTree>
    <p:extLst>
      <p:ext uri="{BB962C8B-B14F-4D97-AF65-F5344CB8AC3E}">
        <p14:creationId xmlns:p14="http://schemas.microsoft.com/office/powerpoint/2010/main" val="72217829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Abram da sus diezmos</a:t>
            </a:r>
            <a:endParaRPr lang="es-ES_tradnl" dirty="0"/>
          </a:p>
        </p:txBody>
      </p:sp>
      <p:sp>
        <p:nvSpPr>
          <p:cNvPr id="4" name="Rectangle 3"/>
          <p:cNvSpPr/>
          <p:nvPr/>
        </p:nvSpPr>
        <p:spPr>
          <a:xfrm>
            <a:off x="552827" y="2034609"/>
            <a:ext cx="8113059" cy="4401205"/>
          </a:xfrm>
          <a:prstGeom prst="rect">
            <a:avLst/>
          </a:prstGeom>
        </p:spPr>
        <p:txBody>
          <a:bodyPr wrap="square">
            <a:spAutoFit/>
          </a:bodyPr>
          <a:lstStyle/>
          <a:p>
            <a:r>
              <a:rPr lang="es-ES_tradnl" sz="2800" dirty="0"/>
              <a:t>“</a:t>
            </a:r>
            <a:r>
              <a:rPr lang="es-ES_tradnl" sz="2800" i="1" dirty="0"/>
              <a:t>Cuando volvía de la derrota de </a:t>
            </a:r>
            <a:r>
              <a:rPr lang="es-ES_tradnl" sz="2800" i="1" dirty="0" err="1"/>
              <a:t>Quedorlaomer</a:t>
            </a:r>
            <a:r>
              <a:rPr lang="es-ES_tradnl" sz="2800" i="1" dirty="0"/>
              <a:t> y de los reyes que con él estaban, salió el rey de Sodoma a recibirlo al valle de </a:t>
            </a:r>
            <a:r>
              <a:rPr lang="es-ES_tradnl" sz="2800" i="1" dirty="0" err="1"/>
              <a:t>Save</a:t>
            </a:r>
            <a:r>
              <a:rPr lang="es-ES_tradnl" sz="2800" i="1" dirty="0"/>
              <a:t>, que es el Valle del </a:t>
            </a:r>
            <a:r>
              <a:rPr lang="es-ES_tradnl" sz="2800" i="1" dirty="0" err="1"/>
              <a:t>Rey.Entonces</a:t>
            </a:r>
            <a:r>
              <a:rPr lang="es-ES_tradnl" sz="2800" i="1" dirty="0"/>
              <a:t> Melquisedec, rey de Salem y sacerdote del Dios Altísimo, sacó pan y </a:t>
            </a:r>
            <a:r>
              <a:rPr lang="es-ES_tradnl" sz="2800" i="1" dirty="0" err="1"/>
              <a:t>vino;y</a:t>
            </a:r>
            <a:r>
              <a:rPr lang="es-ES_tradnl" sz="2800" i="1" dirty="0"/>
              <a:t> le bendijo, diciendo: Bendito sea Abram del Dios Altísimo, creador de los cielos y de la </a:t>
            </a:r>
            <a:r>
              <a:rPr lang="es-ES_tradnl" sz="2800" i="1" dirty="0" err="1"/>
              <a:t>tierra;y</a:t>
            </a:r>
            <a:r>
              <a:rPr lang="es-ES_tradnl" sz="2800" i="1" dirty="0"/>
              <a:t> bendito sea el Dios Altísimo, que entregó tus enemigos en tu mano. Y le dio Abram los diezmos de todo.” (</a:t>
            </a:r>
            <a:r>
              <a:rPr lang="es-ES_tradnl" sz="2800" i="1" dirty="0" err="1"/>
              <a:t>Genesis</a:t>
            </a:r>
            <a:r>
              <a:rPr lang="es-ES_tradnl" sz="2800" i="1" dirty="0"/>
              <a:t> 14:17–20, RVR60)</a:t>
            </a:r>
          </a:p>
        </p:txBody>
      </p:sp>
      <p:sp>
        <p:nvSpPr>
          <p:cNvPr id="5" name="Slide Number Placeholder 4"/>
          <p:cNvSpPr>
            <a:spLocks noGrp="1"/>
          </p:cNvSpPr>
          <p:nvPr>
            <p:ph type="sldNum" sz="quarter" idx="12"/>
          </p:nvPr>
        </p:nvSpPr>
        <p:spPr/>
        <p:txBody>
          <a:bodyPr/>
          <a:lstStyle/>
          <a:p>
            <a:fld id="{2D4F163F-9188-4589-9629-C6C2491F6D6D}" type="slidenum">
              <a:rPr lang="en-US" smtClean="0"/>
              <a:pPr/>
              <a:t>28</a:t>
            </a:fld>
            <a:endParaRPr lang="en-US"/>
          </a:p>
        </p:txBody>
      </p:sp>
    </p:spTree>
    <p:extLst>
      <p:ext uri="{BB962C8B-B14F-4D97-AF65-F5344CB8AC3E}">
        <p14:creationId xmlns:p14="http://schemas.microsoft.com/office/powerpoint/2010/main" val="166157230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PR" dirty="0"/>
              <a:t>Abram da sus diezmos</a:t>
            </a:r>
            <a:endParaRPr lang="es-ES_tradnl" dirty="0"/>
          </a:p>
        </p:txBody>
      </p:sp>
      <p:sp>
        <p:nvSpPr>
          <p:cNvPr id="5" name="Content Placeholder 4"/>
          <p:cNvSpPr>
            <a:spLocks noGrp="1"/>
          </p:cNvSpPr>
          <p:nvPr>
            <p:ph idx="1"/>
          </p:nvPr>
        </p:nvSpPr>
        <p:spPr>
          <a:xfrm>
            <a:off x="343652" y="2017715"/>
            <a:ext cx="8611441" cy="4683125"/>
          </a:xfrm>
        </p:spPr>
        <p:txBody>
          <a:bodyPr/>
          <a:lstStyle/>
          <a:p>
            <a:r>
              <a:rPr lang="es-ES" sz="2800" dirty="0"/>
              <a:t>En respuesta Abram dedica a Melquisedec el diezmo del botín de guerra que traía. Con este acto Abram reconoce tres cosas</a:t>
            </a:r>
            <a:r>
              <a:rPr lang="es-ES" sz="2800" dirty="0" smtClean="0"/>
              <a:t>:</a:t>
            </a:r>
          </a:p>
          <a:p>
            <a:pPr lvl="1"/>
            <a:r>
              <a:rPr lang="es-ES" sz="2400" dirty="0" smtClean="0"/>
              <a:t>Acepta </a:t>
            </a:r>
            <a:r>
              <a:rPr lang="es-ES" sz="2400" dirty="0"/>
              <a:t>que la victoria militar se debe a la intervención del Dios Altísimo y no tanto a su habilidad o alianza </a:t>
            </a:r>
            <a:r>
              <a:rPr lang="es-ES" sz="2400" dirty="0" smtClean="0"/>
              <a:t>militar.</a:t>
            </a:r>
          </a:p>
          <a:p>
            <a:pPr lvl="1"/>
            <a:r>
              <a:rPr lang="es-ES" sz="2400" dirty="0" smtClean="0"/>
              <a:t>Reconoce </a:t>
            </a:r>
            <a:r>
              <a:rPr lang="es-ES" sz="2400" dirty="0"/>
              <a:t>la autoridad sacerdotal de </a:t>
            </a:r>
            <a:r>
              <a:rPr lang="es-ES" sz="2400" dirty="0" smtClean="0"/>
              <a:t>Melquisedec.</a:t>
            </a:r>
          </a:p>
          <a:p>
            <a:pPr lvl="1"/>
            <a:r>
              <a:rPr lang="es-ES" sz="2400" dirty="0"/>
              <a:t>Abram reconoce su responsabilidad de sostener con el diezmo de sus posesiones al sacerdote y al lugar de adoración</a:t>
            </a:r>
            <a:r>
              <a:rPr lang="es-ES" sz="2400" dirty="0" smtClean="0"/>
              <a:t>.</a:t>
            </a:r>
            <a:endParaRPr lang="es-ES" sz="2400" dirty="0"/>
          </a:p>
          <a:p>
            <a:pPr marL="457200" lvl="1" indent="0">
              <a:buNone/>
            </a:pPr>
            <a:endParaRPr lang="es-ES" sz="2400" dirty="0"/>
          </a:p>
        </p:txBody>
      </p:sp>
      <p:sp>
        <p:nvSpPr>
          <p:cNvPr id="6" name="Slide Number Placeholder 5"/>
          <p:cNvSpPr>
            <a:spLocks noGrp="1"/>
          </p:cNvSpPr>
          <p:nvPr>
            <p:ph type="sldNum" sz="quarter" idx="12"/>
          </p:nvPr>
        </p:nvSpPr>
        <p:spPr/>
        <p:txBody>
          <a:bodyPr/>
          <a:lstStyle/>
          <a:p>
            <a:fld id="{921E7F7E-33AA-4283-8B9E-027FB821B55F}" type="slidenum">
              <a:rPr lang="en-US" smtClean="0"/>
              <a:pPr/>
              <a:t>29</a:t>
            </a:fld>
            <a:endParaRPr lang="en-US"/>
          </a:p>
        </p:txBody>
      </p:sp>
    </p:spTree>
    <p:extLst>
      <p:ext uri="{BB962C8B-B14F-4D97-AF65-F5344CB8AC3E}">
        <p14:creationId xmlns:p14="http://schemas.microsoft.com/office/powerpoint/2010/main" val="48184417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_tradnl" dirty="0" smtClean="0"/>
              <a:t>Versículo clave </a:t>
            </a:r>
            <a:endParaRPr lang="es-ES_tradnl" dirty="0"/>
          </a:p>
        </p:txBody>
      </p:sp>
      <p:sp>
        <p:nvSpPr>
          <p:cNvPr id="3" name="Rectangle 2"/>
          <p:cNvSpPr/>
          <p:nvPr/>
        </p:nvSpPr>
        <p:spPr>
          <a:xfrm>
            <a:off x="266524" y="2413339"/>
            <a:ext cx="8387553" cy="2296013"/>
          </a:xfrm>
          <a:prstGeom prst="rect">
            <a:avLst/>
          </a:prstGeom>
        </p:spPr>
        <p:txBody>
          <a:bodyPr wrap="square">
            <a:spAutoFit/>
          </a:bodyPr>
          <a:lstStyle/>
          <a:p>
            <a:pPr>
              <a:lnSpc>
                <a:spcPct val="120000"/>
              </a:lnSpc>
            </a:pPr>
            <a:r>
              <a:rPr lang="es-ES_tradnl" sz="2400" dirty="0"/>
              <a:t>“</a:t>
            </a:r>
            <a:r>
              <a:rPr lang="es-ES_tradnl" sz="2400" i="1" dirty="0"/>
              <a:t>Y haré de ti una nación grande, y te bendeciré, y engrandeceré tu nombre, y serás bendición</a:t>
            </a:r>
            <a:r>
              <a:rPr lang="es-ES_tradnl" sz="2400" i="1" dirty="0" smtClean="0"/>
              <a:t>. Bendeciré </a:t>
            </a:r>
            <a:r>
              <a:rPr lang="es-ES_tradnl" sz="2400" i="1" dirty="0"/>
              <a:t>a los que te bendijeren, y a los que te maldijeren maldeciré; y serán benditas en ti todas las familias de la tierra.” </a:t>
            </a:r>
            <a:r>
              <a:rPr lang="es-ES_tradnl" sz="2400" i="1" dirty="0" smtClean="0"/>
              <a:t>(Génesis </a:t>
            </a:r>
            <a:r>
              <a:rPr lang="es-ES_tradnl" sz="2400" i="1" dirty="0"/>
              <a:t>12:2–3, RVR60)</a:t>
            </a:r>
          </a:p>
        </p:txBody>
      </p:sp>
      <p:sp>
        <p:nvSpPr>
          <p:cNvPr id="5" name="Slide Number Placeholder 4"/>
          <p:cNvSpPr>
            <a:spLocks noGrp="1"/>
          </p:cNvSpPr>
          <p:nvPr>
            <p:ph type="sldNum" sz="quarter" idx="12"/>
          </p:nvPr>
        </p:nvSpPr>
        <p:spPr/>
        <p:txBody>
          <a:bodyPr/>
          <a:lstStyle/>
          <a:p>
            <a:fld id="{2D4F163F-9188-4589-9629-C6C2491F6D6D}" type="slidenum">
              <a:rPr lang="en-US" smtClean="0"/>
              <a:pPr/>
              <a:t>3</a:t>
            </a:fld>
            <a:endParaRPr lang="en-US"/>
          </a:p>
        </p:txBody>
      </p:sp>
    </p:spTree>
    <p:extLst>
      <p:ext uri="{BB962C8B-B14F-4D97-AF65-F5344CB8AC3E}">
        <p14:creationId xmlns:p14="http://schemas.microsoft.com/office/powerpoint/2010/main" val="878194457"/>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p:txBody>
          <a:bodyPr/>
          <a:lstStyle/>
          <a:p>
            <a:r>
              <a:rPr lang="es-PR"/>
              <a:t>Aplicaciones</a:t>
            </a:r>
          </a:p>
        </p:txBody>
      </p:sp>
      <p:sp>
        <p:nvSpPr>
          <p:cNvPr id="45063" name="Rectangle 7"/>
          <p:cNvSpPr>
            <a:spLocks noGrp="1" noChangeArrowheads="1"/>
          </p:cNvSpPr>
          <p:nvPr>
            <p:ph type="body" idx="1"/>
          </p:nvPr>
        </p:nvSpPr>
        <p:spPr>
          <a:xfrm>
            <a:off x="457200" y="2017713"/>
            <a:ext cx="8497888" cy="4114800"/>
          </a:xfrm>
        </p:spPr>
        <p:txBody>
          <a:bodyPr/>
          <a:lstStyle/>
          <a:p>
            <a:r>
              <a:rPr lang="es-PR"/>
              <a:t>El creyente y la sociedad (</a:t>
            </a:r>
            <a:r>
              <a:rPr lang="es-PR">
                <a:solidFill>
                  <a:schemeClr val="hlink"/>
                </a:solidFill>
              </a:rPr>
              <a:t>Génesis 12.1</a:t>
            </a:r>
            <a:r>
              <a:rPr lang="es-PR"/>
              <a:t>).</a:t>
            </a:r>
          </a:p>
          <a:p>
            <a:pPr lvl="1"/>
            <a:r>
              <a:rPr lang="es-PR"/>
              <a:t>Hoy día nos hemos vuelto muy dependientes de la sociedad en que vivimos, tanto que no vemos las cosas negativas de ella.</a:t>
            </a:r>
          </a:p>
          <a:p>
            <a:pPr lvl="1"/>
            <a:r>
              <a:rPr lang="es-PR"/>
              <a:t>¡Cuánto necesitamos los creyentes despegarnos de nuestra sociedad para cumplir los propósitos misioneros que el Señor dejó a su iglesia!</a:t>
            </a:r>
          </a:p>
        </p:txBody>
      </p:sp>
      <p:sp>
        <p:nvSpPr>
          <p:cNvPr id="2" name="Slide Number Placeholder 1"/>
          <p:cNvSpPr>
            <a:spLocks noGrp="1"/>
          </p:cNvSpPr>
          <p:nvPr>
            <p:ph type="sldNum" sz="quarter" idx="12"/>
          </p:nvPr>
        </p:nvSpPr>
        <p:spPr/>
        <p:txBody>
          <a:bodyPr/>
          <a:lstStyle/>
          <a:p>
            <a:fld id="{921E7F7E-33AA-4283-8B9E-027FB821B55F}" type="slidenum">
              <a:rPr lang="en-US" smtClean="0"/>
              <a:pPr/>
              <a:t>30</a:t>
            </a:fld>
            <a:endParaRPr lang="en-US"/>
          </a:p>
        </p:txBody>
      </p:sp>
    </p:spTree>
    <p:extLst>
      <p:ext uri="{BB962C8B-B14F-4D97-AF65-F5344CB8AC3E}">
        <p14:creationId xmlns:p14="http://schemas.microsoft.com/office/powerpoint/2010/main" val="454973919"/>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s-PR"/>
              <a:t>Aplicaciones</a:t>
            </a:r>
          </a:p>
        </p:txBody>
      </p:sp>
      <p:sp>
        <p:nvSpPr>
          <p:cNvPr id="195587" name="Rectangle 3"/>
          <p:cNvSpPr>
            <a:spLocks noGrp="1" noChangeArrowheads="1"/>
          </p:cNvSpPr>
          <p:nvPr>
            <p:ph type="body" idx="1"/>
          </p:nvPr>
        </p:nvSpPr>
        <p:spPr>
          <a:xfrm>
            <a:off x="457200" y="2017713"/>
            <a:ext cx="8497888" cy="4114800"/>
          </a:xfrm>
        </p:spPr>
        <p:txBody>
          <a:bodyPr/>
          <a:lstStyle/>
          <a:p>
            <a:pPr>
              <a:lnSpc>
                <a:spcPct val="90000"/>
              </a:lnSpc>
            </a:pPr>
            <a:r>
              <a:rPr lang="es-PR"/>
              <a:t>Los planes de Dios no son fáciles (</a:t>
            </a:r>
            <a:r>
              <a:rPr lang="es-PR">
                <a:solidFill>
                  <a:schemeClr val="hlink"/>
                </a:solidFill>
              </a:rPr>
              <a:t>12.6, 7 10</a:t>
            </a:r>
            <a:r>
              <a:rPr lang="es-PR"/>
              <a:t>).</a:t>
            </a:r>
          </a:p>
          <a:p>
            <a:pPr lvl="1">
              <a:lnSpc>
                <a:spcPct val="90000"/>
              </a:lnSpc>
            </a:pPr>
            <a:r>
              <a:rPr lang="es-PR"/>
              <a:t>Abram no sabía qué tierra Dios le prometía, pero al pasar por Canaán, Dios le indicó que esa era la tierra prometida.</a:t>
            </a:r>
          </a:p>
          <a:p>
            <a:pPr lvl="1">
              <a:lnSpc>
                <a:spcPct val="90000"/>
              </a:lnSpc>
            </a:pPr>
            <a:r>
              <a:rPr lang="es-PR"/>
              <a:t>Era poco fértil, idólatra y constantemente en guerra.</a:t>
            </a:r>
          </a:p>
          <a:p>
            <a:pPr lvl="1">
              <a:lnSpc>
                <a:spcPct val="90000"/>
              </a:lnSpc>
            </a:pPr>
            <a:r>
              <a:rPr lang="es-PR"/>
              <a:t>Pero Abram aceptó la oferta de Dios y lo adoró en gratitud.</a:t>
            </a:r>
          </a:p>
        </p:txBody>
      </p:sp>
      <p:sp>
        <p:nvSpPr>
          <p:cNvPr id="2" name="Slide Number Placeholder 1"/>
          <p:cNvSpPr>
            <a:spLocks noGrp="1"/>
          </p:cNvSpPr>
          <p:nvPr>
            <p:ph type="sldNum" sz="quarter" idx="12"/>
          </p:nvPr>
        </p:nvSpPr>
        <p:spPr/>
        <p:txBody>
          <a:bodyPr/>
          <a:lstStyle/>
          <a:p>
            <a:fld id="{921E7F7E-33AA-4283-8B9E-027FB821B55F}" type="slidenum">
              <a:rPr lang="en-US" smtClean="0"/>
              <a:pPr/>
              <a:t>31</a:t>
            </a:fld>
            <a:endParaRPr lang="en-US"/>
          </a:p>
        </p:txBody>
      </p:sp>
    </p:spTree>
    <p:extLst>
      <p:ext uri="{BB962C8B-B14F-4D97-AF65-F5344CB8AC3E}">
        <p14:creationId xmlns:p14="http://schemas.microsoft.com/office/powerpoint/2010/main" val="349128565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s-PR"/>
              <a:t>Aplicaciones</a:t>
            </a:r>
          </a:p>
        </p:txBody>
      </p:sp>
      <p:sp>
        <p:nvSpPr>
          <p:cNvPr id="47109" name="Rectangle 5"/>
          <p:cNvSpPr>
            <a:spLocks noGrp="1" noChangeArrowheads="1"/>
          </p:cNvSpPr>
          <p:nvPr>
            <p:ph type="body" idx="1"/>
          </p:nvPr>
        </p:nvSpPr>
        <p:spPr>
          <a:xfrm>
            <a:off x="248023" y="2017714"/>
            <a:ext cx="8497888" cy="4646052"/>
          </a:xfrm>
        </p:spPr>
        <p:txBody>
          <a:bodyPr/>
          <a:lstStyle/>
          <a:p>
            <a:r>
              <a:rPr lang="es-PR" dirty="0"/>
              <a:t>Honremos a Dios con nuestros bienes materiales (</a:t>
            </a:r>
            <a:r>
              <a:rPr lang="es-PR" dirty="0">
                <a:solidFill>
                  <a:schemeClr val="hlink"/>
                </a:solidFill>
              </a:rPr>
              <a:t>14.20</a:t>
            </a:r>
            <a:r>
              <a:rPr lang="es-PR" dirty="0"/>
              <a:t>).</a:t>
            </a:r>
          </a:p>
          <a:p>
            <a:pPr lvl="1"/>
            <a:r>
              <a:rPr lang="es-PR" dirty="0"/>
              <a:t>De todo lo que Dios nos concede, nos pide que le dediquemos el diezmo; pero qué difícil es para el creyente cumplir con esta responsabilidad.</a:t>
            </a:r>
          </a:p>
          <a:p>
            <a:pPr lvl="1"/>
            <a:r>
              <a:rPr lang="es-PR" dirty="0"/>
              <a:t>Cuando Abram se encontró con el sacerdote del Dios Altísimo, le entregó los diezmos de todo lo que tenía en reconocimiento y agradecimiento a Dios.</a:t>
            </a:r>
          </a:p>
        </p:txBody>
      </p:sp>
      <p:sp>
        <p:nvSpPr>
          <p:cNvPr id="2" name="Slide Number Placeholder 1"/>
          <p:cNvSpPr>
            <a:spLocks noGrp="1"/>
          </p:cNvSpPr>
          <p:nvPr>
            <p:ph type="sldNum" sz="quarter" idx="12"/>
          </p:nvPr>
        </p:nvSpPr>
        <p:spPr/>
        <p:txBody>
          <a:bodyPr/>
          <a:lstStyle/>
          <a:p>
            <a:fld id="{921E7F7E-33AA-4283-8B9E-027FB821B55F}" type="slidenum">
              <a:rPr lang="en-US" smtClean="0"/>
              <a:pPr/>
              <a:t>32</a:t>
            </a:fld>
            <a:endParaRPr lang="en-US"/>
          </a:p>
        </p:txBody>
      </p:sp>
    </p:spTree>
    <p:extLst>
      <p:ext uri="{BB962C8B-B14F-4D97-AF65-F5344CB8AC3E}">
        <p14:creationId xmlns:p14="http://schemas.microsoft.com/office/powerpoint/2010/main" val="355979920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_tradnl" dirty="0" err="1" smtClean="0"/>
              <a:t>Bibliografia</a:t>
            </a:r>
            <a:endParaRPr lang="es-ES_tradnl" dirty="0"/>
          </a:p>
        </p:txBody>
      </p:sp>
      <p:sp>
        <p:nvSpPr>
          <p:cNvPr id="4" name="Content Placeholder 3"/>
          <p:cNvSpPr>
            <a:spLocks noGrp="1"/>
          </p:cNvSpPr>
          <p:nvPr>
            <p:ph idx="1"/>
          </p:nvPr>
        </p:nvSpPr>
        <p:spPr>
          <a:xfrm>
            <a:off x="282199" y="2017715"/>
            <a:ext cx="8672891" cy="4225925"/>
          </a:xfrm>
        </p:spPr>
        <p:txBody>
          <a:bodyPr/>
          <a:lstStyle/>
          <a:p>
            <a:r>
              <a:rPr lang="es-ES_tradnl" sz="2000" dirty="0" smtClean="0">
                <a:hlinkClick r:id="rId2"/>
              </a:rPr>
              <a:t>http://cantorfranzel.com/wp-content/uploads/2015/10/Abraham.jpg</a:t>
            </a:r>
            <a:endParaRPr lang="es-ES_tradnl" sz="2000" dirty="0" smtClean="0"/>
          </a:p>
          <a:p>
            <a:r>
              <a:rPr lang="es-ES" sz="2000" dirty="0" err="1"/>
              <a:t>MacDonald</a:t>
            </a:r>
            <a:r>
              <a:rPr lang="es-ES" sz="2000" dirty="0"/>
              <a:t>, William. </a:t>
            </a:r>
            <a:r>
              <a:rPr lang="es-ES" sz="2000" i="1" dirty="0"/>
              <a:t>Comentario Bíblico de William </a:t>
            </a:r>
            <a:r>
              <a:rPr lang="es-ES" sz="2000" i="1" dirty="0" err="1"/>
              <a:t>MacDonald</a:t>
            </a:r>
            <a:r>
              <a:rPr lang="es-ES" sz="2000" i="1" dirty="0"/>
              <a:t>: Antiguo Testamento Y Nuevo Testamento</a:t>
            </a:r>
            <a:r>
              <a:rPr lang="es-ES" sz="2000" dirty="0"/>
              <a:t>. </a:t>
            </a:r>
            <a:r>
              <a:rPr lang="es-ES" sz="2000" dirty="0" err="1"/>
              <a:t>Viladecavalls</a:t>
            </a:r>
            <a:r>
              <a:rPr lang="es-ES" sz="2000" dirty="0"/>
              <a:t> (Barcelona), España: Editorial CLIE, 2004. </a:t>
            </a:r>
            <a:r>
              <a:rPr lang="es-ES" sz="2000" dirty="0" err="1"/>
              <a:t>Print</a:t>
            </a:r>
            <a:r>
              <a:rPr lang="es-ES" sz="2000" dirty="0" smtClean="0"/>
              <a:t>.</a:t>
            </a:r>
          </a:p>
          <a:p>
            <a:r>
              <a:rPr lang="es-ES" sz="2000" dirty="0" smtClean="0">
                <a:hlinkClick r:id="rId3"/>
              </a:rPr>
              <a:t>https://encrypted-tbn0.gstatic.com/images?q=tbn:ANd9GcSmhAjD0PtPKSt6D38WJq11bLMOgx9XkZBCp4qQ_7wOFocpeX2j</a:t>
            </a:r>
            <a:endParaRPr lang="es-ES" sz="2000" dirty="0" smtClean="0"/>
          </a:p>
          <a:p>
            <a:r>
              <a:rPr lang="es-ES" sz="2000" dirty="0"/>
              <a:t>Carro, Daniel et al. </a:t>
            </a:r>
            <a:r>
              <a:rPr lang="es-ES" sz="2000" i="1" dirty="0"/>
              <a:t>Comentario </a:t>
            </a:r>
            <a:r>
              <a:rPr lang="es-ES" sz="2000" i="1" dirty="0" err="1"/>
              <a:t>Bı́blico</a:t>
            </a:r>
            <a:r>
              <a:rPr lang="es-ES" sz="2000" i="1" dirty="0"/>
              <a:t> Mundo Hispano </a:t>
            </a:r>
            <a:r>
              <a:rPr lang="es-ES" sz="2000" i="1" dirty="0" err="1"/>
              <a:t>Genesis</a:t>
            </a:r>
            <a:r>
              <a:rPr lang="es-ES" sz="2000" dirty="0"/>
              <a:t>. 1. ed. El Paso, TX: Editorial Mundo Hispano, 1993–. </a:t>
            </a:r>
            <a:r>
              <a:rPr lang="es-ES" sz="2000" dirty="0" err="1"/>
              <a:t>Print</a:t>
            </a:r>
            <a:r>
              <a:rPr lang="es-ES" sz="2000" dirty="0" smtClean="0"/>
              <a:t>.</a:t>
            </a:r>
          </a:p>
          <a:p>
            <a:r>
              <a:rPr lang="es-ES" sz="2000" dirty="0" smtClean="0">
                <a:hlinkClick r:id="rId4"/>
              </a:rPr>
              <a:t>https://upload.wikimedia.org/wikipedia/commons/e/ed/N-Mesopotamia_and_Syria_english.svg</a:t>
            </a:r>
            <a:endParaRPr lang="es-ES" sz="2000" dirty="0"/>
          </a:p>
          <a:p>
            <a:endParaRPr lang="es-ES_tradnl" sz="2000" dirty="0"/>
          </a:p>
        </p:txBody>
      </p:sp>
      <p:sp>
        <p:nvSpPr>
          <p:cNvPr id="5" name="Slide Number Placeholder 4"/>
          <p:cNvSpPr>
            <a:spLocks noGrp="1"/>
          </p:cNvSpPr>
          <p:nvPr>
            <p:ph type="sldNum" sz="quarter" idx="12"/>
          </p:nvPr>
        </p:nvSpPr>
        <p:spPr/>
        <p:txBody>
          <a:bodyPr/>
          <a:lstStyle/>
          <a:p>
            <a:fld id="{921E7F7E-33AA-4283-8B9E-027FB821B55F}" type="slidenum">
              <a:rPr lang="en-US" smtClean="0"/>
              <a:pPr/>
              <a:t>33</a:t>
            </a:fld>
            <a:endParaRPr lang="en-US"/>
          </a:p>
        </p:txBody>
      </p:sp>
    </p:spTree>
    <p:extLst>
      <p:ext uri="{BB962C8B-B14F-4D97-AF65-F5344CB8AC3E}">
        <p14:creationId xmlns:p14="http://schemas.microsoft.com/office/powerpoint/2010/main" val="131633123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1203" name="Rectangle 3"/>
          <p:cNvSpPr>
            <a:spLocks noGrp="1" noChangeArrowheads="1"/>
          </p:cNvSpPr>
          <p:nvPr>
            <p:ph type="title"/>
          </p:nvPr>
        </p:nvSpPr>
        <p:spPr>
          <a:xfrm>
            <a:off x="4006853" y="4"/>
            <a:ext cx="5137151" cy="722313"/>
          </a:xfrm>
          <a:solidFill>
            <a:schemeClr val="tx1">
              <a:alpha val="53999"/>
            </a:schemeClr>
          </a:solidFill>
          <a:ln/>
        </p:spPr>
        <p:txBody>
          <a:bodyPr/>
          <a:lstStyle/>
          <a:p>
            <a:pPr algn="ctr"/>
            <a:r>
              <a:rPr lang="es-PR" sz="4800">
                <a:solidFill>
                  <a:schemeClr val="bg1"/>
                </a:solidFill>
              </a:rPr>
              <a:t>Próximo Estudio</a:t>
            </a:r>
          </a:p>
        </p:txBody>
      </p:sp>
      <p:sp>
        <p:nvSpPr>
          <p:cNvPr id="51204" name="Rectangle 4"/>
          <p:cNvSpPr>
            <a:spLocks noGrp="1" noChangeArrowheads="1"/>
          </p:cNvSpPr>
          <p:nvPr>
            <p:ph type="body" sz="half" idx="1"/>
          </p:nvPr>
        </p:nvSpPr>
        <p:spPr>
          <a:xfrm>
            <a:off x="892175" y="5048253"/>
            <a:ext cx="7531100" cy="1828193"/>
          </a:xfrm>
          <a:solidFill>
            <a:schemeClr val="tx1">
              <a:alpha val="53999"/>
            </a:schemeClr>
          </a:solidFill>
          <a:ln/>
        </p:spPr>
        <p:txBody>
          <a:bodyPr>
            <a:spAutoFit/>
          </a:bodyPr>
          <a:lstStyle/>
          <a:p>
            <a:r>
              <a:rPr lang="es-PR" sz="3600" dirty="0">
                <a:solidFill>
                  <a:schemeClr val="bg1"/>
                </a:solidFill>
              </a:rPr>
              <a:t>Martes, 1</a:t>
            </a:r>
            <a:r>
              <a:rPr lang="es-PR" sz="3600" dirty="0" smtClean="0">
                <a:solidFill>
                  <a:schemeClr val="bg1"/>
                </a:solidFill>
              </a:rPr>
              <a:t> </a:t>
            </a:r>
            <a:r>
              <a:rPr lang="es-PR" sz="3600" dirty="0">
                <a:solidFill>
                  <a:schemeClr val="bg1"/>
                </a:solidFill>
              </a:rPr>
              <a:t>de </a:t>
            </a:r>
            <a:r>
              <a:rPr lang="es-PR" sz="3600" dirty="0" smtClean="0">
                <a:solidFill>
                  <a:schemeClr val="bg1"/>
                </a:solidFill>
              </a:rPr>
              <a:t>marzo </a:t>
            </a:r>
            <a:r>
              <a:rPr lang="es-PR" sz="3600" dirty="0">
                <a:solidFill>
                  <a:schemeClr val="bg1"/>
                </a:solidFill>
              </a:rPr>
              <a:t>de </a:t>
            </a:r>
            <a:r>
              <a:rPr lang="es-PR" sz="3600" dirty="0" smtClean="0">
                <a:solidFill>
                  <a:schemeClr val="bg1"/>
                </a:solidFill>
              </a:rPr>
              <a:t>2016</a:t>
            </a:r>
            <a:endParaRPr lang="es-PR" sz="3600" dirty="0">
              <a:solidFill>
                <a:schemeClr val="bg1"/>
              </a:solidFill>
            </a:endParaRPr>
          </a:p>
          <a:p>
            <a:pPr lvl="1"/>
            <a:r>
              <a:rPr lang="es-PR" sz="3200" dirty="0">
                <a:solidFill>
                  <a:schemeClr val="bg1"/>
                </a:solidFill>
              </a:rPr>
              <a:t>Estudio </a:t>
            </a:r>
            <a:r>
              <a:rPr lang="es-PR" sz="3200" dirty="0" smtClean="0">
                <a:solidFill>
                  <a:schemeClr val="bg1"/>
                </a:solidFill>
              </a:rPr>
              <a:t>#9: </a:t>
            </a:r>
            <a:r>
              <a:rPr lang="es-PR" sz="3200" dirty="0">
                <a:solidFill>
                  <a:schemeClr val="bg1"/>
                </a:solidFill>
              </a:rPr>
              <a:t>“Dios tiene un plan”</a:t>
            </a:r>
          </a:p>
          <a:p>
            <a:pPr lvl="1"/>
            <a:r>
              <a:rPr lang="es-PR" sz="3200" dirty="0">
                <a:solidFill>
                  <a:schemeClr val="bg1"/>
                </a:solidFill>
              </a:rPr>
              <a:t>Génesis 15.1 a 17.27</a:t>
            </a:r>
          </a:p>
        </p:txBody>
      </p:sp>
      <p:sp>
        <p:nvSpPr>
          <p:cNvPr id="4" name="Slide Number Placeholder 3"/>
          <p:cNvSpPr>
            <a:spLocks noGrp="1"/>
          </p:cNvSpPr>
          <p:nvPr>
            <p:ph type="sldNum" sz="quarter" idx="12"/>
          </p:nvPr>
        </p:nvSpPr>
        <p:spPr/>
        <p:txBody>
          <a:bodyPr/>
          <a:lstStyle/>
          <a:p>
            <a:fld id="{9BE794B8-3F8E-F641-AD37-C2113AC83241}" type="slidenum">
              <a:rPr lang="en-US" smtClean="0"/>
              <a:pPr/>
              <a:t>34</a:t>
            </a:fld>
            <a:endParaRPr lang="en-US"/>
          </a:p>
        </p:txBody>
      </p:sp>
    </p:spTree>
    <p:extLst>
      <p:ext uri="{BB962C8B-B14F-4D97-AF65-F5344CB8AC3E}">
        <p14:creationId xmlns:p14="http://schemas.microsoft.com/office/powerpoint/2010/main" val="26179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PR"/>
              <a:t>Verdad Central</a:t>
            </a:r>
          </a:p>
        </p:txBody>
      </p:sp>
      <p:sp>
        <p:nvSpPr>
          <p:cNvPr id="10243" name="Rectangle 3"/>
          <p:cNvSpPr>
            <a:spLocks noGrp="1" noChangeArrowheads="1"/>
          </p:cNvSpPr>
          <p:nvPr>
            <p:ph type="body" sz="half" idx="1"/>
          </p:nvPr>
        </p:nvSpPr>
        <p:spPr>
          <a:xfrm>
            <a:off x="381000" y="1981200"/>
            <a:ext cx="8077200" cy="4114800"/>
          </a:xfrm>
        </p:spPr>
        <p:txBody>
          <a:bodyPr/>
          <a:lstStyle/>
          <a:p>
            <a:r>
              <a:rPr lang="es-PR" sz="3600">
                <a:effectLst>
                  <a:outerShdw blurRad="38100" dist="38100" dir="2700000" algn="tl">
                    <a:srgbClr val="DDDDDD"/>
                  </a:outerShdw>
                </a:effectLst>
              </a:rPr>
              <a:t>El pacto y las promesas de Dios requería el cumplimiento de ciertas condiciones por parte de Abram.</a:t>
            </a:r>
          </a:p>
        </p:txBody>
      </p:sp>
      <p:sp>
        <p:nvSpPr>
          <p:cNvPr id="3" name="Slide Number Placeholder 2"/>
          <p:cNvSpPr>
            <a:spLocks noGrp="1"/>
          </p:cNvSpPr>
          <p:nvPr>
            <p:ph type="sldNum" sz="quarter" idx="12"/>
          </p:nvPr>
        </p:nvSpPr>
        <p:spPr/>
        <p:txBody>
          <a:bodyPr/>
          <a:lstStyle/>
          <a:p>
            <a:fld id="{9BE794B8-3F8E-F641-AD37-C2113AC83241}" type="slidenum">
              <a:rPr lang="en-US" smtClean="0"/>
              <a:pPr/>
              <a:t>4</a:t>
            </a:fld>
            <a:endParaRPr lang="en-US"/>
          </a:p>
        </p:txBody>
      </p:sp>
    </p:spTree>
    <p:extLst>
      <p:ext uri="{BB962C8B-B14F-4D97-AF65-F5344CB8AC3E}">
        <p14:creationId xmlns:p14="http://schemas.microsoft.com/office/powerpoint/2010/main" val="326071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_tradnl" dirty="0" smtClean="0"/>
              <a:t>Trasfondo </a:t>
            </a:r>
            <a:endParaRPr lang="es-ES_tradnl" dirty="0"/>
          </a:p>
        </p:txBody>
      </p:sp>
      <p:pic>
        <p:nvPicPr>
          <p:cNvPr id="9" name="Content Placeholder 8" descr="Abraham foto 2.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l="4445" r="4445"/>
          <a:stretch/>
        </p:blipFill>
        <p:spPr/>
      </p:pic>
      <p:sp>
        <p:nvSpPr>
          <p:cNvPr id="12" name="Content Placeholder 11"/>
          <p:cNvSpPr>
            <a:spLocks noGrp="1"/>
          </p:cNvSpPr>
          <p:nvPr>
            <p:ph sz="half" idx="2"/>
          </p:nvPr>
        </p:nvSpPr>
        <p:spPr/>
        <p:txBody>
          <a:bodyPr/>
          <a:lstStyle/>
          <a:p>
            <a:r>
              <a:rPr lang="es-ES_tradnl" i="1" dirty="0" smtClean="0"/>
              <a:t>Génesis </a:t>
            </a:r>
            <a:r>
              <a:rPr lang="es-ES_tradnl" i="1" dirty="0"/>
              <a:t>11:27–32</a:t>
            </a:r>
            <a:endParaRPr lang="es-ES_tradnl" dirty="0"/>
          </a:p>
        </p:txBody>
      </p:sp>
      <p:sp>
        <p:nvSpPr>
          <p:cNvPr id="13" name="Slide Number Placeholder 12"/>
          <p:cNvSpPr>
            <a:spLocks noGrp="1"/>
          </p:cNvSpPr>
          <p:nvPr>
            <p:ph type="sldNum" sz="quarter" idx="12"/>
          </p:nvPr>
        </p:nvSpPr>
        <p:spPr/>
        <p:txBody>
          <a:bodyPr/>
          <a:lstStyle/>
          <a:p>
            <a:fld id="{B5F66C4B-4773-43DA-A1DB-4AFD6C3304D1}" type="slidenum">
              <a:rPr lang="en-US" smtClean="0"/>
              <a:pPr/>
              <a:t>5</a:t>
            </a:fld>
            <a:endParaRPr lang="en-US"/>
          </a:p>
        </p:txBody>
      </p:sp>
    </p:spTree>
    <p:extLst>
      <p:ext uri="{BB962C8B-B14F-4D97-AF65-F5344CB8AC3E}">
        <p14:creationId xmlns:p14="http://schemas.microsoft.com/office/powerpoint/2010/main" val="408598077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Trasfondo</a:t>
            </a:r>
            <a:endParaRPr lang="es-ES_tradnl" dirty="0"/>
          </a:p>
        </p:txBody>
      </p:sp>
      <p:sp>
        <p:nvSpPr>
          <p:cNvPr id="4" name="Rectangle 3"/>
          <p:cNvSpPr/>
          <p:nvPr/>
        </p:nvSpPr>
        <p:spPr>
          <a:xfrm>
            <a:off x="455342" y="1901775"/>
            <a:ext cx="8150779" cy="4214487"/>
          </a:xfrm>
          <a:prstGeom prst="rect">
            <a:avLst/>
          </a:prstGeom>
        </p:spPr>
        <p:txBody>
          <a:bodyPr wrap="square">
            <a:spAutoFit/>
          </a:bodyPr>
          <a:lstStyle/>
          <a:p>
            <a:pPr>
              <a:lnSpc>
                <a:spcPct val="120000"/>
              </a:lnSpc>
            </a:pPr>
            <a:r>
              <a:rPr lang="es-ES_tradnl" sz="2800" dirty="0"/>
              <a:t>“</a:t>
            </a:r>
            <a:r>
              <a:rPr lang="es-ES_tradnl" sz="2800" i="1" dirty="0"/>
              <a:t>Estas son las generaciones de Taré: Taré engendró a Abram, a </a:t>
            </a:r>
            <a:r>
              <a:rPr lang="es-ES_tradnl" sz="2800" i="1" dirty="0" err="1"/>
              <a:t>Nacor</a:t>
            </a:r>
            <a:r>
              <a:rPr lang="es-ES_tradnl" sz="2800" i="1" dirty="0"/>
              <a:t> y a Harán; y Harán engendró a Lot</a:t>
            </a:r>
            <a:r>
              <a:rPr lang="es-ES_tradnl" sz="2800" i="1" dirty="0" smtClean="0"/>
              <a:t>. Y </a:t>
            </a:r>
            <a:r>
              <a:rPr lang="es-ES_tradnl" sz="2800" i="1" dirty="0"/>
              <a:t>murió Harán antes que su padre Taré en la tierra de su nacimiento, en </a:t>
            </a:r>
            <a:r>
              <a:rPr lang="es-ES_tradnl" sz="2800" i="1" dirty="0" err="1"/>
              <a:t>Ur</a:t>
            </a:r>
            <a:r>
              <a:rPr lang="es-ES_tradnl" sz="2800" i="1" dirty="0"/>
              <a:t> de los caldeos</a:t>
            </a:r>
            <a:r>
              <a:rPr lang="es-ES_tradnl" sz="2800" i="1" dirty="0" smtClean="0"/>
              <a:t>. Y </a:t>
            </a:r>
            <a:r>
              <a:rPr lang="es-ES_tradnl" sz="2800" i="1" dirty="0"/>
              <a:t>tomaron Abram y </a:t>
            </a:r>
            <a:r>
              <a:rPr lang="es-ES_tradnl" sz="2800" i="1" dirty="0" err="1"/>
              <a:t>Nacor</a:t>
            </a:r>
            <a:r>
              <a:rPr lang="es-ES_tradnl" sz="2800" i="1" dirty="0"/>
              <a:t> para sí mujeres; el nombre de la mujer de Abram era </a:t>
            </a:r>
            <a:r>
              <a:rPr lang="es-ES_tradnl" sz="2800" i="1" dirty="0" err="1"/>
              <a:t>Sarai</a:t>
            </a:r>
            <a:r>
              <a:rPr lang="es-ES_tradnl" sz="2800" i="1" dirty="0"/>
              <a:t>, y el nombre de la mujer de </a:t>
            </a:r>
            <a:r>
              <a:rPr lang="es-ES_tradnl" sz="2800" i="1" dirty="0" err="1"/>
              <a:t>Nacor</a:t>
            </a:r>
            <a:r>
              <a:rPr lang="es-ES_tradnl" sz="2800" i="1" dirty="0"/>
              <a:t>, </a:t>
            </a:r>
            <a:r>
              <a:rPr lang="es-ES_tradnl" sz="2800" i="1" dirty="0" err="1"/>
              <a:t>Milca</a:t>
            </a:r>
            <a:r>
              <a:rPr lang="es-ES_tradnl" sz="2800" i="1" dirty="0"/>
              <a:t>, hija de Harán, padre de </a:t>
            </a:r>
            <a:r>
              <a:rPr lang="es-ES_tradnl" sz="2800" i="1" dirty="0" err="1"/>
              <a:t>Milca</a:t>
            </a:r>
            <a:r>
              <a:rPr lang="es-ES_tradnl" sz="2800" i="1" dirty="0"/>
              <a:t> y de </a:t>
            </a:r>
            <a:r>
              <a:rPr lang="es-ES_tradnl" sz="2800" i="1" dirty="0" err="1" smtClean="0"/>
              <a:t>Isca</a:t>
            </a:r>
            <a:r>
              <a:rPr lang="es-ES_tradnl" sz="2800" i="1" dirty="0" smtClean="0"/>
              <a:t>…</a:t>
            </a:r>
            <a:endParaRPr lang="es-ES_tradnl" sz="2800" i="1" dirty="0"/>
          </a:p>
        </p:txBody>
      </p:sp>
      <p:sp>
        <p:nvSpPr>
          <p:cNvPr id="6" name="Slide Number Placeholder 5"/>
          <p:cNvSpPr>
            <a:spLocks noGrp="1"/>
          </p:cNvSpPr>
          <p:nvPr>
            <p:ph type="sldNum" sz="quarter" idx="12"/>
          </p:nvPr>
        </p:nvSpPr>
        <p:spPr/>
        <p:txBody>
          <a:bodyPr/>
          <a:lstStyle/>
          <a:p>
            <a:fld id="{2D4F163F-9188-4589-9629-C6C2491F6D6D}" type="slidenum">
              <a:rPr lang="en-US" smtClean="0"/>
              <a:pPr/>
              <a:t>6</a:t>
            </a:fld>
            <a:endParaRPr lang="en-US"/>
          </a:p>
        </p:txBody>
      </p:sp>
    </p:spTree>
    <p:extLst>
      <p:ext uri="{BB962C8B-B14F-4D97-AF65-F5344CB8AC3E}">
        <p14:creationId xmlns:p14="http://schemas.microsoft.com/office/powerpoint/2010/main" val="381437314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Trasfondo</a:t>
            </a:r>
            <a:endParaRPr lang="es-ES_tradnl" dirty="0"/>
          </a:p>
        </p:txBody>
      </p:sp>
      <p:sp>
        <p:nvSpPr>
          <p:cNvPr id="4" name="Rectangle 3"/>
          <p:cNvSpPr/>
          <p:nvPr/>
        </p:nvSpPr>
        <p:spPr>
          <a:xfrm>
            <a:off x="455342" y="1901775"/>
            <a:ext cx="8150779" cy="4214487"/>
          </a:xfrm>
          <a:prstGeom prst="rect">
            <a:avLst/>
          </a:prstGeom>
        </p:spPr>
        <p:txBody>
          <a:bodyPr wrap="square">
            <a:spAutoFit/>
          </a:bodyPr>
          <a:lstStyle/>
          <a:p>
            <a:pPr>
              <a:lnSpc>
                <a:spcPct val="120000"/>
              </a:lnSpc>
            </a:pPr>
            <a:r>
              <a:rPr lang="es-ES_tradnl" sz="2800" i="1" dirty="0" smtClean="0"/>
              <a:t>...Mas </a:t>
            </a:r>
            <a:r>
              <a:rPr lang="es-ES_tradnl" sz="2800" i="1" dirty="0" err="1"/>
              <a:t>Sarai</a:t>
            </a:r>
            <a:r>
              <a:rPr lang="es-ES_tradnl" sz="2800" i="1" dirty="0"/>
              <a:t> era estéril, y no tenía </a:t>
            </a:r>
            <a:r>
              <a:rPr lang="es-ES_tradnl" sz="2800" i="1" dirty="0" err="1"/>
              <a:t>hijo.Y</a:t>
            </a:r>
            <a:r>
              <a:rPr lang="es-ES_tradnl" sz="2800" i="1" dirty="0"/>
              <a:t> tomó Taré a Abram su hijo, y a Lot hijo de Harán, hijo de su hijo, y a </a:t>
            </a:r>
            <a:r>
              <a:rPr lang="es-ES_tradnl" sz="2800" i="1" dirty="0" err="1"/>
              <a:t>Sarai</a:t>
            </a:r>
            <a:r>
              <a:rPr lang="es-ES_tradnl" sz="2800" i="1" dirty="0"/>
              <a:t> su nuera, mujer de Abram su hijo, y salió con ellos de </a:t>
            </a:r>
            <a:r>
              <a:rPr lang="es-ES_tradnl" sz="2800" i="1" dirty="0" err="1"/>
              <a:t>Ur</a:t>
            </a:r>
            <a:r>
              <a:rPr lang="es-ES_tradnl" sz="2800" i="1" dirty="0"/>
              <a:t> de los caldeos, para ir a la tierra de Canaán; y vinieron hasta Harán, y se quedaron allí</a:t>
            </a:r>
            <a:r>
              <a:rPr lang="es-ES_tradnl" sz="2800" i="1" dirty="0" smtClean="0"/>
              <a:t>. Y </a:t>
            </a:r>
            <a:r>
              <a:rPr lang="es-ES_tradnl" sz="2800" i="1" dirty="0"/>
              <a:t>fueron los días de Taré doscientos cinco años; y murió Taré en Harán.” </a:t>
            </a:r>
            <a:r>
              <a:rPr lang="es-ES_tradnl" sz="2800" i="1" dirty="0" smtClean="0"/>
              <a:t>(Génesis </a:t>
            </a:r>
            <a:r>
              <a:rPr lang="es-ES_tradnl" sz="2800" i="1" dirty="0"/>
              <a:t>11:27–32, RVR60)</a:t>
            </a:r>
          </a:p>
        </p:txBody>
      </p:sp>
      <p:sp>
        <p:nvSpPr>
          <p:cNvPr id="5" name="Slide Number Placeholder 4"/>
          <p:cNvSpPr>
            <a:spLocks noGrp="1"/>
          </p:cNvSpPr>
          <p:nvPr>
            <p:ph type="sldNum" sz="quarter" idx="12"/>
          </p:nvPr>
        </p:nvSpPr>
        <p:spPr/>
        <p:txBody>
          <a:bodyPr/>
          <a:lstStyle/>
          <a:p>
            <a:fld id="{2D4F163F-9188-4589-9629-C6C2491F6D6D}" type="slidenum">
              <a:rPr lang="en-US" smtClean="0"/>
              <a:pPr/>
              <a:t>7</a:t>
            </a:fld>
            <a:endParaRPr lang="en-US"/>
          </a:p>
        </p:txBody>
      </p:sp>
    </p:spTree>
    <p:extLst>
      <p:ext uri="{BB962C8B-B14F-4D97-AF65-F5344CB8AC3E}">
        <p14:creationId xmlns:p14="http://schemas.microsoft.com/office/powerpoint/2010/main" val="16891030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esopotamia_and_Syria_english.svg.p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92554"/>
            <a:ext cx="9144000" cy="6457951"/>
          </a:xfrm>
          <a:prstGeom prst="rect">
            <a:avLst/>
          </a:prstGeom>
        </p:spPr>
      </p:pic>
      <p:sp>
        <p:nvSpPr>
          <p:cNvPr id="5" name="Slide Number Placeholder 4"/>
          <p:cNvSpPr>
            <a:spLocks noGrp="1"/>
          </p:cNvSpPr>
          <p:nvPr>
            <p:ph type="sldNum" sz="quarter" idx="12"/>
          </p:nvPr>
        </p:nvSpPr>
        <p:spPr/>
        <p:txBody>
          <a:bodyPr/>
          <a:lstStyle/>
          <a:p>
            <a:fld id="{03AE5B1C-0384-499A-9270-D850812709EF}" type="slidenum">
              <a:rPr lang="en-US" smtClean="0"/>
              <a:pPr/>
              <a:t>8</a:t>
            </a:fld>
            <a:endParaRPr lang="en-US"/>
          </a:p>
        </p:txBody>
      </p:sp>
    </p:spTree>
    <p:extLst>
      <p:ext uri="{BB962C8B-B14F-4D97-AF65-F5344CB8AC3E}">
        <p14:creationId xmlns:p14="http://schemas.microsoft.com/office/powerpoint/2010/main" val="22770464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1282702"/>
            <a:ext cx="6350000" cy="4279900"/>
          </a:xfrm>
          <a:prstGeom prst="rect">
            <a:avLst/>
          </a:prstGeom>
        </p:spPr>
      </p:pic>
      <p:sp>
        <p:nvSpPr>
          <p:cNvPr id="4" name="Slide Number Placeholder 3"/>
          <p:cNvSpPr>
            <a:spLocks noGrp="1"/>
          </p:cNvSpPr>
          <p:nvPr>
            <p:ph type="sldNum" sz="quarter" idx="12"/>
          </p:nvPr>
        </p:nvSpPr>
        <p:spPr/>
        <p:txBody>
          <a:bodyPr/>
          <a:lstStyle/>
          <a:p>
            <a:fld id="{03AE5B1C-0384-499A-9270-D850812709EF}" type="slidenum">
              <a:rPr lang="en-US" smtClean="0"/>
              <a:pPr/>
              <a:t>9</a:t>
            </a:fld>
            <a:endParaRPr lang="en-US"/>
          </a:p>
        </p:txBody>
      </p:sp>
    </p:spTree>
    <p:extLst>
      <p:ext uri="{BB962C8B-B14F-4D97-AF65-F5344CB8AC3E}">
        <p14:creationId xmlns:p14="http://schemas.microsoft.com/office/powerpoint/2010/main" val="3378006967"/>
      </p:ext>
    </p:extLst>
  </p:cSld>
  <p:clrMapOvr>
    <a:masterClrMapping/>
  </p:clrMapOvr>
  <p:transition spd="slow">
    <p:fade/>
  </p:transition>
</p:sld>
</file>

<file path=ppt/theme/theme1.xml><?xml version="1.0" encoding="utf-8"?>
<a:theme xmlns:a="http://schemas.openxmlformats.org/drawingml/2006/main" name="Iglesia">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1447</TotalTime>
  <Words>1637</Words>
  <Application>Microsoft Office PowerPoint</Application>
  <PresentationFormat>Letter Paper (8.5x11 in)</PresentationFormat>
  <Paragraphs>131</Paragraphs>
  <Slides>34</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Tahoma</vt:lpstr>
      <vt:lpstr>Wingdings</vt:lpstr>
      <vt:lpstr>Iglesia</vt:lpstr>
      <vt:lpstr>1_Office Theme</vt:lpstr>
      <vt:lpstr>Unidad 3:  El pacto de Dios con Abraham </vt:lpstr>
      <vt:lpstr>Texto Básico</vt:lpstr>
      <vt:lpstr>Versículo clave </vt:lpstr>
      <vt:lpstr>Verdad Central</vt:lpstr>
      <vt:lpstr>Trasfondo </vt:lpstr>
      <vt:lpstr>Trasfondo</vt:lpstr>
      <vt:lpstr>Trasfondo</vt:lpstr>
      <vt:lpstr>PowerPoint Presentation</vt:lpstr>
      <vt:lpstr>PowerPoint Presentation</vt:lpstr>
      <vt:lpstr>Trasfondo</vt:lpstr>
      <vt:lpstr>Bosquejo</vt:lpstr>
      <vt:lpstr>El llamamiento de Abram</vt:lpstr>
      <vt:lpstr>El llamamiento de Abram</vt:lpstr>
      <vt:lpstr>El llamamiento de Abram</vt:lpstr>
      <vt:lpstr>El llamamiento de Abram</vt:lpstr>
      <vt:lpstr>El llamamiento de Abram</vt:lpstr>
      <vt:lpstr>Abram viaja a Canaán </vt:lpstr>
      <vt:lpstr>Abram viaja a Canaán </vt:lpstr>
      <vt:lpstr>Abram viaja a Canaán </vt:lpstr>
      <vt:lpstr>Abram viaja a Canaán </vt:lpstr>
      <vt:lpstr>Abram viaja a Canaán </vt:lpstr>
      <vt:lpstr>Abram rescata a Lot</vt:lpstr>
      <vt:lpstr>Abram rescata a Lot</vt:lpstr>
      <vt:lpstr>Abram rescata a Lot</vt:lpstr>
      <vt:lpstr>Abram rescata a Lot</vt:lpstr>
      <vt:lpstr>Abram rescata a Lot</vt:lpstr>
      <vt:lpstr>Abram da sus diezmos</vt:lpstr>
      <vt:lpstr>Abram da sus diezmos</vt:lpstr>
      <vt:lpstr>Abram da sus diezmos</vt:lpstr>
      <vt:lpstr>Aplicaciones</vt:lpstr>
      <vt:lpstr>Aplicaciones</vt:lpstr>
      <vt:lpstr>Aplicaciones</vt:lpstr>
      <vt:lpstr>Bibliografia</vt:lpstr>
      <vt:lpstr>Próximo Estudio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8_dios_pacta_con_abram</dc:title>
  <dc:creator>Josue Rivera</dc:creator>
  <cp:lastModifiedBy>Ortega, Tito (GSO Inks/Supplies SM)</cp:lastModifiedBy>
  <cp:revision>28</cp:revision>
  <cp:lastPrinted>2016-02-23T02:21:57Z</cp:lastPrinted>
  <dcterms:created xsi:type="dcterms:W3CDTF">2016-02-22T22:37:29Z</dcterms:created>
  <dcterms:modified xsi:type="dcterms:W3CDTF">2016-03-08T01:59:10Z</dcterms:modified>
</cp:coreProperties>
</file>