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Lst>
  <p:notesMasterIdLst>
    <p:notesMasterId r:id="rId36"/>
  </p:notesMasterIdLst>
  <p:sldIdLst>
    <p:sldId id="257" r:id="rId3"/>
    <p:sldId id="288" r:id="rId4"/>
    <p:sldId id="259" r:id="rId5"/>
    <p:sldId id="260" r:id="rId6"/>
    <p:sldId id="261" r:id="rId7"/>
    <p:sldId id="262" r:id="rId8"/>
    <p:sldId id="283" r:id="rId9"/>
    <p:sldId id="265" r:id="rId10"/>
    <p:sldId id="267" r:id="rId11"/>
    <p:sldId id="284" r:id="rId12"/>
    <p:sldId id="289" r:id="rId13"/>
    <p:sldId id="290" r:id="rId14"/>
    <p:sldId id="291" r:id="rId15"/>
    <p:sldId id="270" r:id="rId16"/>
    <p:sldId id="285" r:id="rId17"/>
    <p:sldId id="292" r:id="rId18"/>
    <p:sldId id="293" r:id="rId19"/>
    <p:sldId id="294" r:id="rId20"/>
    <p:sldId id="271" r:id="rId21"/>
    <p:sldId id="286" r:id="rId22"/>
    <p:sldId id="295" r:id="rId23"/>
    <p:sldId id="296" r:id="rId24"/>
    <p:sldId id="297" r:id="rId25"/>
    <p:sldId id="298" r:id="rId26"/>
    <p:sldId id="272" r:id="rId27"/>
    <p:sldId id="287" r:id="rId28"/>
    <p:sldId id="299" r:id="rId29"/>
    <p:sldId id="277" r:id="rId30"/>
    <p:sldId id="278" r:id="rId31"/>
    <p:sldId id="279" r:id="rId32"/>
    <p:sldId id="281" r:id="rId33"/>
    <p:sldId id="280" r:id="rId34"/>
    <p:sldId id="282"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707" autoAdjust="0"/>
  </p:normalViewPr>
  <p:slideViewPr>
    <p:cSldViewPr>
      <p:cViewPr varScale="1">
        <p:scale>
          <a:sx n="113" d="100"/>
          <a:sy n="113" d="100"/>
        </p:scale>
        <p:origin x="1476" y="84"/>
      </p:cViewPr>
      <p:guideLst>
        <p:guide orient="horz" pos="2160"/>
        <p:guide pos="2880"/>
      </p:guideLst>
    </p:cSldViewPr>
  </p:slideViewPr>
  <p:outlineViewPr>
    <p:cViewPr>
      <p:scale>
        <a:sx n="33" d="100"/>
        <a:sy n="33" d="100"/>
      </p:scale>
      <p:origin x="0" y="-1650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DAD84B85-1F90-4293-BD52-FEB40F79CD87}" type="slidenum">
              <a:rPr lang="en-US" altLang="en-US"/>
              <a:pPr/>
              <a:t>‹#›</a:t>
            </a:fld>
            <a:endParaRPr lang="en-US" altLang="en-US"/>
          </a:p>
        </p:txBody>
      </p:sp>
    </p:spTree>
    <p:extLst>
      <p:ext uri="{BB962C8B-B14F-4D97-AF65-F5344CB8AC3E}">
        <p14:creationId xmlns:p14="http://schemas.microsoft.com/office/powerpoint/2010/main" val="31868210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77DDF-ECF2-4C4F-97D7-DAF5557A440E}" type="slidenum">
              <a:rPr lang="en-US" altLang="en-US"/>
              <a:pPr/>
              <a:t>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1747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C52F6-5F3C-489C-9438-94CB1350B4A8}" type="slidenum">
              <a:rPr lang="en-US" altLang="en-US"/>
              <a:pPr/>
              <a:t>10</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31278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C52F6-5F3C-489C-9438-94CB1350B4A8}" type="slidenum">
              <a:rPr lang="en-US" altLang="en-US"/>
              <a:pPr/>
              <a:t>11</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01042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C52F6-5F3C-489C-9438-94CB1350B4A8}" type="slidenum">
              <a:rPr lang="en-US" altLang="en-US"/>
              <a:pPr/>
              <a:t>12</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4617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C52F6-5F3C-489C-9438-94CB1350B4A8}" type="slidenum">
              <a:rPr lang="en-US" altLang="en-US"/>
              <a:pPr/>
              <a:t>13</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80711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93A120-B676-4BED-991A-CDB24D21797B}" type="slidenum">
              <a:rPr lang="en-US" altLang="en-US"/>
              <a:pPr/>
              <a:t>14</a:t>
            </a:fld>
            <a:endParaRPr lang="en-US" alt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60073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4A38E-225E-4FD0-832E-5523B551AD56}" type="slidenum">
              <a:rPr lang="en-US" altLang="en-US"/>
              <a:pPr/>
              <a:t>15</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27879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4A38E-225E-4FD0-832E-5523B551AD56}" type="slidenum">
              <a:rPr lang="en-US" altLang="en-US"/>
              <a:pPr/>
              <a:t>16</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583106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4A38E-225E-4FD0-832E-5523B551AD56}" type="slidenum">
              <a:rPr lang="en-US" altLang="en-US"/>
              <a:pPr/>
              <a:t>17</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8932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4A38E-225E-4FD0-832E-5523B551AD56}" type="slidenum">
              <a:rPr lang="en-US" altLang="en-US"/>
              <a:pPr/>
              <a:t>18</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2723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ADF63-6117-4C0B-A057-5C1E90EBBAEC}" type="slidenum">
              <a:rPr lang="en-US" altLang="en-US"/>
              <a:pPr/>
              <a:t>19</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70350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BC9417E-63BB-449D-BC72-FFE2165E801D}" type="slidenum">
              <a:rPr lang="en-US" smtClean="0">
                <a:solidFill>
                  <a:srgbClr val="000000"/>
                </a:solidFill>
              </a:rPr>
              <a:pPr/>
              <a:t>2</a:t>
            </a:fld>
            <a:endParaRPr lang="en-US"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3542189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E324D-D143-43D1-BAA4-8581165BCA77}" type="slidenum">
              <a:rPr lang="en-US" altLang="en-US"/>
              <a:pPr/>
              <a:t>20</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5012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E324D-D143-43D1-BAA4-8581165BCA77}" type="slidenum">
              <a:rPr lang="en-US" altLang="en-US"/>
              <a:pPr/>
              <a:t>21</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38118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E324D-D143-43D1-BAA4-8581165BCA77}" type="slidenum">
              <a:rPr lang="en-US" altLang="en-US"/>
              <a:pPr/>
              <a:t>22</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049411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E324D-D143-43D1-BAA4-8581165BCA77}" type="slidenum">
              <a:rPr lang="en-US" altLang="en-US"/>
              <a:pPr/>
              <a:t>23</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0672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E324D-D143-43D1-BAA4-8581165BCA77}" type="slidenum">
              <a:rPr lang="en-US" altLang="en-US"/>
              <a:pPr/>
              <a:t>24</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07679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F438F-F4F5-43B6-A2FC-F29168866907}" type="slidenum">
              <a:rPr lang="en-US" altLang="en-US"/>
              <a:pPr/>
              <a:t>25</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341973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20BA8-E5D5-41B4-8B01-DA613CDEB233}" type="slidenum">
              <a:rPr lang="en-US" altLang="en-US"/>
              <a:pPr/>
              <a:t>26</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063698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20BA8-E5D5-41B4-8B01-DA613CDEB233}" type="slidenum">
              <a:rPr lang="en-US" altLang="en-US"/>
              <a:pPr/>
              <a:t>27</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75786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BD3C6C-6E18-483F-9356-7503BC427D24}" type="slidenum">
              <a:rPr lang="en-US" altLang="en-US"/>
              <a:pPr/>
              <a:t>28</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1511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40344-5258-4BEC-9EF2-4E431DD92DEC}" type="slidenum">
              <a:rPr lang="en-US" altLang="en-US"/>
              <a:pPr/>
              <a:t>29</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04380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CA4CB-B1B0-40D9-BF42-B14594CC2AB4}" type="slidenum">
              <a:rPr lang="en-US" altLang="en-US"/>
              <a:pPr/>
              <a:t>3</a:t>
            </a:fld>
            <a:endParaRPr lang="en-US"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09423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718F5-02FD-4372-8B37-7D369EDDF0B2}" type="slidenum">
              <a:rPr lang="en-US" altLang="en-US"/>
              <a:pPr/>
              <a:t>30</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2380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3CC8A-A28C-4D38-A5CD-A12A28F10869}" type="slidenum">
              <a:rPr lang="en-US" altLang="en-US"/>
              <a:pPr/>
              <a:t>31</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600077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AD306-BF15-49AD-8967-6B4F12937190}" type="slidenum">
              <a:rPr lang="en-US" altLang="en-US"/>
              <a:pPr/>
              <a:t>32</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720422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59950-4971-441B-BDA7-5FD170726EFF}" type="slidenum">
              <a:rPr lang="en-US" altLang="en-US"/>
              <a:pPr/>
              <a:t>33</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13975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950F6-B5A3-487F-B086-E89508B5F5B7}" type="slidenum">
              <a:rPr lang="en-US" altLang="en-US"/>
              <a:pPr/>
              <a:t>4</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36675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C03E4-D20E-4C48-B3CF-B6A29CAD40A1}" type="slidenum">
              <a:rPr lang="en-US" altLang="en-US"/>
              <a:pPr/>
              <a:t>5</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68371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31ED6-D5A3-4DAF-BC53-843224924B7F}" type="slidenum">
              <a:rPr lang="en-US" altLang="en-US"/>
              <a:pPr/>
              <a:t>6</a:t>
            </a:fld>
            <a:endParaRPr lang="en-US" alt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80680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B6259-6E2C-4B18-9CC6-A3B57804EF86}" type="slidenum">
              <a:rPr lang="en-US" altLang="en-US"/>
              <a:pPr/>
              <a:t>7</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5653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18A-EBEB-45B9-8ED6-C68C3E966377}" type="slidenum">
              <a:rPr lang="en-US" altLang="en-US"/>
              <a:pPr/>
              <a:t>8</a:t>
            </a:fld>
            <a:endParaRPr lang="en-US" alt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00909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5968B-6DF1-4DD2-8DD5-3BC8891DDD7D}" type="slidenum">
              <a:rPr lang="en-US" altLang="en-US"/>
              <a:pPr/>
              <a:t>9</a:t>
            </a:fld>
            <a:endParaRPr lang="en-US"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22048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2438400"/>
            <a:ext cx="9009063" cy="1052513"/>
            <a:chOff x="0" y="1536"/>
            <a:chExt cx="5675" cy="663"/>
          </a:xfrm>
        </p:grpSpPr>
        <p:grpSp>
          <p:nvGrpSpPr>
            <p:cNvPr id="59395" name="Group 3"/>
            <p:cNvGrpSpPr>
              <a:grpSpLocks/>
            </p:cNvGrpSpPr>
            <p:nvPr/>
          </p:nvGrpSpPr>
          <p:grpSpPr bwMode="auto">
            <a:xfrm>
              <a:off x="183" y="1604"/>
              <a:ext cx="448" cy="299"/>
              <a:chOff x="720" y="336"/>
              <a:chExt cx="624" cy="432"/>
            </a:xfrm>
          </p:grpSpPr>
          <p:sp>
            <p:nvSpPr>
              <p:cNvPr id="5939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398" name="Group 6"/>
            <p:cNvGrpSpPr>
              <a:grpSpLocks/>
            </p:cNvGrpSpPr>
            <p:nvPr/>
          </p:nvGrpSpPr>
          <p:grpSpPr bwMode="auto">
            <a:xfrm>
              <a:off x="261" y="1870"/>
              <a:ext cx="465" cy="299"/>
              <a:chOff x="912" y="2640"/>
              <a:chExt cx="672" cy="432"/>
            </a:xfrm>
          </p:grpSpPr>
          <p:sp>
            <p:nvSpPr>
              <p:cNvPr id="5939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4" name="Rectangle 12"/>
          <p:cNvSpPr>
            <a:spLocks noGrp="1" noChangeArrowheads="1"/>
          </p:cNvSpPr>
          <p:nvPr>
            <p:ph type="ctrTitle"/>
          </p:nvPr>
        </p:nvSpPr>
        <p:spPr>
          <a:xfrm>
            <a:off x="990600" y="1676400"/>
            <a:ext cx="7772400" cy="1462088"/>
          </a:xfrm>
        </p:spPr>
        <p:txBody>
          <a:bodyPr/>
          <a:lstStyle>
            <a:lvl1pPr>
              <a:defRPr/>
            </a:lvl1pPr>
          </a:lstStyle>
          <a:p>
            <a:pPr lvl="0"/>
            <a:r>
              <a:rPr lang="en-US" altLang="en-US" noProof="0" smtClean="0"/>
              <a:t>Click to edit Master title style</a:t>
            </a:r>
          </a:p>
        </p:txBody>
      </p:sp>
      <p:sp>
        <p:nvSpPr>
          <p:cNvPr id="5940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594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94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94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2651C4AC-3D7E-41C9-A27F-6D826FD0C94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6C62A9-FBD3-4874-9772-FED6B004746B}" type="slidenum">
              <a:rPr lang="en-US" altLang="en-US"/>
              <a:pPr/>
              <a:t>‹#›</a:t>
            </a:fld>
            <a:endParaRPr lang="en-US" altLang="en-US"/>
          </a:p>
        </p:txBody>
      </p:sp>
    </p:spTree>
    <p:extLst>
      <p:ext uri="{BB962C8B-B14F-4D97-AF65-F5344CB8AC3E}">
        <p14:creationId xmlns:p14="http://schemas.microsoft.com/office/powerpoint/2010/main" val="364870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A9A624B-197D-462C-9D5A-BD4A6FEB500F}" type="slidenum">
              <a:rPr lang="en-US" altLang="en-US"/>
              <a:pPr/>
              <a:t>‹#›</a:t>
            </a:fld>
            <a:endParaRPr lang="en-US" altLang="en-US"/>
          </a:p>
        </p:txBody>
      </p:sp>
    </p:spTree>
    <p:extLst>
      <p:ext uri="{BB962C8B-B14F-4D97-AF65-F5344CB8AC3E}">
        <p14:creationId xmlns:p14="http://schemas.microsoft.com/office/powerpoint/2010/main" val="74423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A18AF7D7-F469-4A1C-B8CE-7A69A92EBCD8}" type="slidenum">
              <a:rPr lang="en-US" altLang="en-US"/>
              <a:pPr/>
              <a:t>‹#›</a:t>
            </a:fld>
            <a:endParaRPr lang="en-US" altLang="en-US"/>
          </a:p>
        </p:txBody>
      </p:sp>
    </p:spTree>
    <p:extLst>
      <p:ext uri="{BB962C8B-B14F-4D97-AF65-F5344CB8AC3E}">
        <p14:creationId xmlns:p14="http://schemas.microsoft.com/office/powerpoint/2010/main" val="24984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2438400"/>
            <a:ext cx="9009063" cy="1052513"/>
            <a:chOff x="0" y="1536"/>
            <a:chExt cx="5675" cy="663"/>
          </a:xfrm>
        </p:grpSpPr>
        <p:grpSp>
          <p:nvGrpSpPr>
            <p:cNvPr id="28675" name="Group 3"/>
            <p:cNvGrpSpPr>
              <a:grpSpLocks/>
            </p:cNvGrpSpPr>
            <p:nvPr/>
          </p:nvGrpSpPr>
          <p:grpSpPr bwMode="auto">
            <a:xfrm>
              <a:off x="183" y="1604"/>
              <a:ext cx="448" cy="299"/>
              <a:chOff x="720" y="336"/>
              <a:chExt cx="624" cy="432"/>
            </a:xfrm>
          </p:grpSpPr>
          <p:sp>
            <p:nvSpPr>
              <p:cNvPr id="2867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sp>
            <p:nvSpPr>
              <p:cNvPr id="2867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grpSp>
        <p:grpSp>
          <p:nvGrpSpPr>
            <p:cNvPr id="28678" name="Group 6"/>
            <p:cNvGrpSpPr>
              <a:grpSpLocks/>
            </p:cNvGrpSpPr>
            <p:nvPr/>
          </p:nvGrpSpPr>
          <p:grpSpPr bwMode="auto">
            <a:xfrm>
              <a:off x="261" y="1870"/>
              <a:ext cx="465" cy="299"/>
              <a:chOff x="912" y="2640"/>
              <a:chExt cx="672" cy="432"/>
            </a:xfrm>
          </p:grpSpPr>
          <p:sp>
            <p:nvSpPr>
              <p:cNvPr id="2867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sp>
            <p:nvSpPr>
              <p:cNvPr id="2868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grpSp>
        <p:sp>
          <p:nvSpPr>
            <p:cNvPr id="2868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sp>
          <p:nvSpPr>
            <p:cNvPr id="2868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sp>
          <p:nvSpPr>
            <p:cNvPr id="2868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000000"/>
                </a:solidFill>
              </a:endParaRPr>
            </a:p>
          </p:txBody>
        </p:sp>
      </p:grpSp>
      <p:sp>
        <p:nvSpPr>
          <p:cNvPr id="28684" name="Rectangle 12"/>
          <p:cNvSpPr>
            <a:spLocks noGrp="1" noChangeArrowheads="1"/>
          </p:cNvSpPr>
          <p:nvPr>
            <p:ph type="ctrTitle"/>
          </p:nvPr>
        </p:nvSpPr>
        <p:spPr>
          <a:xfrm>
            <a:off x="990600" y="1676400"/>
            <a:ext cx="7772400" cy="1462088"/>
          </a:xfrm>
        </p:spPr>
        <p:txBody>
          <a:bodyPr/>
          <a:lstStyle>
            <a:lvl1pPr>
              <a:defRPr/>
            </a:lvl1pPr>
          </a:lstStyle>
          <a:p>
            <a:pPr lvl="0"/>
            <a:r>
              <a:rPr lang="es-PR" altLang="en-US" noProof="0" smtClean="0"/>
              <a:t>Click to edit Master title style</a:t>
            </a:r>
          </a:p>
        </p:txBody>
      </p:sp>
      <p:sp>
        <p:nvSpPr>
          <p:cNvPr id="2868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s-PR" altLang="en-US" noProof="0" smtClean="0"/>
              <a:t>Click to edit Master subtitle style</a:t>
            </a:r>
          </a:p>
        </p:txBody>
      </p:sp>
      <p:sp>
        <p:nvSpPr>
          <p:cNvPr id="2868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55E57814-070E-42AB-902B-49ABFDBF405C}" type="datetime4">
              <a:rPr lang="es-PR" altLang="en-US">
                <a:solidFill>
                  <a:srgbClr val="1C1C1C"/>
                </a:solidFill>
              </a:rPr>
              <a:pPr/>
              <a:t>14 de marzo de 2016</a:t>
            </a:fld>
            <a:endParaRPr lang="es-PR" altLang="en-US">
              <a:solidFill>
                <a:srgbClr val="1C1C1C"/>
              </a:solidFill>
            </a:endParaRPr>
          </a:p>
        </p:txBody>
      </p:sp>
      <p:sp>
        <p:nvSpPr>
          <p:cNvPr id="2868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r>
              <a:rPr lang="es-PR" altLang="en-US">
                <a:solidFill>
                  <a:srgbClr val="1C1C1C"/>
                </a:solidFill>
              </a:rPr>
              <a:t>Iglesia Bíblica Bautista</a:t>
            </a:r>
          </a:p>
          <a:p>
            <a:r>
              <a:rPr lang="es-PR" altLang="en-US">
                <a:solidFill>
                  <a:srgbClr val="1C1C1C"/>
                </a:solidFill>
              </a:rPr>
              <a:t>www.iglesiabiblicabautista.org</a:t>
            </a:r>
          </a:p>
        </p:txBody>
      </p:sp>
      <p:sp>
        <p:nvSpPr>
          <p:cNvPr id="2868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328EA4-51D7-4C98-84DA-5739BBD7A4ED}" type="slidenum">
              <a:rPr lang="es-PR" altLang="en-US">
                <a:solidFill>
                  <a:srgbClr val="1C1C1C"/>
                </a:solidFill>
              </a:rPr>
              <a:pPr/>
              <a:t>‹#›</a:t>
            </a:fld>
            <a:endParaRPr lang="es-PR" altLang="en-US">
              <a:solidFill>
                <a:srgbClr val="1C1C1C"/>
              </a:solidFill>
            </a:endParaRPr>
          </a:p>
        </p:txBody>
      </p:sp>
    </p:spTree>
    <p:extLst>
      <p:ext uri="{BB962C8B-B14F-4D97-AF65-F5344CB8AC3E}">
        <p14:creationId xmlns:p14="http://schemas.microsoft.com/office/powerpoint/2010/main" val="174311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FC666-4287-4B49-9E00-4529E1F4D7B5}" type="datetime4">
              <a:rPr lang="es-PR" altLang="en-US">
                <a:solidFill>
                  <a:srgbClr val="000000"/>
                </a:solidFill>
              </a:rPr>
              <a:pPr/>
              <a:t>14 de marzo de 2016</a:t>
            </a:fld>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9838B456-0040-4733-84BA-A2C80ACFC778}"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94215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08F113F-42FF-4330-946A-DD0D52EF50DF}" type="datetime4">
              <a:rPr lang="es-PR" altLang="en-US">
                <a:solidFill>
                  <a:srgbClr val="000000"/>
                </a:solidFill>
              </a:rPr>
              <a:pPr/>
              <a:t>14 de marzo de 2016</a:t>
            </a:fld>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34CBA4AD-EDD6-4EEA-93BC-8DCFA34BE14E}"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83419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F473FE5-FF6E-48DE-BC74-88A5649C07E8}" type="datetime4">
              <a:rPr lang="es-PR" altLang="en-US">
                <a:solidFill>
                  <a:srgbClr val="000000"/>
                </a:solidFill>
              </a:rPr>
              <a:pPr/>
              <a:t>14 de marzo de 2016</a:t>
            </a:fld>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2D23B9AE-CA87-406E-A573-BE36BB51ED52}"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2124465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1F75444-403A-4B68-A5EB-E97666AEF1DD}" type="datetime4">
              <a:rPr lang="es-PR" altLang="en-US">
                <a:solidFill>
                  <a:srgbClr val="000000"/>
                </a:solidFill>
              </a:rPr>
              <a:pPr/>
              <a:t>14 de marzo de 2016</a:t>
            </a:fld>
            <a:endParaRPr lang="es-PR"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9" name="Slide Number Placeholder 8"/>
          <p:cNvSpPr>
            <a:spLocks noGrp="1"/>
          </p:cNvSpPr>
          <p:nvPr>
            <p:ph type="sldNum" sz="quarter" idx="12"/>
          </p:nvPr>
        </p:nvSpPr>
        <p:spPr/>
        <p:txBody>
          <a:bodyPr/>
          <a:lstStyle>
            <a:lvl1pPr>
              <a:defRPr/>
            </a:lvl1pPr>
          </a:lstStyle>
          <a:p>
            <a:fld id="{8491CAE3-3A4A-4765-824B-28BBA680F4A3}"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42005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9273408-27F8-4DFD-BFC3-61BA0F32BDB5}" type="datetime4">
              <a:rPr lang="es-PR" altLang="en-US">
                <a:solidFill>
                  <a:srgbClr val="000000"/>
                </a:solidFill>
              </a:rPr>
              <a:pPr/>
              <a:t>14 de marzo de 2016</a:t>
            </a:fld>
            <a:endParaRPr lang="es-PR"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5" name="Slide Number Placeholder 4"/>
          <p:cNvSpPr>
            <a:spLocks noGrp="1"/>
          </p:cNvSpPr>
          <p:nvPr>
            <p:ph type="sldNum" sz="quarter" idx="12"/>
          </p:nvPr>
        </p:nvSpPr>
        <p:spPr/>
        <p:txBody>
          <a:bodyPr/>
          <a:lstStyle>
            <a:lvl1pPr>
              <a:defRPr/>
            </a:lvl1pPr>
          </a:lstStyle>
          <a:p>
            <a:fld id="{E8351723-0CF8-4B90-B6F8-B8061B43EBA5}"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510010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E588D9C-FF89-47CE-B541-9F4BB7B51E2A}" type="datetime4">
              <a:rPr lang="es-PR" altLang="en-US">
                <a:solidFill>
                  <a:srgbClr val="000000"/>
                </a:solidFill>
              </a:rPr>
              <a:pPr/>
              <a:t>14 de marzo de 2016</a:t>
            </a:fld>
            <a:endParaRPr lang="es-PR"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4" name="Slide Number Placeholder 3"/>
          <p:cNvSpPr>
            <a:spLocks noGrp="1"/>
          </p:cNvSpPr>
          <p:nvPr>
            <p:ph type="sldNum" sz="quarter" idx="12"/>
          </p:nvPr>
        </p:nvSpPr>
        <p:spPr/>
        <p:txBody>
          <a:bodyPr/>
          <a:lstStyle>
            <a:lvl1pPr>
              <a:defRPr/>
            </a:lvl1pPr>
          </a:lstStyle>
          <a:p>
            <a:fld id="{74530085-7BEE-43F2-B675-D1BB419BB2AF}"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88866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0007B15-D627-4705-AF17-E5647F45C737}" type="slidenum">
              <a:rPr lang="en-US" altLang="en-US"/>
              <a:pPr/>
              <a:t>‹#›</a:t>
            </a:fld>
            <a:endParaRPr lang="en-US" altLang="en-US"/>
          </a:p>
        </p:txBody>
      </p:sp>
    </p:spTree>
    <p:extLst>
      <p:ext uri="{BB962C8B-B14F-4D97-AF65-F5344CB8AC3E}">
        <p14:creationId xmlns:p14="http://schemas.microsoft.com/office/powerpoint/2010/main" val="1329997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71EAA50-0FCE-453F-AB75-866DA7C94169}" type="datetime4">
              <a:rPr lang="es-PR" altLang="en-US">
                <a:solidFill>
                  <a:srgbClr val="000000"/>
                </a:solidFill>
              </a:rPr>
              <a:pPr/>
              <a:t>14 de marzo de 2016</a:t>
            </a:fld>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FB630070-5E83-4DA2-A8B1-773EF8C4C4FA}"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274654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47C872F-0DCE-46B5-B903-10666E9EEA38}" type="datetime4">
              <a:rPr lang="es-PR" altLang="en-US">
                <a:solidFill>
                  <a:srgbClr val="000000"/>
                </a:solidFill>
              </a:rPr>
              <a:pPr/>
              <a:t>14 de marzo de 2016</a:t>
            </a:fld>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C9F7C520-B3BA-4AAC-8BF9-06D206EB741A}"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891793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DEF88D-2699-44BC-AB88-A50695A713AA}" type="datetime4">
              <a:rPr lang="es-PR" altLang="en-US">
                <a:solidFill>
                  <a:srgbClr val="000000"/>
                </a:solidFill>
              </a:rPr>
              <a:pPr/>
              <a:t>14 de marzo de 2016</a:t>
            </a:fld>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3F90F0E0-B42F-45FB-A853-B9C65ADAFC61}"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016966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6943655-EEA0-4C32-8BAA-EB125FD73BC1}" type="datetime4">
              <a:rPr lang="es-PR" altLang="en-US">
                <a:solidFill>
                  <a:srgbClr val="000000"/>
                </a:solidFill>
              </a:rPr>
              <a:pPr/>
              <a:t>14 de marzo de 2016</a:t>
            </a:fld>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063AF3AE-3B36-4719-8AEA-C4345CC6AB8D}"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861321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A47784FB-05AB-4202-8A27-7DE98D86E2F0}"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922545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fld id="{871E468F-26E7-405C-95D5-B683061CD7F3}" type="datetime4">
              <a:rPr lang="es-PR" altLang="en-US">
                <a:solidFill>
                  <a:srgbClr val="000000"/>
                </a:solidFill>
              </a:rPr>
              <a:pPr/>
              <a:t>14 de marzo de 2016</a:t>
            </a:fld>
            <a:endParaRPr lang="es-PR" altLang="en-US">
              <a:solidFill>
                <a:srgbClr val="000000"/>
              </a:solidFill>
            </a:endParaRPr>
          </a:p>
        </p:txBody>
      </p:sp>
      <p:sp>
        <p:nvSpPr>
          <p:cNvPr id="7" name="Footer Placeholder 6"/>
          <p:cNvSpPr>
            <a:spLocks noGrp="1"/>
          </p:cNvSpPr>
          <p:nvPr>
            <p:ph type="ftr" sz="quarter" idx="11"/>
          </p:nvPr>
        </p:nvSpPr>
        <p:spPr>
          <a:xfrm>
            <a:off x="3657600" y="6243638"/>
            <a:ext cx="2895600" cy="457200"/>
          </a:xfrm>
        </p:spPr>
        <p:txBody>
          <a:bodyPr/>
          <a:lstStyle>
            <a:lvl1pPr>
              <a:defRPr/>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225B8877-07F3-41FE-A0F0-93AB6E02377B}"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59789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A3AB2EA-7856-48C5-89BC-E7C5D2A63315}" type="slidenum">
              <a:rPr lang="en-US" altLang="en-US"/>
              <a:pPr/>
              <a:t>‹#›</a:t>
            </a:fld>
            <a:endParaRPr lang="en-US" altLang="en-US"/>
          </a:p>
        </p:txBody>
      </p:sp>
    </p:spTree>
    <p:extLst>
      <p:ext uri="{BB962C8B-B14F-4D97-AF65-F5344CB8AC3E}">
        <p14:creationId xmlns:p14="http://schemas.microsoft.com/office/powerpoint/2010/main" val="271981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9BF9A42-3983-4D0B-A39F-0444C92F26E6}" type="slidenum">
              <a:rPr lang="en-US" altLang="en-US"/>
              <a:pPr/>
              <a:t>‹#›</a:t>
            </a:fld>
            <a:endParaRPr lang="en-US" altLang="en-US"/>
          </a:p>
        </p:txBody>
      </p:sp>
    </p:spTree>
    <p:extLst>
      <p:ext uri="{BB962C8B-B14F-4D97-AF65-F5344CB8AC3E}">
        <p14:creationId xmlns:p14="http://schemas.microsoft.com/office/powerpoint/2010/main" val="123759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DE29275-B8FB-461D-B106-2881307A547D}" type="slidenum">
              <a:rPr lang="en-US" altLang="en-US"/>
              <a:pPr/>
              <a:t>‹#›</a:t>
            </a:fld>
            <a:endParaRPr lang="en-US" altLang="en-US"/>
          </a:p>
        </p:txBody>
      </p:sp>
    </p:spTree>
    <p:extLst>
      <p:ext uri="{BB962C8B-B14F-4D97-AF65-F5344CB8AC3E}">
        <p14:creationId xmlns:p14="http://schemas.microsoft.com/office/powerpoint/2010/main" val="105222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7CD5A17-D54C-4F39-92A1-017812B773CE}" type="slidenum">
              <a:rPr lang="en-US" altLang="en-US"/>
              <a:pPr/>
              <a:t>‹#›</a:t>
            </a:fld>
            <a:endParaRPr lang="en-US" altLang="en-US"/>
          </a:p>
        </p:txBody>
      </p:sp>
    </p:spTree>
    <p:extLst>
      <p:ext uri="{BB962C8B-B14F-4D97-AF65-F5344CB8AC3E}">
        <p14:creationId xmlns:p14="http://schemas.microsoft.com/office/powerpoint/2010/main" val="15799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B52C085-FF6C-4157-B4FB-67BDF69B4C9C}" type="slidenum">
              <a:rPr lang="en-US" altLang="en-US"/>
              <a:pPr/>
              <a:t>‹#›</a:t>
            </a:fld>
            <a:endParaRPr lang="en-US" altLang="en-US"/>
          </a:p>
        </p:txBody>
      </p:sp>
    </p:spTree>
    <p:extLst>
      <p:ext uri="{BB962C8B-B14F-4D97-AF65-F5344CB8AC3E}">
        <p14:creationId xmlns:p14="http://schemas.microsoft.com/office/powerpoint/2010/main" val="82590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3C5F8F9-C7D0-4AD9-8E3D-ABF2A3F23F58}" type="slidenum">
              <a:rPr lang="en-US" altLang="en-US"/>
              <a:pPr/>
              <a:t>‹#›</a:t>
            </a:fld>
            <a:endParaRPr lang="en-US" altLang="en-US"/>
          </a:p>
        </p:txBody>
      </p:sp>
    </p:spTree>
    <p:extLst>
      <p:ext uri="{BB962C8B-B14F-4D97-AF65-F5344CB8AC3E}">
        <p14:creationId xmlns:p14="http://schemas.microsoft.com/office/powerpoint/2010/main" val="48495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65DDF38-6A8E-49E0-A6CF-6EA9FD2B27DE}" type="slidenum">
              <a:rPr lang="en-US" altLang="en-US"/>
              <a:pPr/>
              <a:t>‹#›</a:t>
            </a:fld>
            <a:endParaRPr lang="en-US" altLang="en-US"/>
          </a:p>
        </p:txBody>
      </p:sp>
    </p:spTree>
    <p:extLst>
      <p:ext uri="{BB962C8B-B14F-4D97-AF65-F5344CB8AC3E}">
        <p14:creationId xmlns:p14="http://schemas.microsoft.com/office/powerpoint/2010/main" val="302964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837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37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5838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5838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4AD9102C-69CB-4001-B097-37BCB918EE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solidFill>
                <a:srgbClr val="000000"/>
              </a:solidFill>
            </a:endParaRPr>
          </a:p>
        </p:txBody>
      </p:sp>
      <p:sp>
        <p:nvSpPr>
          <p:cNvPr id="276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s-PR" altLang="en-US" smtClean="0"/>
              <a:t>Click to edit Master title style</a:t>
            </a:r>
          </a:p>
        </p:txBody>
      </p:sp>
      <p:sp>
        <p:nvSpPr>
          <p:cNvPr id="276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altLang="en-US" smtClean="0"/>
              <a:t>Click to edit Master text styles</a:t>
            </a:r>
          </a:p>
          <a:p>
            <a:pPr lvl="1"/>
            <a:r>
              <a:rPr lang="es-PR" altLang="en-US" smtClean="0"/>
              <a:t>Second level</a:t>
            </a:r>
          </a:p>
          <a:p>
            <a:pPr lvl="2"/>
            <a:r>
              <a:rPr lang="es-PR" altLang="en-US" smtClean="0"/>
              <a:t>Third level</a:t>
            </a:r>
          </a:p>
          <a:p>
            <a:pPr lvl="3"/>
            <a:r>
              <a:rPr lang="es-PR" altLang="en-US" smtClean="0"/>
              <a:t>Fourth level</a:t>
            </a:r>
          </a:p>
          <a:p>
            <a:pPr lvl="4"/>
            <a:r>
              <a:rPr lang="es-PR" altLang="en-US" smtClean="0"/>
              <a:t>Fifth level</a:t>
            </a:r>
          </a:p>
        </p:txBody>
      </p:sp>
      <p:sp>
        <p:nvSpPr>
          <p:cNvPr id="2765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lvl1pPr>
          </a:lstStyle>
          <a:p>
            <a:fld id="{77955871-EF1C-40D9-B5E1-467A7584815B}" type="datetime4">
              <a:rPr lang="es-PR" altLang="en-US">
                <a:solidFill>
                  <a:srgbClr val="000000"/>
                </a:solidFill>
              </a:rPr>
              <a:pPr/>
              <a:t>14 de marzo de 2016</a:t>
            </a:fld>
            <a:endParaRPr lang="es-PR" altLang="en-US">
              <a:solidFill>
                <a:srgbClr val="000000"/>
              </a:solidFill>
            </a:endParaRPr>
          </a:p>
        </p:txBody>
      </p:sp>
      <p:sp>
        <p:nvSpPr>
          <p:cNvPr id="2766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lvl1pPr>
          </a:lstStyle>
          <a:p>
            <a:r>
              <a:rPr lang="es-PR" altLang="en-US">
                <a:solidFill>
                  <a:srgbClr val="000000"/>
                </a:solidFill>
              </a:rPr>
              <a:t>Iglesia Bíblica Bautista</a:t>
            </a:r>
          </a:p>
          <a:p>
            <a:r>
              <a:rPr lang="es-PR" altLang="en-US">
                <a:solidFill>
                  <a:srgbClr val="000000"/>
                </a:solidFill>
              </a:rPr>
              <a:t>www.iglesiabiblicabautista.org</a:t>
            </a:r>
          </a:p>
        </p:txBody>
      </p:sp>
      <p:sp>
        <p:nvSpPr>
          <p:cNvPr id="2766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lvl1pPr>
          </a:lstStyle>
          <a:p>
            <a:fld id="{C22FEBAA-CDB1-41E8-B384-43F9507997CC}"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9139052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hyperlink" Target="http://iglesiabiblicabautista.or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54" t="3606" r="5472" b="2774"/>
          <a:stretch/>
        </p:blipFill>
        <p:spPr>
          <a:xfrm>
            <a:off x="0" y="-1"/>
            <a:ext cx="9144000" cy="6845560"/>
          </a:xfrm>
          <a:prstGeom prst="rect">
            <a:avLst/>
          </a:prstGeom>
        </p:spPr>
      </p:pic>
      <p:sp>
        <p:nvSpPr>
          <p:cNvPr id="3075" name="Rectangle 3"/>
          <p:cNvSpPr>
            <a:spLocks noGrp="1" noChangeArrowheads="1"/>
          </p:cNvSpPr>
          <p:nvPr>
            <p:ph type="ctrTitle"/>
          </p:nvPr>
        </p:nvSpPr>
        <p:spPr>
          <a:xfrm>
            <a:off x="685800" y="1908175"/>
            <a:ext cx="7772400" cy="1309688"/>
          </a:xfrm>
          <a:solidFill>
            <a:schemeClr val="tx1">
              <a:alpha val="75000"/>
            </a:schemeClr>
          </a:solidFill>
          <a:ln/>
        </p:spPr>
        <p:txBody>
          <a:bodyPr/>
          <a:lstStyle/>
          <a:p>
            <a:pPr algn="ctr"/>
            <a:r>
              <a:rPr lang="es-PR" altLang="en-US" dirty="0">
                <a:solidFill>
                  <a:schemeClr val="bg1"/>
                </a:solidFill>
                <a:effectLst>
                  <a:outerShdw blurRad="38100" dist="38100" dir="2700000" algn="tl">
                    <a:srgbClr val="1C1C1C"/>
                  </a:outerShdw>
                </a:effectLst>
                <a:latin typeface="Candara" panose="020E0502030303020204" pitchFamily="34" charset="0"/>
              </a:rPr>
              <a:t>Unidad 3: El Pacto de Dios con Abraham</a:t>
            </a:r>
          </a:p>
        </p:txBody>
      </p:sp>
      <p:sp>
        <p:nvSpPr>
          <p:cNvPr id="3076" name="Rectangle 4"/>
          <p:cNvSpPr>
            <a:spLocks noGrp="1" noChangeArrowheads="1"/>
          </p:cNvSpPr>
          <p:nvPr>
            <p:ph type="subTitle" idx="1"/>
          </p:nvPr>
        </p:nvSpPr>
        <p:spPr>
          <a:xfrm>
            <a:off x="342900" y="3765550"/>
            <a:ext cx="8458200" cy="1975926"/>
          </a:xfrm>
          <a:solidFill>
            <a:schemeClr val="tx1">
              <a:alpha val="75000"/>
            </a:schemeClr>
          </a:solidFill>
          <a:ln/>
        </p:spPr>
        <p:txBody>
          <a:bodyPr>
            <a:spAutoFit/>
          </a:bodyPr>
          <a:lstStyle/>
          <a:p>
            <a:r>
              <a:rPr lang="es-PR" altLang="en-US" sz="3600" dirty="0">
                <a:solidFill>
                  <a:schemeClr val="bg1"/>
                </a:solidFill>
                <a:effectLst>
                  <a:outerShdw blurRad="38100" dist="38100" dir="2700000" algn="tl">
                    <a:srgbClr val="1C1C1C"/>
                  </a:outerShdw>
                </a:effectLst>
                <a:latin typeface="Candara" panose="020E0502030303020204" pitchFamily="34" charset="0"/>
              </a:rPr>
              <a:t>Estudio 9: Dios Tiene un Plan</a:t>
            </a:r>
          </a:p>
          <a:p>
            <a:r>
              <a:rPr lang="es-PR" altLang="en-US" sz="3600" dirty="0">
                <a:solidFill>
                  <a:schemeClr val="bg1"/>
                </a:solidFill>
                <a:effectLst>
                  <a:outerShdw blurRad="38100" dist="38100" dir="2700000" algn="tl">
                    <a:srgbClr val="1C1C1C"/>
                  </a:outerShdw>
                </a:effectLst>
                <a:latin typeface="Candara" panose="020E0502030303020204" pitchFamily="34" charset="0"/>
              </a:rPr>
              <a:t>Génesis </a:t>
            </a:r>
            <a:r>
              <a:rPr lang="es-PR" altLang="en-US" sz="3600" dirty="0" smtClean="0">
                <a:solidFill>
                  <a:schemeClr val="bg1"/>
                </a:solidFill>
                <a:effectLst>
                  <a:outerShdw blurRad="38100" dist="38100" dir="2700000" algn="tl">
                    <a:srgbClr val="1C1C1C"/>
                  </a:outerShdw>
                </a:effectLst>
                <a:latin typeface="Candara" panose="020E0502030303020204" pitchFamily="34" charset="0"/>
              </a:rPr>
              <a:t>15:1 - 17:27</a:t>
            </a:r>
            <a:endParaRPr lang="es-PR" altLang="en-US" sz="3600" dirty="0">
              <a:solidFill>
                <a:schemeClr val="bg1"/>
              </a:solidFill>
              <a:effectLst>
                <a:outerShdw blurRad="38100" dist="38100" dir="2700000" algn="tl">
                  <a:srgbClr val="1C1C1C"/>
                </a:outerShdw>
              </a:effectLst>
              <a:latin typeface="Candara" panose="020E0502030303020204" pitchFamily="34" charset="0"/>
            </a:endParaRPr>
          </a:p>
          <a:p>
            <a:r>
              <a:rPr lang="es-PR" altLang="en-US" sz="3600" dirty="0" smtClean="0">
                <a:solidFill>
                  <a:schemeClr val="bg1"/>
                </a:solidFill>
                <a:effectLst>
                  <a:outerShdw blurRad="38100" dist="38100" dir="2700000" algn="tl">
                    <a:srgbClr val="1C1C1C"/>
                  </a:outerShdw>
                </a:effectLst>
                <a:latin typeface="Candara" panose="020E0502030303020204" pitchFamily="34" charset="0"/>
              </a:rPr>
              <a:t>1 </a:t>
            </a:r>
            <a:r>
              <a:rPr lang="es-PR" altLang="en-US" sz="3600" dirty="0">
                <a:solidFill>
                  <a:schemeClr val="bg1"/>
                </a:solidFill>
                <a:effectLst>
                  <a:outerShdw blurRad="38100" dist="38100" dir="2700000" algn="tl">
                    <a:srgbClr val="1C1C1C"/>
                  </a:outerShdw>
                </a:effectLst>
                <a:latin typeface="Candara" panose="020E0502030303020204" pitchFamily="34" charset="0"/>
              </a:rPr>
              <a:t>de </a:t>
            </a:r>
            <a:r>
              <a:rPr lang="es-PR" altLang="en-US" sz="3600" dirty="0" smtClean="0">
                <a:solidFill>
                  <a:schemeClr val="bg1"/>
                </a:solidFill>
                <a:effectLst>
                  <a:outerShdw blurRad="38100" dist="38100" dir="2700000" algn="tl">
                    <a:srgbClr val="1C1C1C"/>
                  </a:outerShdw>
                </a:effectLst>
                <a:latin typeface="Candara" panose="020E0502030303020204" pitchFamily="34" charset="0"/>
              </a:rPr>
              <a:t>marzo </a:t>
            </a:r>
            <a:r>
              <a:rPr lang="es-PR" altLang="en-US" sz="3600" dirty="0">
                <a:solidFill>
                  <a:schemeClr val="bg1"/>
                </a:solidFill>
                <a:effectLst>
                  <a:outerShdw blurRad="38100" dist="38100" dir="2700000" algn="tl">
                    <a:srgbClr val="1C1C1C"/>
                  </a:outerShdw>
                </a:effectLst>
                <a:latin typeface="Candara" panose="020E0502030303020204" pitchFamily="34" charset="0"/>
              </a:rPr>
              <a:t>de </a:t>
            </a:r>
            <a:r>
              <a:rPr lang="es-PR" altLang="en-US" sz="3600" dirty="0" smtClean="0">
                <a:solidFill>
                  <a:schemeClr val="bg1"/>
                </a:solidFill>
                <a:effectLst>
                  <a:outerShdw blurRad="38100" dist="38100" dir="2700000" algn="tl">
                    <a:srgbClr val="1C1C1C"/>
                  </a:outerShdw>
                </a:effectLst>
                <a:latin typeface="Candara" panose="020E0502030303020204" pitchFamily="34" charset="0"/>
              </a:rPr>
              <a:t>2016</a:t>
            </a:r>
            <a:endParaRPr lang="es-PR" altLang="en-US" sz="3600" dirty="0">
              <a:solidFill>
                <a:schemeClr val="bg1"/>
              </a:solidFill>
              <a:effectLst>
                <a:outerShdw blurRad="38100" dist="38100" dir="2700000" algn="tl">
                  <a:srgbClr val="1C1C1C"/>
                </a:outerShdw>
              </a:effectLst>
              <a:latin typeface="Candara" panose="020E0502030303020204" pitchFamily="34" charset="0"/>
            </a:endParaRPr>
          </a:p>
        </p:txBody>
      </p:sp>
      <p:sp>
        <p:nvSpPr>
          <p:cNvPr id="3077" name="Text Box 5"/>
          <p:cNvSpPr txBox="1">
            <a:spLocks noChangeArrowheads="1"/>
          </p:cNvSpPr>
          <p:nvPr/>
        </p:nvSpPr>
        <p:spPr bwMode="auto">
          <a:xfrm>
            <a:off x="0" y="6210300"/>
            <a:ext cx="2895600" cy="641350"/>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PR" altLang="en-US">
                <a:solidFill>
                  <a:schemeClr val="bg1"/>
                </a:solidFill>
                <a:effectLst>
                  <a:outerShdw blurRad="38100" dist="38100" dir="2700000" algn="tl">
                    <a:srgbClr val="1C1C1C"/>
                  </a:outerShdw>
                </a:effectLst>
                <a:latin typeface="Arial" panose="020B0604020202020204" pitchFamily="34" charset="0"/>
              </a:rPr>
              <a:t>Iglesia Bíblica Bautista de Aguadilla</a:t>
            </a:r>
          </a:p>
        </p:txBody>
      </p:sp>
      <p:pic>
        <p:nvPicPr>
          <p:cNvPr id="3078" name="Picture 6" descr="jesus_fish_lg_cl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515100"/>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5791200" y="6491288"/>
            <a:ext cx="3352800" cy="366712"/>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i="1">
                <a:solidFill>
                  <a:schemeClr val="bg1"/>
                </a:solidFill>
                <a:effectLst>
                  <a:outerShdw blurRad="38100" dist="38100" dir="2700000" algn="tl">
                    <a:srgbClr val="1C1C1C"/>
                  </a:outerShdw>
                </a:effectLst>
                <a:latin typeface="Arial" panose="020B0604020202020204" pitchFamily="34" charset="0"/>
              </a:rPr>
              <a:t>La Biblia Libro por Libro, CBP</a:t>
            </a:r>
            <a:r>
              <a:rPr lang="en-US" altLang="en-US" i="1" baseline="30000">
                <a:solidFill>
                  <a:schemeClr val="bg1"/>
                </a:solidFill>
                <a:effectLst>
                  <a:outerShdw blurRad="38100" dist="38100" dir="2700000" algn="tl">
                    <a:srgbClr val="1C1C1C"/>
                  </a:outerShdw>
                </a:effectLst>
                <a:latin typeface="Arial" panose="020B0604020202020204" pitchFamily="34" charset="0"/>
              </a:rPr>
              <a:t>®</a:t>
            </a:r>
            <a:endParaRPr lang="en-US" altLang="en-US">
              <a:solidFill>
                <a:schemeClr val="bg1"/>
              </a:solidFill>
              <a:effectLst>
                <a:outerShdw blurRad="38100" dist="38100" dir="2700000" algn="tl">
                  <a:srgbClr val="1C1C1C"/>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6">
                                            <p:bg/>
                                          </p:spTgt>
                                        </p:tgtEl>
                                        <p:attrNameLst>
                                          <p:attrName>style.visibility</p:attrName>
                                        </p:attrNameLst>
                                      </p:cBhvr>
                                      <p:to>
                                        <p:strVal val="visible"/>
                                      </p:to>
                                    </p:set>
                                    <p:animEffect transition="in" filter="fade">
                                      <p:cBhvr>
                                        <p:cTn id="10" dur="500"/>
                                        <p:tgtEl>
                                          <p:spTgt spid="307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fade">
                                      <p:cBhvr>
                                        <p:cTn id="13" dur="500"/>
                                        <p:tgtEl>
                                          <p:spTgt spid="307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fade">
                                      <p:cBhvr>
                                        <p:cTn id="16" dur="500"/>
                                        <p:tgtEl>
                                          <p:spTgt spid="307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fade">
                                      <p:cBhvr>
                                        <p:cTn id="19" dur="500"/>
                                        <p:tgtEl>
                                          <p:spTgt spid="307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par>
                                <p:cTn id="23" presetID="10"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build="p"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s-PR" altLang="en-US" dirty="0" smtClean="0">
                <a:latin typeface="Candara" panose="020E0502030303020204" pitchFamily="34" charset="0"/>
              </a:rPr>
              <a:t>La Promesa de Dios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15.1-6)</a:t>
            </a:r>
            <a:endParaRPr lang="es-PR" altLang="en-US" dirty="0">
              <a:latin typeface="Candara" panose="020E0502030303020204" pitchFamily="34" charset="0"/>
            </a:endParaRPr>
          </a:p>
        </p:txBody>
      </p:sp>
      <p:sp>
        <p:nvSpPr>
          <p:cNvPr id="63491" name="Rectangle 3"/>
          <p:cNvSpPr>
            <a:spLocks noGrp="1" noChangeArrowheads="1"/>
          </p:cNvSpPr>
          <p:nvPr>
            <p:ph type="body" idx="1"/>
          </p:nvPr>
        </p:nvSpPr>
        <p:spPr>
          <a:xfrm>
            <a:off x="228600" y="2017712"/>
            <a:ext cx="8726488" cy="4535487"/>
          </a:xfrm>
        </p:spPr>
        <p:txBody>
          <a:bodyPr>
            <a:normAutofit fontScale="77500" lnSpcReduction="20000"/>
          </a:bodyPr>
          <a:lstStyle/>
          <a:p>
            <a:r>
              <a:rPr lang="es-ES" dirty="0">
                <a:latin typeface="Candara" panose="020E0502030303020204" pitchFamily="34" charset="0"/>
              </a:rPr>
              <a:t>“</a:t>
            </a:r>
            <a:r>
              <a:rPr lang="es-ES" i="1" dirty="0">
                <a:latin typeface="Candara" panose="020E0502030303020204" pitchFamily="34" charset="0"/>
              </a:rPr>
              <a:t>Después de estas cosas vino la palabra de Jehová a Abram en visión, diciendo: No temas, Abram; yo soy tu escudo, y tu galardón será sobremanera grande</a:t>
            </a:r>
            <a:r>
              <a:rPr lang="es-ES" i="1" dirty="0" smtClean="0">
                <a:latin typeface="Candara" panose="020E0502030303020204" pitchFamily="34" charset="0"/>
              </a:rPr>
              <a:t>. Y </a:t>
            </a:r>
            <a:r>
              <a:rPr lang="es-ES" i="1" dirty="0">
                <a:latin typeface="Candara" panose="020E0502030303020204" pitchFamily="34" charset="0"/>
              </a:rPr>
              <a:t>respondió Abram: Señor Jehová, ¿qué me darás, siendo así que ando sin hijo, y el mayordomo de mi casa es ese damasceno Eliezer</a:t>
            </a:r>
            <a:r>
              <a:rPr lang="es-ES" i="1" dirty="0" smtClean="0">
                <a:latin typeface="Candara" panose="020E0502030303020204" pitchFamily="34" charset="0"/>
              </a:rPr>
              <a:t>? Dijo </a:t>
            </a:r>
            <a:r>
              <a:rPr lang="es-ES" i="1" dirty="0">
                <a:latin typeface="Candara" panose="020E0502030303020204" pitchFamily="34" charset="0"/>
              </a:rPr>
              <a:t>también Abram: Mira que no me has dado prole, y he aquí que será mi heredero un esclavo nacido en mi casa</a:t>
            </a:r>
            <a:r>
              <a:rPr lang="es-ES" i="1" dirty="0" smtClean="0">
                <a:latin typeface="Candara" panose="020E0502030303020204" pitchFamily="34" charset="0"/>
              </a:rPr>
              <a:t>. Luego </a:t>
            </a:r>
            <a:r>
              <a:rPr lang="es-ES" i="1" dirty="0">
                <a:latin typeface="Candara" panose="020E0502030303020204" pitchFamily="34" charset="0"/>
              </a:rPr>
              <a:t>vino a él palabra de Jehová, diciendo: No te heredará éste, sino un hijo tuyo será el que te heredará</a:t>
            </a:r>
            <a:r>
              <a:rPr lang="es-ES" i="1" dirty="0" smtClean="0">
                <a:latin typeface="Candara" panose="020E0502030303020204" pitchFamily="34" charset="0"/>
              </a:rPr>
              <a:t>. Y </a:t>
            </a:r>
            <a:r>
              <a:rPr lang="es-ES" i="1" dirty="0">
                <a:latin typeface="Candara" panose="020E0502030303020204" pitchFamily="34" charset="0"/>
              </a:rPr>
              <a:t>lo llevó fuera, y le dijo: Mira ahora los cielos, y cuenta las estrellas, si las puedes contar. Y le dijo: Así será tu descendencia</a:t>
            </a:r>
            <a:r>
              <a:rPr lang="es-ES" i="1" dirty="0" smtClean="0">
                <a:latin typeface="Candara" panose="020E0502030303020204" pitchFamily="34" charset="0"/>
              </a:rPr>
              <a:t>. Y </a:t>
            </a:r>
            <a:r>
              <a:rPr lang="es-ES" i="1" dirty="0">
                <a:latin typeface="Candara" panose="020E0502030303020204" pitchFamily="34" charset="0"/>
              </a:rPr>
              <a:t>creyó a Jehová, y le fue contado por justicia.</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15.1–6, RVR60)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25" r="10169"/>
          <a:stretch/>
        </p:blipFill>
        <p:spPr>
          <a:xfrm>
            <a:off x="4800600" y="1800225"/>
            <a:ext cx="4343400" cy="5057775"/>
          </a:xfrm>
          <a:prstGeom prst="rect">
            <a:avLst/>
          </a:prstGeom>
        </p:spPr>
      </p:pic>
      <p:sp>
        <p:nvSpPr>
          <p:cNvPr id="63490" name="Rectangle 2"/>
          <p:cNvSpPr>
            <a:spLocks noGrp="1" noChangeArrowheads="1"/>
          </p:cNvSpPr>
          <p:nvPr>
            <p:ph type="title"/>
          </p:nvPr>
        </p:nvSpPr>
        <p:spPr/>
        <p:txBody>
          <a:bodyPr/>
          <a:lstStyle/>
          <a:p>
            <a:r>
              <a:rPr lang="es-PR" altLang="en-US" dirty="0" smtClean="0">
                <a:latin typeface="Candara" panose="020E0502030303020204" pitchFamily="34" charset="0"/>
              </a:rPr>
              <a:t>La Promesa de Dios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15.1-6)</a:t>
            </a:r>
            <a:endParaRPr lang="es-PR" altLang="en-US" dirty="0">
              <a:latin typeface="Candara" panose="020E0502030303020204" pitchFamily="34" charset="0"/>
            </a:endParaRPr>
          </a:p>
        </p:txBody>
      </p:sp>
      <p:sp>
        <p:nvSpPr>
          <p:cNvPr id="63491" name="Rectangle 3"/>
          <p:cNvSpPr>
            <a:spLocks noGrp="1" noChangeArrowheads="1"/>
          </p:cNvSpPr>
          <p:nvPr>
            <p:ph type="body" idx="1"/>
          </p:nvPr>
        </p:nvSpPr>
        <p:spPr>
          <a:xfrm>
            <a:off x="152400" y="2017712"/>
            <a:ext cx="5181600" cy="4535487"/>
          </a:xfrm>
        </p:spPr>
        <p:txBody>
          <a:bodyPr>
            <a:normAutofit fontScale="92500" lnSpcReduction="20000"/>
          </a:bodyPr>
          <a:lstStyle/>
          <a:p>
            <a:r>
              <a:rPr lang="es-ES" dirty="0" smtClean="0">
                <a:solidFill>
                  <a:srgbClr val="FF0000"/>
                </a:solidFill>
                <a:latin typeface="Candara" panose="020E0502030303020204" pitchFamily="34" charset="0"/>
              </a:rPr>
              <a:t>15:1</a:t>
            </a:r>
            <a:r>
              <a:rPr lang="es-ES" dirty="0" smtClean="0">
                <a:latin typeface="Candara" panose="020E0502030303020204" pitchFamily="34" charset="0"/>
              </a:rPr>
              <a:t> Este primer versículo está ligado muy de cerca con la parte final del capítulo 14. </a:t>
            </a:r>
          </a:p>
          <a:p>
            <a:r>
              <a:rPr lang="es-ES" dirty="0" smtClean="0">
                <a:latin typeface="Candara" panose="020E0502030303020204" pitchFamily="34" charset="0"/>
              </a:rPr>
              <a:t>Cuando el patriarca rechazó la recompensa del rey de Sodoma, Jehová le dijo: «No temas, Abram; yo soy tu escudo, y tu galardón será sobremanera grande», dando así protección y fabulosas riquezas a Abram.</a:t>
            </a:r>
          </a:p>
        </p:txBody>
      </p:sp>
    </p:spTree>
    <p:extLst>
      <p:ext uri="{BB962C8B-B14F-4D97-AF65-F5344CB8AC3E}">
        <p14:creationId xmlns:p14="http://schemas.microsoft.com/office/powerpoint/2010/main" val="956951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525" r="10169"/>
          <a:stretch/>
        </p:blipFill>
        <p:spPr>
          <a:xfrm>
            <a:off x="4800600" y="1800225"/>
            <a:ext cx="4343400" cy="5057775"/>
          </a:xfrm>
          <a:prstGeom prst="rect">
            <a:avLst/>
          </a:prstGeom>
        </p:spPr>
      </p:pic>
      <p:sp>
        <p:nvSpPr>
          <p:cNvPr id="63490" name="Rectangle 2"/>
          <p:cNvSpPr>
            <a:spLocks noGrp="1" noChangeArrowheads="1"/>
          </p:cNvSpPr>
          <p:nvPr>
            <p:ph type="title"/>
          </p:nvPr>
        </p:nvSpPr>
        <p:spPr/>
        <p:txBody>
          <a:bodyPr/>
          <a:lstStyle/>
          <a:p>
            <a:r>
              <a:rPr lang="es-PR" altLang="en-US" dirty="0" smtClean="0">
                <a:latin typeface="Candara" panose="020E0502030303020204" pitchFamily="34" charset="0"/>
              </a:rPr>
              <a:t>La Promesa de Dios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15.1-6)</a:t>
            </a:r>
            <a:endParaRPr lang="es-PR" altLang="en-US" dirty="0">
              <a:latin typeface="Candara" panose="020E0502030303020204" pitchFamily="34" charset="0"/>
            </a:endParaRPr>
          </a:p>
        </p:txBody>
      </p:sp>
      <p:sp>
        <p:nvSpPr>
          <p:cNvPr id="63491" name="Rectangle 3"/>
          <p:cNvSpPr>
            <a:spLocks noGrp="1" noChangeArrowheads="1"/>
          </p:cNvSpPr>
          <p:nvPr>
            <p:ph type="body" idx="1"/>
          </p:nvPr>
        </p:nvSpPr>
        <p:spPr>
          <a:xfrm>
            <a:off x="152400" y="2017712"/>
            <a:ext cx="5181600" cy="4687888"/>
          </a:xfrm>
        </p:spPr>
        <p:txBody>
          <a:bodyPr>
            <a:normAutofit fontScale="77500" lnSpcReduction="20000"/>
          </a:bodyPr>
          <a:lstStyle/>
          <a:p>
            <a:r>
              <a:rPr lang="es-ES" dirty="0" smtClean="0">
                <a:solidFill>
                  <a:srgbClr val="FF0000"/>
                </a:solidFill>
                <a:latin typeface="Candara" panose="020E0502030303020204" pitchFamily="34" charset="0"/>
              </a:rPr>
              <a:t>15:2–6</a:t>
            </a:r>
            <a:r>
              <a:rPr lang="es-ES" dirty="0" smtClean="0">
                <a:latin typeface="Candara" panose="020E0502030303020204" pitchFamily="34" charset="0"/>
              </a:rPr>
              <a:t> No teniendo hijo, Abram temía que su siervo, Eliezer damasceno, fuera su heredero, puesto que esto era la ley de aquel entonces. </a:t>
            </a:r>
          </a:p>
          <a:p>
            <a:r>
              <a:rPr lang="es-ES" dirty="0" smtClean="0">
                <a:latin typeface="Candara" panose="020E0502030303020204" pitchFamily="34" charset="0"/>
              </a:rPr>
              <a:t>Pero Dios le prometió un hijo y descendencia tan numerosa como las estrellas. </a:t>
            </a:r>
          </a:p>
          <a:p>
            <a:r>
              <a:rPr lang="es-ES" dirty="0" smtClean="0">
                <a:latin typeface="Candara" panose="020E0502030303020204" pitchFamily="34" charset="0"/>
              </a:rPr>
              <a:t>En términos humanos, esto era imposible, puesto que </a:t>
            </a:r>
            <a:r>
              <a:rPr lang="es-ES" dirty="0" err="1" smtClean="0">
                <a:latin typeface="Candara" panose="020E0502030303020204" pitchFamily="34" charset="0"/>
              </a:rPr>
              <a:t>Sarai</a:t>
            </a:r>
            <a:r>
              <a:rPr lang="es-ES" dirty="0" smtClean="0">
                <a:latin typeface="Candara" panose="020E0502030303020204" pitchFamily="34" charset="0"/>
              </a:rPr>
              <a:t> ya no estaba en edad para tener hijos. </a:t>
            </a:r>
          </a:p>
          <a:p>
            <a:r>
              <a:rPr lang="es-ES" dirty="0" smtClean="0">
                <a:latin typeface="Candara" panose="020E0502030303020204" pitchFamily="34" charset="0"/>
              </a:rPr>
              <a:t>Pero Abram creyó la promesa de Dios, y Dios lo declaró justo. </a:t>
            </a:r>
          </a:p>
        </p:txBody>
      </p:sp>
    </p:spTree>
    <p:extLst>
      <p:ext uri="{BB962C8B-B14F-4D97-AF65-F5344CB8AC3E}">
        <p14:creationId xmlns:p14="http://schemas.microsoft.com/office/powerpoint/2010/main" val="2443549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525" r="10169"/>
          <a:stretch/>
        </p:blipFill>
        <p:spPr>
          <a:xfrm>
            <a:off x="4800600" y="1800225"/>
            <a:ext cx="4343400" cy="5057775"/>
          </a:xfrm>
          <a:prstGeom prst="rect">
            <a:avLst/>
          </a:prstGeom>
        </p:spPr>
      </p:pic>
      <p:sp>
        <p:nvSpPr>
          <p:cNvPr id="63490" name="Rectangle 2"/>
          <p:cNvSpPr>
            <a:spLocks noGrp="1" noChangeArrowheads="1"/>
          </p:cNvSpPr>
          <p:nvPr>
            <p:ph type="title"/>
          </p:nvPr>
        </p:nvSpPr>
        <p:spPr/>
        <p:txBody>
          <a:bodyPr/>
          <a:lstStyle/>
          <a:p>
            <a:r>
              <a:rPr lang="es-PR" altLang="en-US" dirty="0" smtClean="0">
                <a:latin typeface="Candara" panose="020E0502030303020204" pitchFamily="34" charset="0"/>
              </a:rPr>
              <a:t>La Promesa de Dios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15.1-6)</a:t>
            </a:r>
            <a:endParaRPr lang="es-PR" altLang="en-US" dirty="0">
              <a:latin typeface="Candara" panose="020E0502030303020204" pitchFamily="34" charset="0"/>
            </a:endParaRPr>
          </a:p>
        </p:txBody>
      </p:sp>
      <p:sp>
        <p:nvSpPr>
          <p:cNvPr id="63491" name="Rectangle 3"/>
          <p:cNvSpPr>
            <a:spLocks noGrp="1" noChangeArrowheads="1"/>
          </p:cNvSpPr>
          <p:nvPr>
            <p:ph type="body" idx="1"/>
          </p:nvPr>
        </p:nvSpPr>
        <p:spPr>
          <a:xfrm>
            <a:off x="152400" y="2017712"/>
            <a:ext cx="5334000" cy="4764088"/>
          </a:xfrm>
        </p:spPr>
        <p:txBody>
          <a:bodyPr>
            <a:normAutofit fontScale="77500" lnSpcReduction="20000"/>
          </a:bodyPr>
          <a:lstStyle/>
          <a:p>
            <a:r>
              <a:rPr lang="es-ES" dirty="0" smtClean="0">
                <a:latin typeface="Candara" panose="020E0502030303020204" pitchFamily="34" charset="0"/>
              </a:rPr>
              <a:t>La verdad de la justificación por fe proclamada aquí se repite en </a:t>
            </a:r>
            <a:r>
              <a:rPr lang="es-ES" dirty="0" smtClean="0">
                <a:solidFill>
                  <a:srgbClr val="FF0000"/>
                </a:solidFill>
                <a:latin typeface="Candara" panose="020E0502030303020204" pitchFamily="34" charset="0"/>
              </a:rPr>
              <a:t>Romanos 4:3</a:t>
            </a:r>
            <a:r>
              <a:rPr lang="es-ES" dirty="0" smtClean="0">
                <a:latin typeface="Candara" panose="020E0502030303020204" pitchFamily="34" charset="0"/>
              </a:rPr>
              <a:t>, </a:t>
            </a:r>
            <a:r>
              <a:rPr lang="es-ES" dirty="0" smtClean="0">
                <a:solidFill>
                  <a:srgbClr val="FF0000"/>
                </a:solidFill>
                <a:latin typeface="Candara" panose="020E0502030303020204" pitchFamily="34" charset="0"/>
              </a:rPr>
              <a:t>Gálatas 3:6 </a:t>
            </a:r>
            <a:r>
              <a:rPr lang="es-ES" dirty="0" smtClean="0">
                <a:latin typeface="Candara" panose="020E0502030303020204" pitchFamily="34" charset="0"/>
              </a:rPr>
              <a:t>y </a:t>
            </a:r>
            <a:r>
              <a:rPr lang="es-ES" dirty="0" smtClean="0">
                <a:solidFill>
                  <a:srgbClr val="FF0000"/>
                </a:solidFill>
                <a:latin typeface="Candara" panose="020E0502030303020204" pitchFamily="34" charset="0"/>
              </a:rPr>
              <a:t>Santiago 2:23</a:t>
            </a:r>
            <a:r>
              <a:rPr lang="es-ES" dirty="0" smtClean="0">
                <a:latin typeface="Candara" panose="020E0502030303020204" pitchFamily="34" charset="0"/>
              </a:rPr>
              <a:t>. Dios había prometido descendencia tan numerosa como el polvo y las estrellas tal como se cita en el </a:t>
            </a:r>
            <a:r>
              <a:rPr lang="es-ES" dirty="0" smtClean="0">
                <a:solidFill>
                  <a:srgbClr val="FF0000"/>
                </a:solidFill>
                <a:latin typeface="Candara" panose="020E0502030303020204" pitchFamily="34" charset="0"/>
              </a:rPr>
              <a:t>13:16</a:t>
            </a:r>
            <a:r>
              <a:rPr lang="es-ES" dirty="0" smtClean="0">
                <a:latin typeface="Candara" panose="020E0502030303020204" pitchFamily="34" charset="0"/>
              </a:rPr>
              <a:t> y aquí en el </a:t>
            </a:r>
            <a:r>
              <a:rPr lang="es-ES" dirty="0" smtClean="0">
                <a:solidFill>
                  <a:srgbClr val="FF0000"/>
                </a:solidFill>
                <a:latin typeface="Candara" panose="020E0502030303020204" pitchFamily="34" charset="0"/>
              </a:rPr>
              <a:t>v. 5</a:t>
            </a:r>
            <a:r>
              <a:rPr lang="es-ES" dirty="0" smtClean="0">
                <a:latin typeface="Candara" panose="020E0502030303020204" pitchFamily="34" charset="0"/>
              </a:rPr>
              <a:t>. </a:t>
            </a:r>
          </a:p>
          <a:p>
            <a:r>
              <a:rPr lang="es-ES" dirty="0" smtClean="0">
                <a:latin typeface="Candara" panose="020E0502030303020204" pitchFamily="34" charset="0"/>
              </a:rPr>
              <a:t>El polvo nos ilustra la posteridad natural de Abram, aquellos quienes son judíos por nacimiento. Las estrellas representan su simiente espiritual, los que son justificados por fe (ver </a:t>
            </a:r>
            <a:r>
              <a:rPr lang="es-ES" dirty="0" smtClean="0">
                <a:solidFill>
                  <a:srgbClr val="FF0000"/>
                </a:solidFill>
                <a:latin typeface="Candara" panose="020E0502030303020204" pitchFamily="34" charset="0"/>
              </a:rPr>
              <a:t>Gálatas 3:7</a:t>
            </a:r>
            <a:r>
              <a:rPr lang="es-ES" dirty="0" smtClean="0">
                <a:latin typeface="Candara" panose="020E0502030303020204" pitchFamily="34" charset="0"/>
              </a:rPr>
              <a:t>).</a:t>
            </a:r>
          </a:p>
        </p:txBody>
      </p:sp>
    </p:spTree>
    <p:extLst>
      <p:ext uri="{BB962C8B-B14F-4D97-AF65-F5344CB8AC3E}">
        <p14:creationId xmlns:p14="http://schemas.microsoft.com/office/powerpoint/2010/main" val="3456526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Abraham llamó a su hijo, Ismael	</a:t>
            </a:r>
            <a:r>
              <a:rPr lang="es-PR" altLang="en-US" dirty="0" smtClean="0">
                <a:solidFill>
                  <a:srgbClr val="FF0000"/>
                </a:solidFill>
                <a:latin typeface="Candara" panose="020E0502030303020204" pitchFamily="34" charset="0"/>
              </a:rPr>
              <a:t>(Génesis 16.1,2,15)</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1" t="2912" r="2151" b="24016"/>
          <a:stretch/>
        </p:blipFill>
        <p:spPr>
          <a:xfrm>
            <a:off x="0" y="1701799"/>
            <a:ext cx="9144000" cy="51562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s-PR" altLang="en-US" dirty="0" smtClean="0">
                <a:latin typeface="Candara" panose="020E0502030303020204" pitchFamily="34" charset="0"/>
              </a:rPr>
              <a:t>Abraham llamó a su hijo, Ismael	</a:t>
            </a:r>
            <a:r>
              <a:rPr lang="es-PR" altLang="en-US" dirty="0" smtClean="0">
                <a:solidFill>
                  <a:srgbClr val="FF0000"/>
                </a:solidFill>
                <a:latin typeface="Candara" panose="020E0502030303020204" pitchFamily="34" charset="0"/>
              </a:rPr>
              <a:t>(Génesis 16.1,2,15)</a:t>
            </a:r>
            <a:endParaRPr lang="es-PR" altLang="en-US" dirty="0">
              <a:latin typeface="Candara" panose="020E0502030303020204" pitchFamily="34" charset="0"/>
            </a:endParaRPr>
          </a:p>
        </p:txBody>
      </p:sp>
      <p:sp>
        <p:nvSpPr>
          <p:cNvPr id="65539" name="Rectangle 3"/>
          <p:cNvSpPr>
            <a:spLocks noGrp="1" noChangeArrowheads="1"/>
          </p:cNvSpPr>
          <p:nvPr>
            <p:ph type="body" idx="1"/>
          </p:nvPr>
        </p:nvSpPr>
        <p:spPr>
          <a:xfrm>
            <a:off x="304800" y="2017712"/>
            <a:ext cx="8650288" cy="4383087"/>
          </a:xfrm>
        </p:spPr>
        <p:txBody>
          <a:bodyPr>
            <a:normAutofit fontScale="92500" lnSpcReduction="20000"/>
          </a:bodyPr>
          <a:lstStyle/>
          <a:p>
            <a:r>
              <a:rPr lang="es-ES" dirty="0">
                <a:latin typeface="Candara" panose="020E0502030303020204" pitchFamily="34" charset="0"/>
              </a:rPr>
              <a:t>“</a:t>
            </a:r>
            <a:r>
              <a:rPr lang="es-ES" i="1" dirty="0" err="1">
                <a:latin typeface="Candara" panose="020E0502030303020204" pitchFamily="34" charset="0"/>
              </a:rPr>
              <a:t>Sarai</a:t>
            </a:r>
            <a:r>
              <a:rPr lang="es-ES" i="1" dirty="0">
                <a:latin typeface="Candara" panose="020E0502030303020204" pitchFamily="34" charset="0"/>
              </a:rPr>
              <a:t> mujer de Abram no le daba hijos; y ella tenía una sierva egipcia, que se llamaba Agar</a:t>
            </a:r>
            <a:r>
              <a:rPr lang="es-ES" i="1" dirty="0" smtClean="0">
                <a:latin typeface="Candara" panose="020E0502030303020204" pitchFamily="34" charset="0"/>
              </a:rPr>
              <a:t>.</a:t>
            </a:r>
            <a:r>
              <a:rPr lang="es-ES" dirty="0" smtClean="0">
                <a:latin typeface="Candara" panose="020E0502030303020204" pitchFamily="34" charset="0"/>
              </a:rPr>
              <a:t> </a:t>
            </a:r>
            <a:r>
              <a:rPr lang="es-ES" i="1" dirty="0" smtClean="0">
                <a:latin typeface="Candara" panose="020E0502030303020204" pitchFamily="34" charset="0"/>
              </a:rPr>
              <a:t>Dijo </a:t>
            </a:r>
            <a:r>
              <a:rPr lang="es-ES" i="1" dirty="0">
                <a:latin typeface="Candara" panose="020E0502030303020204" pitchFamily="34" charset="0"/>
              </a:rPr>
              <a:t>entonces </a:t>
            </a:r>
            <a:r>
              <a:rPr lang="es-ES" i="1" dirty="0" err="1">
                <a:latin typeface="Candara" panose="020E0502030303020204" pitchFamily="34" charset="0"/>
              </a:rPr>
              <a:t>Sarai</a:t>
            </a:r>
            <a:r>
              <a:rPr lang="es-ES" i="1" dirty="0">
                <a:latin typeface="Candara" panose="020E0502030303020204" pitchFamily="34" charset="0"/>
              </a:rPr>
              <a:t> a Abram: Ya ves que Jehová me ha hecho estéril; te ruego, pues, que te llegues a mi sierva; quizá tendré hijos de ella. Y atendió Abram al ruego de </a:t>
            </a:r>
            <a:r>
              <a:rPr lang="es-ES" i="1" dirty="0" err="1">
                <a:latin typeface="Candara" panose="020E0502030303020204" pitchFamily="34" charset="0"/>
              </a:rPr>
              <a:t>Sarai</a:t>
            </a:r>
            <a:r>
              <a:rPr lang="es-ES" i="1" dirty="0">
                <a:latin typeface="Candara" panose="020E0502030303020204" pitchFamily="34" charset="0"/>
              </a:rPr>
              <a:t>.</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a:t>
            </a:r>
            <a:r>
              <a:rPr lang="es-ES" dirty="0" smtClean="0">
                <a:solidFill>
                  <a:srgbClr val="FF0000"/>
                </a:solidFill>
                <a:latin typeface="Candara" panose="020E0502030303020204" pitchFamily="34" charset="0"/>
              </a:rPr>
              <a:t>16.1-2</a:t>
            </a:r>
            <a:r>
              <a:rPr lang="es-ES" dirty="0">
                <a:solidFill>
                  <a:srgbClr val="FF0000"/>
                </a:solidFill>
                <a:latin typeface="Candara" panose="020E0502030303020204" pitchFamily="34" charset="0"/>
              </a:rPr>
              <a:t>, RVR60) </a:t>
            </a:r>
          </a:p>
          <a:p>
            <a:r>
              <a:rPr lang="es-ES" dirty="0">
                <a:latin typeface="Candara" panose="020E0502030303020204" pitchFamily="34" charset="0"/>
              </a:rPr>
              <a:t>“</a:t>
            </a:r>
            <a:r>
              <a:rPr lang="es-ES" i="1" dirty="0">
                <a:latin typeface="Candara" panose="020E0502030303020204" pitchFamily="34" charset="0"/>
              </a:rPr>
              <a:t>Y Agar dio a luz un hijo a Abram, y llamó Abram el nombre del hijo que le dio Agar, Ismael.</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16.15, RVR60)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s-PR" altLang="en-US" dirty="0" smtClean="0">
                <a:latin typeface="Candara" panose="020E0502030303020204" pitchFamily="34" charset="0"/>
              </a:rPr>
              <a:t>Abraham llamó a su hijo, Ismael	</a:t>
            </a:r>
            <a:r>
              <a:rPr lang="es-PR" altLang="en-US" dirty="0" smtClean="0">
                <a:solidFill>
                  <a:srgbClr val="FF0000"/>
                </a:solidFill>
                <a:latin typeface="Candara" panose="020E0502030303020204" pitchFamily="34" charset="0"/>
              </a:rPr>
              <a:t>(Génesis 16.1,2,15)</a:t>
            </a:r>
            <a:endParaRPr lang="es-PR" altLang="en-US" dirty="0">
              <a:latin typeface="Candara" panose="020E0502030303020204" pitchFamily="34" charset="0"/>
            </a:endParaRPr>
          </a:p>
        </p:txBody>
      </p:sp>
      <p:sp>
        <p:nvSpPr>
          <p:cNvPr id="65539" name="Rectangle 3"/>
          <p:cNvSpPr>
            <a:spLocks noGrp="1" noChangeArrowheads="1"/>
          </p:cNvSpPr>
          <p:nvPr>
            <p:ph type="body" idx="1"/>
          </p:nvPr>
        </p:nvSpPr>
        <p:spPr>
          <a:xfrm>
            <a:off x="304800" y="2017712"/>
            <a:ext cx="5105400" cy="4383087"/>
          </a:xfrm>
        </p:spPr>
        <p:txBody>
          <a:bodyPr>
            <a:normAutofit fontScale="77500" lnSpcReduction="20000"/>
          </a:bodyPr>
          <a:lstStyle/>
          <a:p>
            <a:r>
              <a:rPr lang="es-ES" dirty="0" smtClean="0">
                <a:solidFill>
                  <a:srgbClr val="FF0000"/>
                </a:solidFill>
                <a:latin typeface="Candara" panose="020E0502030303020204" pitchFamily="34" charset="0"/>
              </a:rPr>
              <a:t>16:1–6</a:t>
            </a:r>
            <a:r>
              <a:rPr lang="es-ES" dirty="0" smtClean="0">
                <a:latin typeface="Candara" panose="020E0502030303020204" pitchFamily="34" charset="0"/>
              </a:rPr>
              <a:t> Aquí vemos la impaciencia de la naturaleza del pecado. </a:t>
            </a:r>
          </a:p>
          <a:p>
            <a:r>
              <a:rPr lang="es-ES" dirty="0" smtClean="0">
                <a:latin typeface="Candara" panose="020E0502030303020204" pitchFamily="34" charset="0"/>
              </a:rPr>
              <a:t>En vez de esperar a Dios, </a:t>
            </a:r>
            <a:r>
              <a:rPr lang="es-ES" dirty="0" err="1" smtClean="0">
                <a:latin typeface="Candara" panose="020E0502030303020204" pitchFamily="34" charset="0"/>
              </a:rPr>
              <a:t>Sarai</a:t>
            </a:r>
            <a:r>
              <a:rPr lang="es-ES" dirty="0" smtClean="0">
                <a:latin typeface="Candara" panose="020E0502030303020204" pitchFamily="34" charset="0"/>
              </a:rPr>
              <a:t> convenció a Abram, para tener un hijo por medio de su sierva, Agar, la cual probablemente había sido adquirida durante su estancia en Egipto. </a:t>
            </a:r>
          </a:p>
          <a:p>
            <a:r>
              <a:rPr lang="es-ES" dirty="0" smtClean="0">
                <a:latin typeface="Candara" panose="020E0502030303020204" pitchFamily="34" charset="0"/>
              </a:rPr>
              <a:t>Dios es fiel en registrar las irregularidades matrimoniales de Su pueblo, aunque nunca las aprobó. </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9252" t="21161" r="51578" b="21241"/>
          <a:stretch/>
        </p:blipFill>
        <p:spPr>
          <a:xfrm>
            <a:off x="5334000" y="1828800"/>
            <a:ext cx="3810000" cy="5015345"/>
          </a:xfrm>
          <a:prstGeom prst="rect">
            <a:avLst/>
          </a:prstGeom>
        </p:spPr>
      </p:pic>
    </p:spTree>
    <p:extLst>
      <p:ext uri="{BB962C8B-B14F-4D97-AF65-F5344CB8AC3E}">
        <p14:creationId xmlns:p14="http://schemas.microsoft.com/office/powerpoint/2010/main" val="1341390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8333" t="17500" r="35834"/>
          <a:stretch/>
        </p:blipFill>
        <p:spPr>
          <a:xfrm>
            <a:off x="4953000" y="1828800"/>
            <a:ext cx="4191000" cy="5029200"/>
          </a:xfrm>
          <a:prstGeom prst="rect">
            <a:avLst/>
          </a:prstGeom>
        </p:spPr>
      </p:pic>
      <p:sp>
        <p:nvSpPr>
          <p:cNvPr id="65538" name="Rectangle 2"/>
          <p:cNvSpPr>
            <a:spLocks noGrp="1" noChangeArrowheads="1"/>
          </p:cNvSpPr>
          <p:nvPr>
            <p:ph type="title"/>
          </p:nvPr>
        </p:nvSpPr>
        <p:spPr/>
        <p:txBody>
          <a:bodyPr/>
          <a:lstStyle/>
          <a:p>
            <a:r>
              <a:rPr lang="es-PR" altLang="en-US" dirty="0" smtClean="0">
                <a:latin typeface="Candara" panose="020E0502030303020204" pitchFamily="34" charset="0"/>
              </a:rPr>
              <a:t>Abraham llamó a su hijo, Ismael	</a:t>
            </a:r>
            <a:r>
              <a:rPr lang="es-PR" altLang="en-US" dirty="0" smtClean="0">
                <a:solidFill>
                  <a:srgbClr val="FF0000"/>
                </a:solidFill>
                <a:latin typeface="Candara" panose="020E0502030303020204" pitchFamily="34" charset="0"/>
              </a:rPr>
              <a:t>(Génesis 16.1,2,15)</a:t>
            </a:r>
            <a:endParaRPr lang="es-PR" altLang="en-US" dirty="0">
              <a:latin typeface="Candara" panose="020E0502030303020204" pitchFamily="34" charset="0"/>
            </a:endParaRPr>
          </a:p>
        </p:txBody>
      </p:sp>
      <p:sp>
        <p:nvSpPr>
          <p:cNvPr id="65539" name="Rectangle 3"/>
          <p:cNvSpPr>
            <a:spLocks noGrp="1" noChangeArrowheads="1"/>
          </p:cNvSpPr>
          <p:nvPr>
            <p:ph type="body" idx="1"/>
          </p:nvPr>
        </p:nvSpPr>
        <p:spPr>
          <a:xfrm>
            <a:off x="152400" y="2151856"/>
            <a:ext cx="5105400" cy="4383087"/>
          </a:xfrm>
        </p:spPr>
        <p:txBody>
          <a:bodyPr>
            <a:normAutofit fontScale="77500" lnSpcReduction="20000"/>
          </a:bodyPr>
          <a:lstStyle/>
          <a:p>
            <a:r>
              <a:rPr lang="es-ES" dirty="0" smtClean="0">
                <a:latin typeface="Candara" panose="020E0502030303020204" pitchFamily="34" charset="0"/>
              </a:rPr>
              <a:t>Cuando Agar estuvo encinta, miró con desprecio a su señora. </a:t>
            </a:r>
            <a:r>
              <a:rPr lang="es-ES" dirty="0" err="1" smtClean="0">
                <a:latin typeface="Candara" panose="020E0502030303020204" pitchFamily="34" charset="0"/>
              </a:rPr>
              <a:t>Sarai</a:t>
            </a:r>
            <a:r>
              <a:rPr lang="es-ES" dirty="0" smtClean="0">
                <a:latin typeface="Candara" panose="020E0502030303020204" pitchFamily="34" charset="0"/>
              </a:rPr>
              <a:t> respondió reprochando a Abram, y entonces Agar huyó de la casa. </a:t>
            </a:r>
          </a:p>
          <a:p>
            <a:r>
              <a:rPr lang="es-ES" dirty="0" smtClean="0">
                <a:latin typeface="Candara" panose="020E0502030303020204" pitchFamily="34" charset="0"/>
              </a:rPr>
              <a:t>Esto ilustra el conflicto entre la ley y la gracia. No pueden cohabitar (</a:t>
            </a:r>
            <a:r>
              <a:rPr lang="es-ES" dirty="0" smtClean="0">
                <a:solidFill>
                  <a:srgbClr val="FF0000"/>
                </a:solidFill>
                <a:latin typeface="Candara" panose="020E0502030303020204" pitchFamily="34" charset="0"/>
              </a:rPr>
              <a:t>Gálatas 4:21–31</a:t>
            </a:r>
            <a:r>
              <a:rPr lang="es-ES" dirty="0" smtClean="0">
                <a:latin typeface="Candara" panose="020E0502030303020204" pitchFamily="34" charset="0"/>
              </a:rPr>
              <a:t>). </a:t>
            </a:r>
          </a:p>
          <a:p>
            <a:r>
              <a:rPr lang="es-ES" dirty="0" smtClean="0">
                <a:latin typeface="Candara" panose="020E0502030303020204" pitchFamily="34" charset="0"/>
              </a:rPr>
              <a:t>Aunque esta conducta hubiera sido aceptable culturalmente en aquel día, ciertamente era irregular desde un punto de vista cristiano.</a:t>
            </a:r>
          </a:p>
        </p:txBody>
      </p:sp>
    </p:spTree>
    <p:extLst>
      <p:ext uri="{BB962C8B-B14F-4D97-AF65-F5344CB8AC3E}">
        <p14:creationId xmlns:p14="http://schemas.microsoft.com/office/powerpoint/2010/main" val="1574545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8333" t="17500" r="35834"/>
          <a:stretch/>
        </p:blipFill>
        <p:spPr>
          <a:xfrm>
            <a:off x="4953000" y="1828800"/>
            <a:ext cx="4191000" cy="5029200"/>
          </a:xfrm>
          <a:prstGeom prst="rect">
            <a:avLst/>
          </a:prstGeom>
        </p:spPr>
      </p:pic>
      <p:sp>
        <p:nvSpPr>
          <p:cNvPr id="65538" name="Rectangle 2"/>
          <p:cNvSpPr>
            <a:spLocks noGrp="1" noChangeArrowheads="1"/>
          </p:cNvSpPr>
          <p:nvPr>
            <p:ph type="title"/>
          </p:nvPr>
        </p:nvSpPr>
        <p:spPr/>
        <p:txBody>
          <a:bodyPr/>
          <a:lstStyle/>
          <a:p>
            <a:r>
              <a:rPr lang="es-PR" altLang="en-US" dirty="0" smtClean="0">
                <a:latin typeface="Candara" panose="020E0502030303020204" pitchFamily="34" charset="0"/>
              </a:rPr>
              <a:t>Abraham llamó a su hijo, Ismael	</a:t>
            </a:r>
            <a:r>
              <a:rPr lang="es-PR" altLang="en-US" dirty="0" smtClean="0">
                <a:solidFill>
                  <a:srgbClr val="FF0000"/>
                </a:solidFill>
                <a:latin typeface="Candara" panose="020E0502030303020204" pitchFamily="34" charset="0"/>
              </a:rPr>
              <a:t>(Génesis 16.1,2,15)</a:t>
            </a:r>
            <a:endParaRPr lang="es-PR" altLang="en-US" dirty="0">
              <a:latin typeface="Candara" panose="020E0502030303020204" pitchFamily="34" charset="0"/>
            </a:endParaRPr>
          </a:p>
        </p:txBody>
      </p:sp>
      <p:sp>
        <p:nvSpPr>
          <p:cNvPr id="65539" name="Rectangle 3"/>
          <p:cNvSpPr>
            <a:spLocks noGrp="1" noChangeArrowheads="1"/>
          </p:cNvSpPr>
          <p:nvPr>
            <p:ph type="body" idx="1"/>
          </p:nvPr>
        </p:nvSpPr>
        <p:spPr>
          <a:xfrm>
            <a:off x="152400" y="2057400"/>
            <a:ext cx="5105400" cy="4383087"/>
          </a:xfrm>
        </p:spPr>
        <p:txBody>
          <a:bodyPr>
            <a:normAutofit fontScale="85000" lnSpcReduction="20000"/>
          </a:bodyPr>
          <a:lstStyle/>
          <a:p>
            <a:r>
              <a:rPr lang="es-ES" dirty="0" smtClean="0">
                <a:solidFill>
                  <a:srgbClr val="FF0000"/>
                </a:solidFill>
                <a:latin typeface="Candara" panose="020E0502030303020204" pitchFamily="34" charset="0"/>
              </a:rPr>
              <a:t>16:15-16</a:t>
            </a:r>
            <a:r>
              <a:rPr lang="es-ES" dirty="0" smtClean="0">
                <a:latin typeface="Candara" panose="020E0502030303020204" pitchFamily="34" charset="0"/>
              </a:rPr>
              <a:t> Abram tenía ochenta y seis años cuando le nació Ismael a Agar. </a:t>
            </a:r>
          </a:p>
          <a:p>
            <a:r>
              <a:rPr lang="es-ES" dirty="0" smtClean="0">
                <a:latin typeface="Candara" panose="020E0502030303020204" pitchFamily="34" charset="0"/>
              </a:rPr>
              <a:t>El nombre Ismael quiere decir Dios oye. </a:t>
            </a:r>
          </a:p>
          <a:p>
            <a:r>
              <a:rPr lang="es-ES" dirty="0" smtClean="0">
                <a:latin typeface="Candara" panose="020E0502030303020204" pitchFamily="34" charset="0"/>
              </a:rPr>
              <a:t>En este caso oyó la angustia de Agar. </a:t>
            </a:r>
          </a:p>
          <a:p>
            <a:r>
              <a:rPr lang="es-ES" dirty="0" smtClean="0">
                <a:latin typeface="Candara" panose="020E0502030303020204" pitchFamily="34" charset="0"/>
              </a:rPr>
              <a:t>Debemos tener en cuenta durante esta porción que Agar representa la ley mientras que </a:t>
            </a:r>
            <a:r>
              <a:rPr lang="es-ES" dirty="0" err="1" smtClean="0">
                <a:latin typeface="Candara" panose="020E0502030303020204" pitchFamily="34" charset="0"/>
              </a:rPr>
              <a:t>Sarai</a:t>
            </a:r>
            <a:r>
              <a:rPr lang="es-ES" dirty="0" smtClean="0">
                <a:latin typeface="Candara" panose="020E0502030303020204" pitchFamily="34" charset="0"/>
              </a:rPr>
              <a:t> representa la gracia (ver </a:t>
            </a:r>
            <a:r>
              <a:rPr lang="es-ES" dirty="0" smtClean="0">
                <a:solidFill>
                  <a:srgbClr val="FF0000"/>
                </a:solidFill>
                <a:latin typeface="Candara" panose="020E0502030303020204" pitchFamily="34" charset="0"/>
              </a:rPr>
              <a:t>Gálatas 4</a:t>
            </a:r>
            <a:r>
              <a:rPr lang="es-ES" dirty="0" smtClean="0">
                <a:latin typeface="Candara" panose="020E0502030303020204" pitchFamily="34" charset="0"/>
              </a:rPr>
              <a:t>).</a:t>
            </a:r>
          </a:p>
        </p:txBody>
      </p:sp>
    </p:spTree>
    <p:extLst>
      <p:ext uri="{BB962C8B-B14F-4D97-AF65-F5344CB8AC3E}">
        <p14:creationId xmlns:p14="http://schemas.microsoft.com/office/powerpoint/2010/main" val="2063602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062" t="3642" r="2062" b="22344"/>
          <a:stretch/>
        </p:blipFill>
        <p:spPr>
          <a:xfrm>
            <a:off x="0" y="1676400"/>
            <a:ext cx="9144000" cy="5181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13"/>
          <p:cNvSpPr>
            <a:spLocks noGrp="1" noChangeArrowheads="1"/>
          </p:cNvSpPr>
          <p:nvPr>
            <p:ph type="sldNum" sz="quarter" idx="12"/>
          </p:nvPr>
        </p:nvSpPr>
        <p:spPr>
          <a:ln/>
        </p:spPr>
        <p:txBody>
          <a:bodyPr/>
          <a:lstStyle/>
          <a:p>
            <a:pPr>
              <a:defRPr/>
            </a:pPr>
            <a:fld id="{B40BEE61-78A7-4B3C-8981-FE4F09B794B2}" type="slidenum">
              <a:rPr lang="en-US">
                <a:solidFill>
                  <a:srgbClr val="000000"/>
                </a:solidFill>
              </a:rPr>
              <a:pPr>
                <a:defRPr/>
              </a:pPr>
              <a:t>2</a:t>
            </a:fld>
            <a:endParaRPr lang="en-US">
              <a:solidFill>
                <a:srgbClr val="000000"/>
              </a:solidFill>
            </a:endParaRPr>
          </a:p>
        </p:txBody>
      </p:sp>
      <p:sp>
        <p:nvSpPr>
          <p:cNvPr id="4098" name="Rectangle 2"/>
          <p:cNvSpPr>
            <a:spLocks noGrp="1" noChangeArrowheads="1"/>
          </p:cNvSpPr>
          <p:nvPr>
            <p:ph type="title"/>
          </p:nvPr>
        </p:nvSpPr>
        <p:spPr>
          <a:xfrm>
            <a:off x="136311" y="0"/>
            <a:ext cx="3649663" cy="838200"/>
          </a:xfrm>
        </p:spPr>
        <p:txBody>
          <a:bodyPr/>
          <a:lstStyle/>
          <a:p>
            <a:pPr eaLnBrk="1" hangingPunct="1"/>
            <a:r>
              <a:rPr lang="es-PR" noProof="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Contexto</a:t>
            </a:r>
          </a:p>
        </p:txBody>
      </p:sp>
      <p:sp>
        <p:nvSpPr>
          <p:cNvPr id="4099" name="Rectangle 3"/>
          <p:cNvSpPr>
            <a:spLocks noGrp="1" noChangeArrowheads="1"/>
          </p:cNvSpPr>
          <p:nvPr>
            <p:ph type="body" sz="half" idx="1"/>
          </p:nvPr>
        </p:nvSpPr>
        <p:spPr>
          <a:xfrm>
            <a:off x="3505200" y="76200"/>
            <a:ext cx="5441951" cy="685800"/>
          </a:xfrm>
        </p:spPr>
        <p:txBody>
          <a:bodyPr/>
          <a:lstStyle/>
          <a:p>
            <a:r>
              <a:rPr lang="es-ES" sz="400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Génesis 15:1-17:27</a:t>
            </a:r>
          </a:p>
        </p:txBody>
      </p:sp>
      <p:sp>
        <p:nvSpPr>
          <p:cNvPr id="8" name="Rectangle 2"/>
          <p:cNvSpPr txBox="1">
            <a:spLocks noChangeArrowheads="1"/>
          </p:cNvSpPr>
          <p:nvPr/>
        </p:nvSpPr>
        <p:spPr bwMode="auto">
          <a:xfrm>
            <a:off x="136310" y="685800"/>
            <a:ext cx="36496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a:lstStyle>
          <a:p>
            <a:r>
              <a:rPr lang="es-PR" dirty="0" smtClean="0">
                <a:solidFill>
                  <a:srgbClr val="FFFFFF"/>
                </a:solidFill>
                <a:effectLst>
                  <a:outerShdw blurRad="38100" dist="38100" dir="2700000" algn="tl">
                    <a:srgbClr val="000000">
                      <a:alpha val="43137"/>
                    </a:srgbClr>
                  </a:outerShdw>
                </a:effectLst>
                <a:latin typeface="Candara" panose="020E0502030303020204" pitchFamily="34" charset="0"/>
                <a:cs typeface="Calibri" pitchFamily="34" charset="0"/>
              </a:rPr>
              <a:t>Texto básico</a:t>
            </a:r>
            <a:endParaRPr lang="es-PR" dirty="0">
              <a:solidFill>
                <a:srgbClr val="FFFFFF"/>
              </a:solidFill>
              <a:effectLst>
                <a:outerShdw blurRad="38100" dist="38100" dir="2700000" algn="tl">
                  <a:srgbClr val="000000">
                    <a:alpha val="43137"/>
                  </a:srgbClr>
                </a:outerShdw>
              </a:effectLst>
              <a:latin typeface="Candara" panose="020E0502030303020204" pitchFamily="34" charset="0"/>
              <a:cs typeface="Calibri" pitchFamily="34" charset="0"/>
            </a:endParaRPr>
          </a:p>
        </p:txBody>
      </p:sp>
      <p:sp>
        <p:nvSpPr>
          <p:cNvPr id="9" name="Rectangle 3"/>
          <p:cNvSpPr txBox="1">
            <a:spLocks noChangeArrowheads="1"/>
          </p:cNvSpPr>
          <p:nvPr/>
        </p:nvSpPr>
        <p:spPr bwMode="auto">
          <a:xfrm>
            <a:off x="3505199" y="762000"/>
            <a:ext cx="544195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3CC"/>
              </a:buClr>
            </a:pPr>
            <a:r>
              <a:rPr lang="fr-FR" sz="4000" dirty="0" err="1" smtClean="0">
                <a:solidFill>
                  <a:srgbClr val="FFFFFF"/>
                </a:solidFill>
                <a:effectLst>
                  <a:outerShdw blurRad="38100" dist="38100" dir="2700000" algn="tl">
                    <a:srgbClr val="000000">
                      <a:alpha val="43137"/>
                    </a:srgbClr>
                  </a:outerShdw>
                </a:effectLst>
                <a:latin typeface="Candara" panose="020E0502030303020204" pitchFamily="34" charset="0"/>
                <a:cs typeface="Calibri" pitchFamily="34" charset="0"/>
              </a:rPr>
              <a:t>Génesis</a:t>
            </a:r>
            <a:r>
              <a:rPr lang="fr-FR" sz="4000" dirty="0" smtClean="0">
                <a:solidFill>
                  <a:srgbClr val="FFFFFF"/>
                </a:solidFill>
                <a:effectLst>
                  <a:outerShdw blurRad="38100" dist="38100" dir="2700000" algn="tl">
                    <a:srgbClr val="000000">
                      <a:alpha val="43137"/>
                    </a:srgbClr>
                  </a:outerShdw>
                </a:effectLst>
                <a:latin typeface="Candara" panose="020E0502030303020204" pitchFamily="34" charset="0"/>
                <a:cs typeface="Calibri" pitchFamily="34" charset="0"/>
              </a:rPr>
              <a:t> 15.1-6</a:t>
            </a:r>
            <a:r>
              <a:rPr lang="fr-FR" sz="4000" dirty="0">
                <a:solidFill>
                  <a:srgbClr val="FFFFFF"/>
                </a:solidFill>
                <a:effectLst>
                  <a:outerShdw blurRad="38100" dist="38100" dir="2700000" algn="tl">
                    <a:srgbClr val="000000">
                      <a:alpha val="43137"/>
                    </a:srgbClr>
                  </a:outerShdw>
                </a:effectLst>
                <a:latin typeface="Candara" panose="020E0502030303020204" pitchFamily="34" charset="0"/>
                <a:cs typeface="Calibri" pitchFamily="34" charset="0"/>
              </a:rPr>
              <a:t>; 16.1, 2, 15; 17.10, 18-20</a:t>
            </a:r>
          </a:p>
        </p:txBody>
      </p:sp>
    </p:spTree>
    <p:extLst>
      <p:ext uri="{BB962C8B-B14F-4D97-AF65-F5344CB8AC3E}">
        <p14:creationId xmlns:p14="http://schemas.microsoft.com/office/powerpoint/2010/main" val="416392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28600" y="2017713"/>
            <a:ext cx="8726488" cy="4114800"/>
          </a:xfrm>
        </p:spPr>
        <p:txBody>
          <a:bodyPr/>
          <a:lstStyle/>
          <a:p>
            <a:r>
              <a:rPr lang="es-ES" dirty="0">
                <a:latin typeface="Candara" panose="020E0502030303020204" pitchFamily="34" charset="0"/>
              </a:rPr>
              <a:t>“</a:t>
            </a:r>
            <a:r>
              <a:rPr lang="es-ES" i="1" dirty="0">
                <a:latin typeface="Candara" panose="020E0502030303020204" pitchFamily="34" charset="0"/>
              </a:rPr>
              <a:t>Este es mi pacto, que guardaréis entre mí y vosotros y tu descendencia después de ti: Será circuncidado todo varón de entre vosotros.</a:t>
            </a:r>
            <a:r>
              <a:rPr lang="es-ES" dirty="0">
                <a:latin typeface="Candara" panose="020E0502030303020204" pitchFamily="34" charset="0"/>
              </a:rPr>
              <a:t>” </a:t>
            </a:r>
            <a:r>
              <a:rPr lang="es-ES" dirty="0">
                <a:solidFill>
                  <a:srgbClr val="FF0000"/>
                </a:solidFill>
                <a:latin typeface="Candara" panose="020E0502030303020204" pitchFamily="34" charset="0"/>
              </a:rPr>
              <a:t>(Génesis 17.10, RVR60) </a:t>
            </a:r>
          </a:p>
        </p:txBody>
      </p:sp>
      <p:sp>
        <p:nvSpPr>
          <p:cNvPr id="67587" name="Rectangle 3"/>
          <p:cNvSpPr>
            <a:spLocks noGrp="1" noChangeArrowheads="1"/>
          </p:cNvSpPr>
          <p:nvPr>
            <p:ph type="title"/>
          </p:nvPr>
        </p:nvSpPr>
        <p:spPr/>
        <p:txBody>
          <a:bodyPr/>
          <a:lstStyle/>
          <a:p>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n-US" altLang="en-US" dirty="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28600" y="2017713"/>
            <a:ext cx="8726488" cy="4114800"/>
          </a:xfrm>
        </p:spPr>
        <p:txBody>
          <a:bodyPr>
            <a:normAutofit fontScale="92500" lnSpcReduction="10000"/>
          </a:bodyPr>
          <a:lstStyle/>
          <a:p>
            <a:r>
              <a:rPr lang="es-ES" dirty="0">
                <a:latin typeface="Candara" panose="020E0502030303020204" pitchFamily="34" charset="0"/>
              </a:rPr>
              <a:t>La circuncisión fue adoptada por Dios como señal física del pacto entre Él y Su pueblo (</a:t>
            </a:r>
            <a:r>
              <a:rPr lang="es-ES" dirty="0" smtClean="0">
                <a:solidFill>
                  <a:srgbClr val="FF0000"/>
                </a:solidFill>
                <a:latin typeface="Candara" panose="020E0502030303020204" pitchFamily="34" charset="0"/>
              </a:rPr>
              <a:t>Génesis </a:t>
            </a:r>
            <a:r>
              <a:rPr lang="es-ES" dirty="0">
                <a:solidFill>
                  <a:srgbClr val="FF0000"/>
                </a:solidFill>
                <a:latin typeface="Candara" panose="020E0502030303020204" pitchFamily="34" charset="0"/>
              </a:rPr>
              <a:t>17:10–14</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De </a:t>
            </a:r>
            <a:r>
              <a:rPr lang="es-ES" dirty="0">
                <a:latin typeface="Candara" panose="020E0502030303020204" pitchFamily="34" charset="0"/>
              </a:rPr>
              <a:t>manera que todos los descendientes de Abraham fueron conocidos como «la circuncisión» (</a:t>
            </a:r>
            <a:r>
              <a:rPr lang="es-ES" dirty="0" smtClean="0">
                <a:solidFill>
                  <a:srgbClr val="FF0000"/>
                </a:solidFill>
                <a:latin typeface="Candara" panose="020E0502030303020204" pitchFamily="34" charset="0"/>
              </a:rPr>
              <a:t>Hechos </a:t>
            </a:r>
            <a:r>
              <a:rPr lang="es-ES" dirty="0">
                <a:solidFill>
                  <a:srgbClr val="FF0000"/>
                </a:solidFill>
                <a:latin typeface="Candara" panose="020E0502030303020204" pitchFamily="34" charset="0"/>
              </a:rPr>
              <a:t>10:45</a:t>
            </a:r>
            <a:r>
              <a:rPr lang="es-ES" dirty="0">
                <a:latin typeface="Candara" panose="020E0502030303020204" pitchFamily="34" charset="0"/>
              </a:rPr>
              <a:t>) y a los gentiles se les llama la «incircuncisión» (</a:t>
            </a:r>
            <a:r>
              <a:rPr lang="es-ES" dirty="0" smtClean="0">
                <a:solidFill>
                  <a:srgbClr val="FF0000"/>
                </a:solidFill>
                <a:latin typeface="Candara" panose="020E0502030303020204" pitchFamily="34" charset="0"/>
              </a:rPr>
              <a:t>Efesios </a:t>
            </a:r>
            <a:r>
              <a:rPr lang="es-ES" dirty="0">
                <a:solidFill>
                  <a:srgbClr val="FF0000"/>
                </a:solidFill>
                <a:latin typeface="Candara" panose="020E0502030303020204" pitchFamily="34" charset="0"/>
              </a:rPr>
              <a:t>2:11</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Es </a:t>
            </a:r>
            <a:r>
              <a:rPr lang="es-ES" dirty="0">
                <a:latin typeface="Candara" panose="020E0502030303020204" pitchFamily="34" charset="0"/>
              </a:rPr>
              <a:t>además la señal y sello de la justicia que Abraham tuvo por fe (</a:t>
            </a:r>
            <a:r>
              <a:rPr lang="es-ES" dirty="0" smtClean="0">
                <a:solidFill>
                  <a:srgbClr val="FF0000"/>
                </a:solidFill>
                <a:latin typeface="Candara" panose="020E0502030303020204" pitchFamily="34" charset="0"/>
              </a:rPr>
              <a:t>Romanos </a:t>
            </a:r>
            <a:r>
              <a:rPr lang="es-ES" dirty="0">
                <a:solidFill>
                  <a:srgbClr val="FF0000"/>
                </a:solidFill>
                <a:latin typeface="Candara" panose="020E0502030303020204" pitchFamily="34" charset="0"/>
              </a:rPr>
              <a:t>4:5</a:t>
            </a:r>
            <a:r>
              <a:rPr lang="es-ES" dirty="0" smtClean="0">
                <a:latin typeface="Candara" panose="020E0502030303020204" pitchFamily="34" charset="0"/>
              </a:rPr>
              <a:t>).</a:t>
            </a:r>
            <a:endParaRPr lang="es-ES" dirty="0">
              <a:latin typeface="Candara" panose="020E0502030303020204" pitchFamily="34" charset="0"/>
            </a:endParaRPr>
          </a:p>
        </p:txBody>
      </p:sp>
      <p:sp>
        <p:nvSpPr>
          <p:cNvPr id="67587" name="Rectangle 3"/>
          <p:cNvSpPr>
            <a:spLocks noGrp="1" noChangeArrowheads="1"/>
          </p:cNvSpPr>
          <p:nvPr>
            <p:ph type="title"/>
          </p:nvPr>
        </p:nvSpPr>
        <p:spPr/>
        <p:txBody>
          <a:bodyPr/>
          <a:lstStyle/>
          <a:p>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n-US" altLang="en-US" dirty="0">
              <a:latin typeface="Candara" panose="020E0502030303020204" pitchFamily="34" charset="0"/>
            </a:endParaRPr>
          </a:p>
        </p:txBody>
      </p:sp>
    </p:spTree>
    <p:extLst>
      <p:ext uri="{BB962C8B-B14F-4D97-AF65-F5344CB8AC3E}">
        <p14:creationId xmlns:p14="http://schemas.microsoft.com/office/powerpoint/2010/main" val="2163245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28600" y="2017713"/>
            <a:ext cx="8726488" cy="4114800"/>
          </a:xfrm>
        </p:spPr>
        <p:txBody>
          <a:bodyPr>
            <a:normAutofit fontScale="92500" lnSpcReduction="20000"/>
          </a:bodyPr>
          <a:lstStyle/>
          <a:p>
            <a:r>
              <a:rPr lang="es-ES" dirty="0">
                <a:latin typeface="Candara" panose="020E0502030303020204" pitchFamily="34" charset="0"/>
              </a:rPr>
              <a:t>Pero luego las palabras «circuncisión» y «circunciso» tomaron una variedad de sentidos. «Labios incircuncisos» (</a:t>
            </a:r>
            <a:r>
              <a:rPr lang="es-ES" dirty="0" smtClean="0">
                <a:solidFill>
                  <a:srgbClr val="FF0000"/>
                </a:solidFill>
                <a:latin typeface="Candara" panose="020E0502030303020204" pitchFamily="34" charset="0"/>
              </a:rPr>
              <a:t>Éxodo </a:t>
            </a:r>
            <a:r>
              <a:rPr lang="es-ES" dirty="0">
                <a:solidFill>
                  <a:srgbClr val="FF0000"/>
                </a:solidFill>
                <a:latin typeface="Candara" panose="020E0502030303020204" pitchFamily="34" charset="0"/>
              </a:rPr>
              <a:t>6:12</a:t>
            </a:r>
            <a:r>
              <a:rPr lang="es-ES" dirty="0">
                <a:latin typeface="Candara" panose="020E0502030303020204" pitchFamily="34" charset="0"/>
              </a:rPr>
              <a:t>) significa la incapacidad de hablar en público. </a:t>
            </a:r>
            <a:endParaRPr lang="es-ES" dirty="0" smtClean="0">
              <a:latin typeface="Candara" panose="020E0502030303020204" pitchFamily="34" charset="0"/>
            </a:endParaRPr>
          </a:p>
          <a:p>
            <a:r>
              <a:rPr lang="es-ES" dirty="0" smtClean="0">
                <a:latin typeface="Candara" panose="020E0502030303020204" pitchFamily="34" charset="0"/>
              </a:rPr>
              <a:t>«</a:t>
            </a:r>
            <a:r>
              <a:rPr lang="es-ES" dirty="0">
                <a:latin typeface="Candara" panose="020E0502030303020204" pitchFamily="34" charset="0"/>
              </a:rPr>
              <a:t>Oídos incircuncisos» y «corazón incircunciso» hablan de no oír, amar y obedecer al Señor (</a:t>
            </a:r>
            <a:r>
              <a:rPr lang="es-ES" dirty="0" smtClean="0">
                <a:solidFill>
                  <a:srgbClr val="FF0000"/>
                </a:solidFill>
                <a:latin typeface="Candara" panose="020E0502030303020204" pitchFamily="34" charset="0"/>
              </a:rPr>
              <a:t>Levítico </a:t>
            </a:r>
            <a:r>
              <a:rPr lang="es-ES" dirty="0">
                <a:solidFill>
                  <a:srgbClr val="FF0000"/>
                </a:solidFill>
                <a:latin typeface="Candara" panose="020E0502030303020204" pitchFamily="34" charset="0"/>
              </a:rPr>
              <a:t>26:41; </a:t>
            </a:r>
            <a:r>
              <a:rPr lang="es-ES" dirty="0" smtClean="0">
                <a:solidFill>
                  <a:srgbClr val="FF0000"/>
                </a:solidFill>
                <a:latin typeface="Candara" panose="020E0502030303020204" pitchFamily="34" charset="0"/>
              </a:rPr>
              <a:t>Deuteronomio </a:t>
            </a:r>
            <a:r>
              <a:rPr lang="es-ES" dirty="0">
                <a:solidFill>
                  <a:srgbClr val="FF0000"/>
                </a:solidFill>
                <a:latin typeface="Candara" panose="020E0502030303020204" pitchFamily="34" charset="0"/>
              </a:rPr>
              <a:t>10:16; 30:6; </a:t>
            </a:r>
            <a:r>
              <a:rPr lang="es-ES" dirty="0" smtClean="0">
                <a:solidFill>
                  <a:srgbClr val="FF0000"/>
                </a:solidFill>
                <a:latin typeface="Candara" panose="020E0502030303020204" pitchFamily="34" charset="0"/>
              </a:rPr>
              <a:t>Jeremías </a:t>
            </a:r>
            <a:r>
              <a:rPr lang="es-ES" dirty="0">
                <a:solidFill>
                  <a:srgbClr val="FF0000"/>
                </a:solidFill>
                <a:latin typeface="Candara" panose="020E0502030303020204" pitchFamily="34" charset="0"/>
              </a:rPr>
              <a:t>6:10; </a:t>
            </a:r>
            <a:r>
              <a:rPr lang="es-ES" dirty="0" smtClean="0">
                <a:solidFill>
                  <a:srgbClr val="FF0000"/>
                </a:solidFill>
                <a:latin typeface="Candara" panose="020E0502030303020204" pitchFamily="34" charset="0"/>
              </a:rPr>
              <a:t>Hechos </a:t>
            </a:r>
            <a:r>
              <a:rPr lang="es-ES" dirty="0">
                <a:solidFill>
                  <a:srgbClr val="FF0000"/>
                </a:solidFill>
                <a:latin typeface="Candara" panose="020E0502030303020204" pitchFamily="34" charset="0"/>
              </a:rPr>
              <a:t>7:51</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a:t>
            </a:r>
            <a:r>
              <a:rPr lang="es-ES" dirty="0">
                <a:latin typeface="Candara" panose="020E0502030303020204" pitchFamily="34" charset="0"/>
              </a:rPr>
              <a:t>Incircunciso en la carne» (</a:t>
            </a:r>
            <a:r>
              <a:rPr lang="es-ES" dirty="0" smtClean="0">
                <a:solidFill>
                  <a:srgbClr val="FF0000"/>
                </a:solidFill>
                <a:latin typeface="Candara" panose="020E0502030303020204" pitchFamily="34" charset="0"/>
              </a:rPr>
              <a:t>Ezequiel </a:t>
            </a:r>
            <a:r>
              <a:rPr lang="es-ES" dirty="0">
                <a:solidFill>
                  <a:srgbClr val="FF0000"/>
                </a:solidFill>
                <a:latin typeface="Candara" panose="020E0502030303020204" pitchFamily="34" charset="0"/>
              </a:rPr>
              <a:t>44:7</a:t>
            </a:r>
            <a:r>
              <a:rPr lang="es-ES" dirty="0">
                <a:latin typeface="Candara" panose="020E0502030303020204" pitchFamily="34" charset="0"/>
              </a:rPr>
              <a:t>) quiere decir no limpio</a:t>
            </a:r>
            <a:r>
              <a:rPr lang="es-ES" dirty="0" smtClean="0">
                <a:latin typeface="Candara" panose="020E0502030303020204" pitchFamily="34" charset="0"/>
              </a:rPr>
              <a:t>.</a:t>
            </a:r>
            <a:endParaRPr lang="es-ES" dirty="0">
              <a:latin typeface="Candara" panose="020E0502030303020204" pitchFamily="34" charset="0"/>
            </a:endParaRPr>
          </a:p>
        </p:txBody>
      </p:sp>
      <p:sp>
        <p:nvSpPr>
          <p:cNvPr id="67587" name="Rectangle 3"/>
          <p:cNvSpPr>
            <a:spLocks noGrp="1" noChangeArrowheads="1"/>
          </p:cNvSpPr>
          <p:nvPr>
            <p:ph type="title"/>
          </p:nvPr>
        </p:nvSpPr>
        <p:spPr/>
        <p:txBody>
          <a:bodyPr/>
          <a:lstStyle/>
          <a:p>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n-US" altLang="en-US" dirty="0">
              <a:latin typeface="Candara" panose="020E0502030303020204" pitchFamily="34" charset="0"/>
            </a:endParaRPr>
          </a:p>
        </p:txBody>
      </p:sp>
    </p:spTree>
    <p:extLst>
      <p:ext uri="{BB962C8B-B14F-4D97-AF65-F5344CB8AC3E}">
        <p14:creationId xmlns:p14="http://schemas.microsoft.com/office/powerpoint/2010/main" val="3416829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28600" y="2017712"/>
            <a:ext cx="8726488" cy="4687888"/>
          </a:xfrm>
        </p:spPr>
        <p:txBody>
          <a:bodyPr>
            <a:normAutofit/>
          </a:bodyPr>
          <a:lstStyle/>
          <a:p>
            <a:pPr>
              <a:lnSpc>
                <a:spcPct val="80000"/>
              </a:lnSpc>
            </a:pPr>
            <a:r>
              <a:rPr lang="es-ES" sz="2400" dirty="0">
                <a:latin typeface="Candara" panose="020E0502030303020204" pitchFamily="34" charset="0"/>
              </a:rPr>
              <a:t>En el Nuevo Testamento, «la circuncisión de Cristo» (</a:t>
            </a:r>
            <a:r>
              <a:rPr lang="es-ES" sz="2400" dirty="0" smtClean="0">
                <a:solidFill>
                  <a:srgbClr val="FF0000"/>
                </a:solidFill>
                <a:latin typeface="Candara" panose="020E0502030303020204" pitchFamily="34" charset="0"/>
              </a:rPr>
              <a:t>Colosenses </a:t>
            </a:r>
            <a:r>
              <a:rPr lang="es-ES" sz="2400" dirty="0">
                <a:solidFill>
                  <a:srgbClr val="FF0000"/>
                </a:solidFill>
                <a:latin typeface="Candara" panose="020E0502030303020204" pitchFamily="34" charset="0"/>
              </a:rPr>
              <a:t>2:11</a:t>
            </a:r>
            <a:r>
              <a:rPr lang="es-ES" sz="2400" dirty="0">
                <a:latin typeface="Candara" panose="020E0502030303020204" pitchFamily="34" charset="0"/>
              </a:rPr>
              <a:t>) se refiere a Su muerte en la cruz. </a:t>
            </a:r>
            <a:endParaRPr lang="es-ES" sz="2400" dirty="0" smtClean="0">
              <a:latin typeface="Candara" panose="020E0502030303020204" pitchFamily="34" charset="0"/>
            </a:endParaRPr>
          </a:p>
          <a:p>
            <a:pPr>
              <a:lnSpc>
                <a:spcPct val="80000"/>
              </a:lnSpc>
            </a:pPr>
            <a:r>
              <a:rPr lang="es-ES" sz="2400" dirty="0" smtClean="0">
                <a:latin typeface="Candara" panose="020E0502030303020204" pitchFamily="34" charset="0"/>
              </a:rPr>
              <a:t>Los </a:t>
            </a:r>
            <a:r>
              <a:rPr lang="es-ES" sz="2400" dirty="0">
                <a:latin typeface="Candara" panose="020E0502030303020204" pitchFamily="34" charset="0"/>
              </a:rPr>
              <a:t>creyentes son circuncisos por su identificación con Cristo; Pablo habla de la: «circuncisión no hecha a mano, al echar de vosotros el cuerpo pecaminoso carnal» (</a:t>
            </a:r>
            <a:r>
              <a:rPr lang="es-ES" sz="2400" dirty="0" smtClean="0">
                <a:solidFill>
                  <a:srgbClr val="FF0000"/>
                </a:solidFill>
                <a:latin typeface="Candara" panose="020E0502030303020204" pitchFamily="34" charset="0"/>
              </a:rPr>
              <a:t>Colosenses </a:t>
            </a:r>
            <a:r>
              <a:rPr lang="es-ES" sz="2400" dirty="0">
                <a:solidFill>
                  <a:srgbClr val="FF0000"/>
                </a:solidFill>
                <a:latin typeface="Candara" panose="020E0502030303020204" pitchFamily="34" charset="0"/>
              </a:rPr>
              <a:t>2:11</a:t>
            </a:r>
            <a:r>
              <a:rPr lang="es-ES" sz="2400" dirty="0">
                <a:latin typeface="Candara" panose="020E0502030303020204" pitchFamily="34" charset="0"/>
              </a:rPr>
              <a:t>). </a:t>
            </a:r>
            <a:endParaRPr lang="es-ES" sz="2400" dirty="0" smtClean="0">
              <a:latin typeface="Candara" panose="020E0502030303020204" pitchFamily="34" charset="0"/>
            </a:endParaRPr>
          </a:p>
          <a:p>
            <a:pPr>
              <a:lnSpc>
                <a:spcPct val="80000"/>
              </a:lnSpc>
            </a:pPr>
            <a:r>
              <a:rPr lang="es-ES" sz="2400" dirty="0" smtClean="0">
                <a:latin typeface="Candara" panose="020E0502030303020204" pitchFamily="34" charset="0"/>
              </a:rPr>
              <a:t>Esta </a:t>
            </a:r>
            <a:r>
              <a:rPr lang="es-ES" sz="2400" dirty="0">
                <a:latin typeface="Candara" panose="020E0502030303020204" pitchFamily="34" charset="0"/>
              </a:rPr>
              <a:t>circuncisión habla de la muerte de la naturaleza carnal. </a:t>
            </a:r>
            <a:endParaRPr lang="es-ES" sz="2400" dirty="0" smtClean="0">
              <a:latin typeface="Candara" panose="020E0502030303020204" pitchFamily="34" charset="0"/>
            </a:endParaRPr>
          </a:p>
          <a:p>
            <a:pPr>
              <a:lnSpc>
                <a:spcPct val="80000"/>
              </a:lnSpc>
            </a:pPr>
            <a:r>
              <a:rPr lang="es-ES" sz="2400" dirty="0" smtClean="0">
                <a:latin typeface="Candara" panose="020E0502030303020204" pitchFamily="34" charset="0"/>
              </a:rPr>
              <a:t>Es </a:t>
            </a:r>
            <a:r>
              <a:rPr lang="es-ES" sz="2400" dirty="0">
                <a:latin typeface="Candara" panose="020E0502030303020204" pitchFamily="34" charset="0"/>
              </a:rPr>
              <a:t>cierto en cuanto a la posición del creyente, pero debe ser seguida por una muerte práctica de los actos pecaminosos de la carne (</a:t>
            </a:r>
            <a:r>
              <a:rPr lang="es-ES" sz="2400" dirty="0" smtClean="0">
                <a:solidFill>
                  <a:srgbClr val="FF0000"/>
                </a:solidFill>
                <a:latin typeface="Candara" panose="020E0502030303020204" pitchFamily="34" charset="0"/>
              </a:rPr>
              <a:t>Colosenses </a:t>
            </a:r>
            <a:r>
              <a:rPr lang="es-ES" sz="2400" dirty="0">
                <a:solidFill>
                  <a:srgbClr val="FF0000"/>
                </a:solidFill>
                <a:latin typeface="Candara" panose="020E0502030303020204" pitchFamily="34" charset="0"/>
              </a:rPr>
              <a:t>3:5</a:t>
            </a:r>
            <a:r>
              <a:rPr lang="es-ES" sz="2400" dirty="0">
                <a:latin typeface="Candara" panose="020E0502030303020204" pitchFamily="34" charset="0"/>
              </a:rPr>
              <a:t>). </a:t>
            </a:r>
            <a:endParaRPr lang="es-ES" sz="2400" dirty="0" smtClean="0">
              <a:latin typeface="Candara" panose="020E0502030303020204" pitchFamily="34" charset="0"/>
            </a:endParaRPr>
          </a:p>
          <a:p>
            <a:pPr>
              <a:lnSpc>
                <a:spcPct val="80000"/>
              </a:lnSpc>
            </a:pPr>
            <a:r>
              <a:rPr lang="es-ES" sz="2400" dirty="0" smtClean="0">
                <a:latin typeface="Candara" panose="020E0502030303020204" pitchFamily="34" charset="0"/>
              </a:rPr>
              <a:t>El </a:t>
            </a:r>
            <a:r>
              <a:rPr lang="es-ES" sz="2400" dirty="0">
                <a:latin typeface="Candara" panose="020E0502030303020204" pitchFamily="34" charset="0"/>
              </a:rPr>
              <a:t>apóstol se refiere a los creyentes como la verdadera circuncisión (</a:t>
            </a:r>
            <a:r>
              <a:rPr lang="es-ES" sz="2400" dirty="0" smtClean="0">
                <a:solidFill>
                  <a:srgbClr val="FF0000"/>
                </a:solidFill>
                <a:latin typeface="Candara" panose="020E0502030303020204" pitchFamily="34" charset="0"/>
              </a:rPr>
              <a:t>Filipenses </a:t>
            </a:r>
            <a:r>
              <a:rPr lang="es-ES" sz="2400" dirty="0">
                <a:solidFill>
                  <a:srgbClr val="FF0000"/>
                </a:solidFill>
                <a:latin typeface="Candara" panose="020E0502030303020204" pitchFamily="34" charset="0"/>
              </a:rPr>
              <a:t>3:3</a:t>
            </a:r>
            <a:r>
              <a:rPr lang="es-ES" sz="2400" dirty="0">
                <a:latin typeface="Candara" panose="020E0502030303020204" pitchFamily="34" charset="0"/>
              </a:rPr>
              <a:t>), en contraste con los judíos legalistas conocidos como «la circuncisión» (</a:t>
            </a:r>
            <a:r>
              <a:rPr lang="es-ES" sz="2400" dirty="0" smtClean="0">
                <a:solidFill>
                  <a:srgbClr val="FF0000"/>
                </a:solidFill>
                <a:latin typeface="Candara" panose="020E0502030303020204" pitchFamily="34" charset="0"/>
              </a:rPr>
              <a:t>Gálatas </a:t>
            </a:r>
            <a:r>
              <a:rPr lang="es-ES" sz="2400" dirty="0">
                <a:solidFill>
                  <a:srgbClr val="FF0000"/>
                </a:solidFill>
                <a:latin typeface="Candara" panose="020E0502030303020204" pitchFamily="34" charset="0"/>
              </a:rPr>
              <a:t>2:12</a:t>
            </a:r>
            <a:r>
              <a:rPr lang="es-ES" sz="2400" dirty="0" smtClean="0">
                <a:latin typeface="Candara" panose="020E0502030303020204" pitchFamily="34" charset="0"/>
              </a:rPr>
              <a:t>).</a:t>
            </a:r>
            <a:endParaRPr lang="es-ES" sz="2400" dirty="0">
              <a:latin typeface="Candara" panose="020E0502030303020204" pitchFamily="34" charset="0"/>
            </a:endParaRPr>
          </a:p>
        </p:txBody>
      </p:sp>
      <p:sp>
        <p:nvSpPr>
          <p:cNvPr id="67587" name="Rectangle 3"/>
          <p:cNvSpPr>
            <a:spLocks noGrp="1" noChangeArrowheads="1"/>
          </p:cNvSpPr>
          <p:nvPr>
            <p:ph type="title"/>
          </p:nvPr>
        </p:nvSpPr>
        <p:spPr/>
        <p:txBody>
          <a:bodyPr/>
          <a:lstStyle/>
          <a:p>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n-US" altLang="en-US" dirty="0">
              <a:latin typeface="Candara" panose="020E0502030303020204" pitchFamily="34" charset="0"/>
            </a:endParaRPr>
          </a:p>
        </p:txBody>
      </p:sp>
    </p:spTree>
    <p:extLst>
      <p:ext uri="{BB962C8B-B14F-4D97-AF65-F5344CB8AC3E}">
        <p14:creationId xmlns:p14="http://schemas.microsoft.com/office/powerpoint/2010/main" val="1261839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28600" y="2017712"/>
            <a:ext cx="5105400" cy="4687888"/>
          </a:xfrm>
        </p:spPr>
        <p:txBody>
          <a:bodyPr>
            <a:normAutofit fontScale="92500" lnSpcReduction="20000"/>
          </a:bodyPr>
          <a:lstStyle/>
          <a:p>
            <a:r>
              <a:rPr lang="es-ES" dirty="0">
                <a:latin typeface="Candara" panose="020E0502030303020204" pitchFamily="34" charset="0"/>
              </a:rPr>
              <a:t>Además del simbolismo, algunas de las leyes benignas de Dios fueron diseñadas para salvar a Su pueblo de las enfermedades de los gentiles. </a:t>
            </a:r>
            <a:endParaRPr lang="es-ES" dirty="0" smtClean="0">
              <a:latin typeface="Candara" panose="020E0502030303020204" pitchFamily="34" charset="0"/>
            </a:endParaRPr>
          </a:p>
          <a:p>
            <a:r>
              <a:rPr lang="es-ES" dirty="0" smtClean="0">
                <a:latin typeface="Candara" panose="020E0502030303020204" pitchFamily="34" charset="0"/>
              </a:rPr>
              <a:t>Muchas </a:t>
            </a:r>
            <a:r>
              <a:rPr lang="es-ES" dirty="0">
                <a:latin typeface="Candara" panose="020E0502030303020204" pitchFamily="34" charset="0"/>
              </a:rPr>
              <a:t>autoridades médicas hoy en día creen que la circuncisión es prevención de ciertas formas del cáncer en el hombre y en la mujer</a:t>
            </a:r>
            <a:r>
              <a:rPr lang="es-ES" dirty="0" smtClean="0">
                <a:latin typeface="Candara" panose="020E0502030303020204" pitchFamily="34" charset="0"/>
              </a:rPr>
              <a:t>.</a:t>
            </a:r>
            <a:endParaRPr lang="es-ES" dirty="0">
              <a:latin typeface="Candara" panose="020E0502030303020204" pitchFamily="34" charset="0"/>
            </a:endParaRPr>
          </a:p>
        </p:txBody>
      </p:sp>
      <p:sp>
        <p:nvSpPr>
          <p:cNvPr id="67587" name="Rectangle 3"/>
          <p:cNvSpPr>
            <a:spLocks noGrp="1" noChangeArrowheads="1"/>
          </p:cNvSpPr>
          <p:nvPr>
            <p:ph type="title"/>
          </p:nvPr>
        </p:nvSpPr>
        <p:spPr/>
        <p:txBody>
          <a:bodyPr/>
          <a:lstStyle/>
          <a:p>
            <a:r>
              <a:rPr lang="es-PR" altLang="en-US" dirty="0" smtClean="0">
                <a:latin typeface="Candara" panose="020E0502030303020204" pitchFamily="34" charset="0"/>
              </a:rPr>
              <a:t>El Pacto y la Circuncisión</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17.10)</a:t>
            </a:r>
            <a:endParaRPr lang="en-US" altLang="en-US" dirty="0">
              <a:latin typeface="Candara" panose="020E0502030303020204" pitchFamily="34"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32117" t="27616" r="30657"/>
          <a:stretch/>
        </p:blipFill>
        <p:spPr>
          <a:xfrm>
            <a:off x="5257800" y="1820333"/>
            <a:ext cx="3886200" cy="5037667"/>
          </a:xfrm>
          <a:prstGeom prst="rect">
            <a:avLst/>
          </a:prstGeom>
        </p:spPr>
      </p:pic>
    </p:spTree>
    <p:extLst>
      <p:ext uri="{BB962C8B-B14F-4D97-AF65-F5344CB8AC3E}">
        <p14:creationId xmlns:p14="http://schemas.microsoft.com/office/powerpoint/2010/main" val="2382569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Promesa del nacimiento de Isaac </a:t>
            </a:r>
            <a:r>
              <a:rPr lang="es-PR" altLang="en-US" dirty="0" smtClean="0">
                <a:solidFill>
                  <a:srgbClr val="FF0000"/>
                </a:solidFill>
                <a:latin typeface="Candara" panose="020E0502030303020204" pitchFamily="34" charset="0"/>
              </a:rPr>
              <a:t>(Génesis 17.18-20)</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469" t="3359" r="2469" b="23344"/>
          <a:stretch/>
        </p:blipFill>
        <p:spPr>
          <a:xfrm>
            <a:off x="0" y="1676399"/>
            <a:ext cx="9144000" cy="518160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p:txBody>
          <a:bodyPr/>
          <a:lstStyle/>
          <a:p>
            <a:r>
              <a:rPr lang="es-PR" altLang="en-US" dirty="0" smtClean="0">
                <a:latin typeface="Candara" panose="020E0502030303020204" pitchFamily="34" charset="0"/>
              </a:rPr>
              <a:t>Promesa del nacimiento de Isaac </a:t>
            </a:r>
            <a:r>
              <a:rPr lang="es-PR" altLang="en-US" dirty="0" smtClean="0">
                <a:solidFill>
                  <a:srgbClr val="FF0000"/>
                </a:solidFill>
                <a:latin typeface="Candara" panose="020E0502030303020204" pitchFamily="34" charset="0"/>
              </a:rPr>
              <a:t>(Génesis 17.18-20)</a:t>
            </a:r>
            <a:endParaRPr lang="es-PR" altLang="en-US" dirty="0">
              <a:latin typeface="Candara" panose="020E0502030303020204" pitchFamily="34" charset="0"/>
            </a:endParaRPr>
          </a:p>
        </p:txBody>
      </p:sp>
      <p:sp>
        <p:nvSpPr>
          <p:cNvPr id="69636" name="Rectangle 4"/>
          <p:cNvSpPr>
            <a:spLocks noGrp="1" noChangeArrowheads="1"/>
          </p:cNvSpPr>
          <p:nvPr>
            <p:ph type="body" idx="1"/>
          </p:nvPr>
        </p:nvSpPr>
        <p:spPr>
          <a:xfrm>
            <a:off x="228600" y="2017713"/>
            <a:ext cx="8726488" cy="4114800"/>
          </a:xfrm>
        </p:spPr>
        <p:txBody>
          <a:bodyPr>
            <a:normAutofit fontScale="92500" lnSpcReduction="20000"/>
          </a:bodyPr>
          <a:lstStyle/>
          <a:p>
            <a:r>
              <a:rPr lang="es-ES" dirty="0">
                <a:latin typeface="Candara" panose="020E0502030303020204" pitchFamily="34" charset="0"/>
              </a:rPr>
              <a:t>“</a:t>
            </a:r>
            <a:r>
              <a:rPr lang="es-ES" i="1" dirty="0">
                <a:latin typeface="Candara" panose="020E0502030303020204" pitchFamily="34" charset="0"/>
              </a:rPr>
              <a:t>Y dijo Abraham a Dios: Ojalá Ismael viva delante de ti. Respondió Dios: Ciertamente Sara tu mujer te dará a luz un hijo, y llamarás su nombre Isaac; y confirmaré mi pacto con él como pacto perpetuo para sus descendientes después de él. Y en cuanto a Ismael, también te he oído; he aquí que le bendeciré, y le haré fructificar y multiplicar mucho en gran manera; doce príncipes engendrará, y haré de él una gran nación.</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17.18–20, RVR60)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p:txBody>
          <a:bodyPr/>
          <a:lstStyle/>
          <a:p>
            <a:r>
              <a:rPr lang="es-PR" altLang="en-US" dirty="0" smtClean="0">
                <a:latin typeface="Candara" panose="020E0502030303020204" pitchFamily="34" charset="0"/>
              </a:rPr>
              <a:t>Promesa del nacimiento de Isaac </a:t>
            </a:r>
            <a:r>
              <a:rPr lang="es-PR" altLang="en-US" dirty="0" smtClean="0">
                <a:solidFill>
                  <a:srgbClr val="FF0000"/>
                </a:solidFill>
                <a:latin typeface="Candara" panose="020E0502030303020204" pitchFamily="34" charset="0"/>
              </a:rPr>
              <a:t>(Génesis 17.18-20)</a:t>
            </a:r>
            <a:endParaRPr lang="es-PR" altLang="en-US" dirty="0">
              <a:latin typeface="Candara" panose="020E0502030303020204" pitchFamily="34" charset="0"/>
            </a:endParaRPr>
          </a:p>
        </p:txBody>
      </p:sp>
      <p:sp>
        <p:nvSpPr>
          <p:cNvPr id="69636" name="Rectangle 4"/>
          <p:cNvSpPr>
            <a:spLocks noGrp="1" noChangeArrowheads="1"/>
          </p:cNvSpPr>
          <p:nvPr>
            <p:ph type="body" idx="1"/>
          </p:nvPr>
        </p:nvSpPr>
        <p:spPr>
          <a:xfrm>
            <a:off x="228600" y="2017712"/>
            <a:ext cx="5257800" cy="4611688"/>
          </a:xfrm>
        </p:spPr>
        <p:txBody>
          <a:bodyPr>
            <a:normAutofit fontScale="77500" lnSpcReduction="20000"/>
          </a:bodyPr>
          <a:lstStyle/>
          <a:p>
            <a:r>
              <a:rPr lang="es-ES" dirty="0" smtClean="0">
                <a:solidFill>
                  <a:srgbClr val="FF0000"/>
                </a:solidFill>
                <a:latin typeface="Candara" panose="020E0502030303020204" pitchFamily="34" charset="0"/>
              </a:rPr>
              <a:t>17:18–27</a:t>
            </a:r>
            <a:r>
              <a:rPr lang="es-ES" dirty="0" smtClean="0">
                <a:latin typeface="Candara" panose="020E0502030303020204" pitchFamily="34" charset="0"/>
              </a:rPr>
              <a:t> Cuando Abraham pidió que Ismael hallara favor delante de Dios, se le dijo que el pacto sería cumplido por su hijo, Isaac. </a:t>
            </a:r>
          </a:p>
          <a:p>
            <a:r>
              <a:rPr lang="es-ES" dirty="0" smtClean="0">
                <a:latin typeface="Candara" panose="020E0502030303020204" pitchFamily="34" charset="0"/>
              </a:rPr>
              <a:t>Sin embargo, Ismael tendría posteridad, y se multiplicaría, y sería una gran nación. </a:t>
            </a:r>
          </a:p>
          <a:p>
            <a:r>
              <a:rPr lang="es-ES" dirty="0" smtClean="0">
                <a:latin typeface="Candara" panose="020E0502030303020204" pitchFamily="34" charset="0"/>
              </a:rPr>
              <a:t>Isaac era símbolo de Cristo, por el cual el pacto tendría su cumplimiento final.</a:t>
            </a:r>
          </a:p>
          <a:p>
            <a:r>
              <a:rPr lang="es-ES" dirty="0" smtClean="0">
                <a:latin typeface="Candara" panose="020E0502030303020204" pitchFamily="34" charset="0"/>
              </a:rPr>
              <a:t>Note la prontitud de la obediencia de Abraham: En aquel mismo día fueron circuncidados Abraham e Ismael su hijo.</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38857" t="29142" r="33143" b="14286"/>
          <a:stretch/>
        </p:blipFill>
        <p:spPr>
          <a:xfrm>
            <a:off x="5410200" y="1828800"/>
            <a:ext cx="3733800" cy="5029200"/>
          </a:xfrm>
          <a:prstGeom prst="rect">
            <a:avLst/>
          </a:prstGeom>
        </p:spPr>
      </p:pic>
    </p:spTree>
    <p:extLst>
      <p:ext uri="{BB962C8B-B14F-4D97-AF65-F5344CB8AC3E}">
        <p14:creationId xmlns:p14="http://schemas.microsoft.com/office/powerpoint/2010/main" val="212807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PR" altLang="en-US" smtClean="0">
                <a:latin typeface="Candara" panose="020E0502030303020204" pitchFamily="34" charset="0"/>
              </a:rPr>
              <a:t>Aplicaciones</a:t>
            </a:r>
            <a:endParaRPr lang="es-PR" altLang="en-US">
              <a:latin typeface="Candara" panose="020E0502030303020204" pitchFamily="34" charset="0"/>
            </a:endParaRPr>
          </a:p>
        </p:txBody>
      </p:sp>
      <p:sp>
        <p:nvSpPr>
          <p:cNvPr id="45059" name="Rectangle 3"/>
          <p:cNvSpPr>
            <a:spLocks noGrp="1" noChangeArrowheads="1"/>
          </p:cNvSpPr>
          <p:nvPr>
            <p:ph type="body" idx="1"/>
          </p:nvPr>
        </p:nvSpPr>
        <p:spPr>
          <a:xfrm>
            <a:off x="304799" y="2057400"/>
            <a:ext cx="8639175" cy="4114800"/>
          </a:xfrm>
        </p:spPr>
        <p:txBody>
          <a:bodyPr>
            <a:normAutofit fontScale="92500" lnSpcReduction="10000"/>
          </a:bodyPr>
          <a:lstStyle/>
          <a:p>
            <a:r>
              <a:rPr lang="es-PR" altLang="en-US" dirty="0" smtClean="0">
                <a:latin typeface="Candara" panose="020E0502030303020204" pitchFamily="34" charset="0"/>
              </a:rPr>
              <a:t>La intervención constante de </a:t>
            </a:r>
            <a:r>
              <a:rPr lang="en-US" altLang="en-US" dirty="0" smtClean="0">
                <a:latin typeface="Candara" panose="020E0502030303020204" pitchFamily="34" charset="0"/>
              </a:rPr>
              <a:t>Dios</a:t>
            </a:r>
            <a:r>
              <a:rPr lang="es-PR" altLang="en-US" dirty="0" smtClean="0">
                <a:latin typeface="Candara" panose="020E0502030303020204" pitchFamily="34" charset="0"/>
              </a:rPr>
              <a:t> </a:t>
            </a:r>
            <a:r>
              <a:rPr lang="es-PR" altLang="en-US" dirty="0" smtClean="0">
                <a:solidFill>
                  <a:srgbClr val="FF0000"/>
                </a:solidFill>
                <a:latin typeface="Candara" panose="020E0502030303020204" pitchFamily="34" charset="0"/>
              </a:rPr>
              <a:t>(15.1-6</a:t>
            </a:r>
            <a:r>
              <a:rPr lang="es-PR" altLang="en-US" dirty="0" smtClean="0">
                <a:latin typeface="Candara" panose="020E0502030303020204" pitchFamily="34" charset="0"/>
              </a:rPr>
              <a:t>).</a:t>
            </a:r>
          </a:p>
          <a:p>
            <a:pPr lvl="1"/>
            <a:r>
              <a:rPr lang="es-PR" altLang="en-US" dirty="0" smtClean="0">
                <a:latin typeface="Candara" panose="020E0502030303020204" pitchFamily="34" charset="0"/>
              </a:rPr>
              <a:t>Es interesante notar que en cada circunstancia difícil en la peregrinación de Abraham, Dios interviene. </a:t>
            </a:r>
          </a:p>
          <a:p>
            <a:pPr lvl="1"/>
            <a:r>
              <a:rPr lang="es-PR" altLang="en-US" dirty="0" smtClean="0">
                <a:latin typeface="Candara" panose="020E0502030303020204" pitchFamily="34" charset="0"/>
              </a:rPr>
              <a:t>Cuando se sintió atemorizado e incierto del futuro, Dios aparece y le da protección y seguridad. </a:t>
            </a:r>
          </a:p>
          <a:p>
            <a:pPr lvl="1"/>
            <a:r>
              <a:rPr lang="es-PR" altLang="en-US" dirty="0" smtClean="0">
                <a:latin typeface="Candara" panose="020E0502030303020204" pitchFamily="34" charset="0"/>
              </a:rPr>
              <a:t>Esa es la esencia del caminar por fe en Dios. No siempre las circunstancias serán favorables o se sabrá exactamente qué hacer. </a:t>
            </a:r>
          </a:p>
          <a:p>
            <a:pPr lvl="1"/>
            <a:r>
              <a:rPr lang="es-PR" altLang="en-US" dirty="0" smtClean="0">
                <a:latin typeface="Candara" panose="020E0502030303020204" pitchFamily="34" charset="0"/>
              </a:rPr>
              <a:t>Pero el hombre de fe espera en Dios y Dios actúa en el momento preciso.</a:t>
            </a:r>
            <a:endParaRPr lang="es-PR" altLang="en-US" dirty="0">
              <a:latin typeface="Candara" panose="020E0502030303020204" pitchFamily="34"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54" t="3606" r="5472" b="2774"/>
          <a:stretch/>
        </p:blipFill>
        <p:spPr>
          <a:xfrm>
            <a:off x="6802952" y="-1"/>
            <a:ext cx="2341048" cy="175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059">
                                            <p:txEl>
                                              <p:pRg st="1" end="1"/>
                                            </p:txEl>
                                          </p:spTgt>
                                        </p:tgtEl>
                                        <p:attrNameLst>
                                          <p:attrName>style.visibility</p:attrName>
                                        </p:attrNameLst>
                                      </p:cBhvr>
                                      <p:to>
                                        <p:strVal val="visible"/>
                                      </p:to>
                                    </p:set>
                                    <p:animEffect transition="in" filter="dissolve">
                                      <p:cBhvr>
                                        <p:cTn id="10" dur="500"/>
                                        <p:tgtEl>
                                          <p:spTgt spid="4505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animEffect transition="in" filter="dissolve">
                                      <p:cBhvr>
                                        <p:cTn id="13" dur="500"/>
                                        <p:tgtEl>
                                          <p:spTgt spid="4505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5059">
                                            <p:txEl>
                                              <p:pRg st="3" end="3"/>
                                            </p:txEl>
                                          </p:spTgt>
                                        </p:tgtEl>
                                        <p:attrNameLst>
                                          <p:attrName>style.visibility</p:attrName>
                                        </p:attrNameLst>
                                      </p:cBhvr>
                                      <p:to>
                                        <p:strVal val="visible"/>
                                      </p:to>
                                    </p:set>
                                    <p:animEffect transition="in" filter="dissolve">
                                      <p:cBhvr>
                                        <p:cTn id="16" dur="500"/>
                                        <p:tgtEl>
                                          <p:spTgt spid="45059">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5059">
                                            <p:txEl>
                                              <p:pRg st="4" end="4"/>
                                            </p:txEl>
                                          </p:spTgt>
                                        </p:tgtEl>
                                        <p:attrNameLst>
                                          <p:attrName>style.visibility</p:attrName>
                                        </p:attrNameLst>
                                      </p:cBhvr>
                                      <p:to>
                                        <p:strVal val="visible"/>
                                      </p:to>
                                    </p:set>
                                    <p:animEffect transition="in" filter="dissolve">
                                      <p:cBhvr>
                                        <p:cTn id="19"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s-PR" altLang="en-US" smtClean="0">
                <a:latin typeface="Candara" panose="020E0502030303020204" pitchFamily="34" charset="0"/>
              </a:rPr>
              <a:t>Aplicaciones</a:t>
            </a:r>
            <a:endParaRPr lang="es-PR" altLang="en-US">
              <a:latin typeface="Candara" panose="020E0502030303020204" pitchFamily="34" charset="0"/>
            </a:endParaRPr>
          </a:p>
        </p:txBody>
      </p:sp>
      <p:sp>
        <p:nvSpPr>
          <p:cNvPr id="47107" name="Rectangle 3"/>
          <p:cNvSpPr>
            <a:spLocks noGrp="1" noChangeArrowheads="1"/>
          </p:cNvSpPr>
          <p:nvPr>
            <p:ph type="body" idx="1"/>
          </p:nvPr>
        </p:nvSpPr>
        <p:spPr>
          <a:xfrm>
            <a:off x="228600" y="2017713"/>
            <a:ext cx="8726488" cy="4114800"/>
          </a:xfrm>
        </p:spPr>
        <p:txBody>
          <a:bodyPr>
            <a:normAutofit fontScale="85000" lnSpcReduction="10000"/>
          </a:bodyPr>
          <a:lstStyle/>
          <a:p>
            <a:r>
              <a:rPr lang="es-PR" altLang="en-US" dirty="0" smtClean="0">
                <a:latin typeface="Candara" panose="020E0502030303020204" pitchFamily="34" charset="0"/>
              </a:rPr>
              <a:t>La circuncisión y el sentido de comunidad </a:t>
            </a:r>
            <a:r>
              <a:rPr lang="es-PR" altLang="en-US" dirty="0" smtClean="0">
                <a:solidFill>
                  <a:srgbClr val="FF0000"/>
                </a:solidFill>
                <a:latin typeface="Candara" panose="020E0502030303020204" pitchFamily="34" charset="0"/>
              </a:rPr>
              <a:t>(Génesis 17.10).</a:t>
            </a:r>
          </a:p>
          <a:p>
            <a:pPr lvl="1"/>
            <a:r>
              <a:rPr lang="es-PR" altLang="en-US" dirty="0" smtClean="0">
                <a:latin typeface="Candara" panose="020E0502030303020204" pitchFamily="34" charset="0"/>
              </a:rPr>
              <a:t>Para el hebreo, ser circuncidado significaba que era elegido por Dios y aceptado en la comunidad como miembro. </a:t>
            </a:r>
          </a:p>
          <a:p>
            <a:pPr lvl="1"/>
            <a:r>
              <a:rPr lang="es-PR" altLang="en-US" dirty="0" smtClean="0">
                <a:latin typeface="Candara" panose="020E0502030303020204" pitchFamily="34" charset="0"/>
              </a:rPr>
              <a:t>La circuncisión no es absolutamente un requisito para los creyentes, pero qué bueno sería tener otras prácticas que aseguren al nuevo miembro de la iglesia que él es elegido por Dios mismo y aceptado por la congregación. </a:t>
            </a:r>
          </a:p>
          <a:p>
            <a:pPr lvl="1"/>
            <a:r>
              <a:rPr lang="es-PR" altLang="en-US" dirty="0" smtClean="0">
                <a:latin typeface="Candara" panose="020E0502030303020204" pitchFamily="34" charset="0"/>
              </a:rPr>
              <a:t>Todos necesitamos la seguridad de que pertenecemos a un grupo.</a:t>
            </a:r>
            <a:endParaRPr lang="es-PR" altLang="en-US" dirty="0">
              <a:latin typeface="Candara" panose="020E0502030303020204" pitchFamily="34"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54" t="3606" r="5472" b="2774"/>
          <a:stretch/>
        </p:blipFill>
        <p:spPr>
          <a:xfrm>
            <a:off x="6802952" y="-1"/>
            <a:ext cx="2341048" cy="175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dissolve">
                                      <p:cBhvr>
                                        <p:cTn id="17" dur="500"/>
                                        <p:tgtEl>
                                          <p:spTgt spid="47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dissolve">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llos"/>
          <p:cNvPicPr>
            <a:picLocks noGrp="1" noChangeAspect="1" noChangeArrowheads="1"/>
          </p:cNvPicPr>
          <p:nvPr>
            <p:ph sz="half" idx="4294967295"/>
          </p:nvPr>
        </p:nvPicPr>
        <p:blipFill>
          <a:blip r:embed="rId3">
            <a:lum bright="10000" contrast="2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p:txBody>
          <a:bodyPr/>
          <a:lstStyle/>
          <a:p>
            <a:pPr algn="ctr"/>
            <a:r>
              <a:rPr lang="es-PR" altLang="en-US">
                <a:latin typeface="Candara" panose="020E0502030303020204" pitchFamily="34" charset="0"/>
              </a:rPr>
              <a:t>Versículo Clave:</a:t>
            </a:r>
          </a:p>
        </p:txBody>
      </p:sp>
      <p:sp>
        <p:nvSpPr>
          <p:cNvPr id="8196" name="Rectangle 4"/>
          <p:cNvSpPr>
            <a:spLocks noGrp="1" noChangeArrowheads="1"/>
          </p:cNvSpPr>
          <p:nvPr>
            <p:ph type="body" idx="1"/>
          </p:nvPr>
        </p:nvSpPr>
        <p:spPr>
          <a:xfrm>
            <a:off x="2185988" y="2217738"/>
            <a:ext cx="6669087" cy="4114800"/>
          </a:xfrm>
        </p:spPr>
        <p:txBody>
          <a:bodyPr/>
          <a:lstStyle/>
          <a:p>
            <a:r>
              <a:rPr lang="es-ES" dirty="0">
                <a:latin typeface="Candara" panose="020E0502030303020204" pitchFamily="34" charset="0"/>
              </a:rPr>
              <a:t>“</a:t>
            </a:r>
            <a:r>
              <a:rPr lang="es-ES" i="1" dirty="0">
                <a:latin typeface="Candara" panose="020E0502030303020204" pitchFamily="34" charset="0"/>
              </a:rPr>
              <a:t>Y creyó a Jehová, y le fue contado por justicia.</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Génesis 15.6, RVR60)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s-PR" altLang="en-US" smtClean="0">
                <a:latin typeface="Candara" panose="020E0502030303020204" pitchFamily="34" charset="0"/>
              </a:rPr>
              <a:t>Aplicaciones</a:t>
            </a:r>
            <a:endParaRPr lang="es-PR" altLang="en-US">
              <a:latin typeface="Candara" panose="020E0502030303020204" pitchFamily="34" charset="0"/>
            </a:endParaRPr>
          </a:p>
        </p:txBody>
      </p:sp>
      <p:sp>
        <p:nvSpPr>
          <p:cNvPr id="49155" name="Rectangle 3"/>
          <p:cNvSpPr>
            <a:spLocks noGrp="1" noChangeArrowheads="1"/>
          </p:cNvSpPr>
          <p:nvPr>
            <p:ph type="body" idx="1"/>
          </p:nvPr>
        </p:nvSpPr>
        <p:spPr>
          <a:xfrm>
            <a:off x="228600" y="2017712"/>
            <a:ext cx="8726488" cy="4611687"/>
          </a:xfrm>
        </p:spPr>
        <p:txBody>
          <a:bodyPr>
            <a:normAutofit fontScale="92500" lnSpcReduction="10000"/>
          </a:bodyPr>
          <a:lstStyle/>
          <a:p>
            <a:r>
              <a:rPr lang="es-PR" altLang="en-US" dirty="0" smtClean="0">
                <a:latin typeface="Candara" panose="020E0502030303020204" pitchFamily="34" charset="0"/>
              </a:rPr>
              <a:t>Pero Yo estableceré Mi pacto con Isaac </a:t>
            </a:r>
            <a:r>
              <a:rPr lang="es-PR" altLang="en-US" dirty="0" smtClean="0">
                <a:solidFill>
                  <a:srgbClr val="FF0000"/>
                </a:solidFill>
                <a:latin typeface="Candara" panose="020E0502030303020204" pitchFamily="34" charset="0"/>
              </a:rPr>
              <a:t>(Génesis 17.19, 21).</a:t>
            </a:r>
          </a:p>
          <a:p>
            <a:pPr lvl="1"/>
            <a:r>
              <a:rPr lang="es-PR" altLang="en-US" dirty="0" smtClean="0">
                <a:latin typeface="Candara" panose="020E0502030303020204" pitchFamily="34" charset="0"/>
              </a:rPr>
              <a:t>Es conocido y admirado el esfuerzo misionero de los islámicos; se basa en una devoción absoluta y es secundada por una riqueza de recursos cuantiosos. Pero, no sirve para extender el Reino de Dios. </a:t>
            </a:r>
          </a:p>
          <a:p>
            <a:pPr lvl="1"/>
            <a:r>
              <a:rPr lang="es-PR" altLang="en-US" dirty="0" smtClean="0">
                <a:latin typeface="Candara" panose="020E0502030303020204" pitchFamily="34" charset="0"/>
              </a:rPr>
              <a:t>Cuán inútil es el plan humano. </a:t>
            </a:r>
          </a:p>
          <a:p>
            <a:pPr lvl="1"/>
            <a:r>
              <a:rPr lang="es-PR" altLang="en-US" dirty="0" smtClean="0">
                <a:latin typeface="Candara" panose="020E0502030303020204" pitchFamily="34" charset="0"/>
              </a:rPr>
              <a:t>Dios escogió a Isaac, hijo de la estéril. </a:t>
            </a:r>
          </a:p>
          <a:p>
            <a:pPr lvl="1"/>
            <a:r>
              <a:rPr lang="es-PR" altLang="en-US" dirty="0" smtClean="0">
                <a:latin typeface="Candara" panose="020E0502030303020204" pitchFamily="34" charset="0"/>
              </a:rPr>
              <a:t>Dios escogió a Jesucristo, muerto en una cruz. </a:t>
            </a:r>
          </a:p>
          <a:p>
            <a:pPr lvl="1"/>
            <a:r>
              <a:rPr lang="es-PR" altLang="en-US" dirty="0" smtClean="0">
                <a:latin typeface="Candara" panose="020E0502030303020204" pitchFamily="34" charset="0"/>
              </a:rPr>
              <a:t>Y así, Dios escogió a la iglesia, débil y esparcida, para llevar adelante Su plan redentor.</a:t>
            </a:r>
            <a:endParaRPr lang="es-PR" altLang="en-US" dirty="0">
              <a:latin typeface="Candara" panose="020E0502030303020204" pitchFamily="34"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54" t="3606" r="5472" b="2774"/>
          <a:stretch/>
        </p:blipFill>
        <p:spPr>
          <a:xfrm>
            <a:off x="6802952" y="-1"/>
            <a:ext cx="2341048" cy="175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dissolve">
                                      <p:cBhvr>
                                        <p:cTn id="12" dur="500"/>
                                        <p:tgtEl>
                                          <p:spTgt spid="49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dissolve">
                                      <p:cBhvr>
                                        <p:cTn id="17" dur="500"/>
                                        <p:tgtEl>
                                          <p:spTgt spid="49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Effect transition="in" filter="dissolve">
                                      <p:cBhvr>
                                        <p:cTn id="22" dur="500"/>
                                        <p:tgtEl>
                                          <p:spTgt spid="491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Effect transition="in" filter="dissolve">
                                      <p:cBhvr>
                                        <p:cTn id="27" dur="500"/>
                                        <p:tgtEl>
                                          <p:spTgt spid="491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Effect transition="in" filter="dissolve">
                                      <p:cBhvr>
                                        <p:cTn id="32"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latin typeface="Candara" panose="020E0502030303020204" pitchFamily="34" charset="0"/>
              </a:rPr>
              <a:t>Bibliografía</a:t>
            </a:r>
          </a:p>
        </p:txBody>
      </p:sp>
      <p:sp>
        <p:nvSpPr>
          <p:cNvPr id="53251" name="Rectangle 3"/>
          <p:cNvSpPr>
            <a:spLocks noGrp="1" noChangeArrowheads="1"/>
          </p:cNvSpPr>
          <p:nvPr>
            <p:ph type="body" idx="1"/>
          </p:nvPr>
        </p:nvSpPr>
        <p:spPr>
          <a:xfrm>
            <a:off x="423863" y="2017713"/>
            <a:ext cx="8531225" cy="4114800"/>
          </a:xfrm>
        </p:spPr>
        <p:txBody>
          <a:bodyPr/>
          <a:lstStyle/>
          <a:p>
            <a:pPr marL="609600" indent="-609600">
              <a:lnSpc>
                <a:spcPct val="80000"/>
              </a:lnSpc>
            </a:pPr>
            <a:r>
              <a:rPr lang="en-US" altLang="en-US" sz="2000">
                <a:latin typeface="Candara" panose="020E0502030303020204" pitchFamily="34" charset="0"/>
              </a:rPr>
              <a:t>Casa Bautista de Publicaciones (1996), </a:t>
            </a:r>
            <a:r>
              <a:rPr lang="en-US" altLang="en-US" sz="2000" i="1">
                <a:latin typeface="Candara" panose="020E0502030303020204" pitchFamily="34" charset="0"/>
              </a:rPr>
              <a:t>El Expositor Bíblico (La Biblia, Libro por Libro, Maestros), Volumen 1. </a:t>
            </a:r>
          </a:p>
          <a:p>
            <a:pPr marL="609600" indent="-609600">
              <a:lnSpc>
                <a:spcPct val="80000"/>
              </a:lnSpc>
            </a:pPr>
            <a:r>
              <a:rPr lang="es-PR" altLang="en-US" sz="2000">
                <a:latin typeface="Candara" panose="020E0502030303020204" pitchFamily="34" charset="0"/>
              </a:rPr>
              <a:t>Wilton M. Nelson and Juan Rojas Mayo, Nelson Nuevo Diccionario Ilustrado De La Biblia, electronic ed. (Nashville: Editorial Caribe, 2000, c1998).</a:t>
            </a:r>
          </a:p>
          <a:p>
            <a:pPr marL="609600" indent="-609600">
              <a:lnSpc>
                <a:spcPct val="80000"/>
              </a:lnSpc>
            </a:pPr>
            <a:r>
              <a:rPr lang="es-PR" altLang="en-US" sz="2000">
                <a:latin typeface="Candara" panose="020E0502030303020204" pitchFamily="34" charset="0"/>
              </a:rPr>
              <a:t>Matthew Henry, </a:t>
            </a:r>
            <a:r>
              <a:rPr lang="es-PR" altLang="en-US" sz="2000" i="1">
                <a:latin typeface="Candara" panose="020E0502030303020204" pitchFamily="34" charset="0"/>
              </a:rPr>
              <a:t>Comentario De La Biblia Matthew Henry En Un Tomo.</a:t>
            </a:r>
            <a:r>
              <a:rPr lang="es-PR" altLang="en-US" sz="2000">
                <a:latin typeface="Candara" panose="020E0502030303020204" pitchFamily="34" charset="0"/>
              </a:rPr>
              <a:t> (Miami: Editorial Unilit, 2003).</a:t>
            </a:r>
          </a:p>
          <a:p>
            <a:pPr marL="609600" indent="-609600">
              <a:lnSpc>
                <a:spcPct val="80000"/>
              </a:lnSpc>
            </a:pPr>
            <a:r>
              <a:rPr lang="es-PR" altLang="en-US" sz="2000">
                <a:latin typeface="Candara" panose="020E0502030303020204" pitchFamily="34" charset="0"/>
              </a:rPr>
              <a:t>W.E. Vine, </a:t>
            </a:r>
            <a:r>
              <a:rPr lang="es-PR" altLang="en-US" sz="2000" i="1">
                <a:latin typeface="Candara" panose="020E0502030303020204" pitchFamily="34" charset="0"/>
              </a:rPr>
              <a:t>Vine Diccionario Expositivo De Palabras Del Antiguo Y Del Neuvo Testamento Exhaustivo</a:t>
            </a:r>
            <a:r>
              <a:rPr lang="es-PR" altLang="en-US" sz="2000">
                <a:latin typeface="Candara" panose="020E0502030303020204" pitchFamily="34" charset="0"/>
              </a:rPr>
              <a:t>, electronic ed. (Nashville: Editorial Caribe, 2000, c1999). </a:t>
            </a:r>
          </a:p>
          <a:p>
            <a:pPr marL="609600" indent="-609600">
              <a:lnSpc>
                <a:spcPct val="80000"/>
              </a:lnSpc>
            </a:pPr>
            <a:r>
              <a:rPr lang="es-PR" altLang="en-US" sz="2000">
                <a:latin typeface="Candara" panose="020E0502030303020204" pitchFamily="34" charset="0"/>
              </a:rPr>
              <a:t>Daniel Carro, José Tomás Poe, Rubén O. Zorzoli and Tex.) Editorial Mundo Hispano (El Paso, </a:t>
            </a:r>
            <a:r>
              <a:rPr lang="es-PR" altLang="en-US" sz="2000" i="1">
                <a:latin typeface="Candara" panose="020E0502030303020204" pitchFamily="34" charset="0"/>
              </a:rPr>
              <a:t>Comentario Bı́blico Mundo Hispano Genesis</a:t>
            </a:r>
            <a:r>
              <a:rPr lang="es-PR" altLang="en-US" sz="2000">
                <a:latin typeface="Candara" panose="020E0502030303020204" pitchFamily="34" charset="0"/>
              </a:rPr>
              <a:t>, 1. ed. (El Paso, TX: Editorial Mundo Hispano, 1993-&lt;1997).</a:t>
            </a:r>
          </a:p>
          <a:p>
            <a:pPr marL="609600" indent="-609600">
              <a:lnSpc>
                <a:spcPct val="80000"/>
              </a:lnSpc>
            </a:pPr>
            <a:r>
              <a:rPr lang="es-PR" altLang="en-US" sz="2000">
                <a:latin typeface="Candara" panose="020E0502030303020204" pitchFamily="34" charset="0"/>
              </a:rPr>
              <a:t>Alfred Thompson Eade, </a:t>
            </a:r>
            <a:r>
              <a:rPr lang="es-PR" altLang="en-US" sz="2000" i="1">
                <a:latin typeface="Candara" panose="020E0502030303020204" pitchFamily="34" charset="0"/>
              </a:rPr>
              <a:t>Panorama de la Biblia, Curso de Estudios Bíblicos</a:t>
            </a:r>
            <a:r>
              <a:rPr lang="es-PR" altLang="en-US" sz="2000">
                <a:latin typeface="Candara" panose="020E0502030303020204" pitchFamily="34" charset="0"/>
              </a:rPr>
              <a:t>, Editorial Mundo Hispano, El Paso, TX, 2002.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275" t="3031" r="5197" b="4545"/>
          <a:stretch/>
        </p:blipFill>
        <p:spPr>
          <a:xfrm>
            <a:off x="0" y="-1"/>
            <a:ext cx="9144000" cy="6861629"/>
          </a:xfrm>
          <a:prstGeom prst="rect">
            <a:avLst/>
          </a:prstGeom>
        </p:spPr>
      </p:pic>
      <p:sp>
        <p:nvSpPr>
          <p:cNvPr id="51203" name="Rectangle 3"/>
          <p:cNvSpPr>
            <a:spLocks noGrp="1" noChangeArrowheads="1"/>
          </p:cNvSpPr>
          <p:nvPr>
            <p:ph type="title"/>
          </p:nvPr>
        </p:nvSpPr>
        <p:spPr>
          <a:xfrm>
            <a:off x="0" y="0"/>
            <a:ext cx="2396067" cy="1524000"/>
          </a:xfrm>
          <a:solidFill>
            <a:schemeClr val="tx1">
              <a:alpha val="75000"/>
            </a:schemeClr>
          </a:solidFill>
          <a:ln/>
        </p:spPr>
        <p:txBody>
          <a:bodyPr/>
          <a:lstStyle/>
          <a:p>
            <a:pPr algn="ctr"/>
            <a:r>
              <a:rPr lang="es-PR" altLang="en-US" sz="4800" dirty="0">
                <a:solidFill>
                  <a:schemeClr val="bg1"/>
                </a:solidFill>
                <a:latin typeface="Candara" panose="020E0502030303020204" pitchFamily="34" charset="0"/>
              </a:rPr>
              <a:t>Próximo Estudio</a:t>
            </a:r>
          </a:p>
        </p:txBody>
      </p:sp>
      <p:sp>
        <p:nvSpPr>
          <p:cNvPr id="51204" name="Rectangle 4"/>
          <p:cNvSpPr>
            <a:spLocks noGrp="1" noChangeArrowheads="1"/>
          </p:cNvSpPr>
          <p:nvPr>
            <p:ph type="body" sz="half" idx="1"/>
          </p:nvPr>
        </p:nvSpPr>
        <p:spPr>
          <a:xfrm>
            <a:off x="0" y="4168033"/>
            <a:ext cx="9144000" cy="2689967"/>
          </a:xfrm>
          <a:solidFill>
            <a:schemeClr val="bg1">
              <a:lumMod val="95000"/>
              <a:alpha val="75000"/>
            </a:schemeClr>
          </a:solidFill>
          <a:ln/>
        </p:spPr>
        <p:txBody>
          <a:bodyPr wrap="square">
            <a:spAutoFit/>
          </a:bodyPr>
          <a:lstStyle/>
          <a:p>
            <a:pPr>
              <a:lnSpc>
                <a:spcPct val="80000"/>
              </a:lnSpc>
            </a:pPr>
            <a:r>
              <a:rPr lang="es-PR" altLang="en-US" sz="4000" dirty="0">
                <a:latin typeface="Candara" panose="020E0502030303020204" pitchFamily="34" charset="0"/>
              </a:rPr>
              <a:t>Martes, </a:t>
            </a:r>
            <a:r>
              <a:rPr lang="es-PR" altLang="en-US" sz="4000" dirty="0" smtClean="0">
                <a:latin typeface="Candara" panose="020E0502030303020204" pitchFamily="34" charset="0"/>
              </a:rPr>
              <a:t>8 </a:t>
            </a:r>
            <a:r>
              <a:rPr lang="es-PR" altLang="en-US" sz="4000" dirty="0">
                <a:latin typeface="Candara" panose="020E0502030303020204" pitchFamily="34" charset="0"/>
              </a:rPr>
              <a:t>de marzo de </a:t>
            </a:r>
            <a:r>
              <a:rPr lang="es-PR" altLang="en-US" sz="4000" dirty="0" smtClean="0">
                <a:latin typeface="Candara" panose="020E0502030303020204" pitchFamily="34" charset="0"/>
              </a:rPr>
              <a:t>2016</a:t>
            </a:r>
            <a:endParaRPr lang="es-PR" altLang="en-US" sz="4000" dirty="0">
              <a:latin typeface="Candara" panose="020E0502030303020204" pitchFamily="34" charset="0"/>
            </a:endParaRPr>
          </a:p>
          <a:p>
            <a:pPr lvl="1">
              <a:lnSpc>
                <a:spcPct val="80000"/>
              </a:lnSpc>
            </a:pPr>
            <a:r>
              <a:rPr lang="es-PR" altLang="en-US" sz="3600" dirty="0">
                <a:latin typeface="Candara" panose="020E0502030303020204" pitchFamily="34" charset="0"/>
              </a:rPr>
              <a:t>Unidad 3: El Pacto de Dios con Abraham </a:t>
            </a:r>
          </a:p>
          <a:p>
            <a:pPr lvl="1">
              <a:lnSpc>
                <a:spcPct val="80000"/>
              </a:lnSpc>
            </a:pPr>
            <a:r>
              <a:rPr lang="es-PR" altLang="en-US" sz="3600" dirty="0">
                <a:latin typeface="Candara" panose="020E0502030303020204" pitchFamily="34" charset="0"/>
              </a:rPr>
              <a:t>Estudio 10: “Dios Destruye a Sodoma y Gomorra”</a:t>
            </a:r>
          </a:p>
          <a:p>
            <a:pPr lvl="1">
              <a:lnSpc>
                <a:spcPct val="80000"/>
              </a:lnSpc>
            </a:pPr>
            <a:r>
              <a:rPr lang="es-PR" altLang="en-US" sz="3600" dirty="0">
                <a:latin typeface="Candara" panose="020E0502030303020204" pitchFamily="34" charset="0"/>
              </a:rPr>
              <a:t>Génesis 18.1-19.38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1000"/>
                                        <p:tgtEl>
                                          <p:spTgt spid="51203"/>
                                        </p:tgtEl>
                                      </p:cBhvr>
                                    </p:animEffect>
                                    <p:anim calcmode="lin" valueType="num">
                                      <p:cBhvr>
                                        <p:cTn id="8" dur="1000" fill="hold"/>
                                        <p:tgtEl>
                                          <p:spTgt spid="51203"/>
                                        </p:tgtEl>
                                        <p:attrNameLst>
                                          <p:attrName>ppt_x</p:attrName>
                                        </p:attrNameLst>
                                      </p:cBhvr>
                                      <p:tavLst>
                                        <p:tav tm="0">
                                          <p:val>
                                            <p:strVal val="#ppt_x"/>
                                          </p:val>
                                        </p:tav>
                                        <p:tav tm="100000">
                                          <p:val>
                                            <p:strVal val="#ppt_x"/>
                                          </p:val>
                                        </p:tav>
                                      </p:tavLst>
                                    </p:anim>
                                    <p:anim calcmode="lin" valueType="num">
                                      <p:cBhvr>
                                        <p:cTn id="9" dur="1000" fill="hold"/>
                                        <p:tgtEl>
                                          <p:spTgt spid="5120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204">
                                            <p:bg/>
                                          </p:spTgt>
                                        </p:tgtEl>
                                        <p:attrNameLst>
                                          <p:attrName>style.visibility</p:attrName>
                                        </p:attrNameLst>
                                      </p:cBhvr>
                                      <p:to>
                                        <p:strVal val="visible"/>
                                      </p:to>
                                    </p:set>
                                    <p:animEffect transition="in" filter="fade">
                                      <p:cBhvr>
                                        <p:cTn id="12" dur="1000"/>
                                        <p:tgtEl>
                                          <p:spTgt spid="51204">
                                            <p:bg/>
                                          </p:spTgt>
                                        </p:tgtEl>
                                      </p:cBhvr>
                                    </p:animEffect>
                                    <p:anim calcmode="lin" valueType="num">
                                      <p:cBhvr>
                                        <p:cTn id="13" dur="1000" fill="hold"/>
                                        <p:tgtEl>
                                          <p:spTgt spid="51204">
                                            <p:bg/>
                                          </p:spTgt>
                                        </p:tgtEl>
                                        <p:attrNameLst>
                                          <p:attrName>ppt_x</p:attrName>
                                        </p:attrNameLst>
                                      </p:cBhvr>
                                      <p:tavLst>
                                        <p:tav tm="0">
                                          <p:val>
                                            <p:strVal val="#ppt_x"/>
                                          </p:val>
                                        </p:tav>
                                        <p:tav tm="100000">
                                          <p:val>
                                            <p:strVal val="#ppt_x"/>
                                          </p:val>
                                        </p:tav>
                                      </p:tavLst>
                                    </p:anim>
                                    <p:anim calcmode="lin" valueType="num">
                                      <p:cBhvr>
                                        <p:cTn id="14" dur="1000" fill="hold"/>
                                        <p:tgtEl>
                                          <p:spTgt spid="51204">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1204">
                                            <p:txEl>
                                              <p:pRg st="0" end="0"/>
                                            </p:txEl>
                                          </p:spTgt>
                                        </p:tgtEl>
                                        <p:attrNameLst>
                                          <p:attrName>style.visibility</p:attrName>
                                        </p:attrNameLst>
                                      </p:cBhvr>
                                      <p:to>
                                        <p:strVal val="visible"/>
                                      </p:to>
                                    </p:set>
                                    <p:animEffect transition="in" filter="fade">
                                      <p:cBhvr>
                                        <p:cTn id="17" dur="1000"/>
                                        <p:tgtEl>
                                          <p:spTgt spid="51204">
                                            <p:txEl>
                                              <p:pRg st="0" end="0"/>
                                            </p:txEl>
                                          </p:spTgt>
                                        </p:tgtEl>
                                      </p:cBhvr>
                                    </p:animEffect>
                                    <p:anim calcmode="lin" valueType="num">
                                      <p:cBhvr>
                                        <p:cTn id="18" dur="10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1204">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1204">
                                            <p:txEl>
                                              <p:pRg st="1" end="1"/>
                                            </p:txEl>
                                          </p:spTgt>
                                        </p:tgtEl>
                                        <p:attrNameLst>
                                          <p:attrName>style.visibility</p:attrName>
                                        </p:attrNameLst>
                                      </p:cBhvr>
                                      <p:to>
                                        <p:strVal val="visible"/>
                                      </p:to>
                                    </p:set>
                                    <p:animEffect transition="in" filter="fade">
                                      <p:cBhvr>
                                        <p:cTn id="22" dur="1000"/>
                                        <p:tgtEl>
                                          <p:spTgt spid="51204">
                                            <p:txEl>
                                              <p:pRg st="1" end="1"/>
                                            </p:txEl>
                                          </p:spTgt>
                                        </p:tgtEl>
                                      </p:cBhvr>
                                    </p:animEffect>
                                    <p:anim calcmode="lin" valueType="num">
                                      <p:cBhvr>
                                        <p:cTn id="23" dur="10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1204">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1204">
                                            <p:txEl>
                                              <p:pRg st="2" end="2"/>
                                            </p:txEl>
                                          </p:spTgt>
                                        </p:tgtEl>
                                        <p:attrNameLst>
                                          <p:attrName>style.visibility</p:attrName>
                                        </p:attrNameLst>
                                      </p:cBhvr>
                                      <p:to>
                                        <p:strVal val="visible"/>
                                      </p:to>
                                    </p:set>
                                    <p:animEffect transition="in" filter="fade">
                                      <p:cBhvr>
                                        <p:cTn id="27" dur="1000"/>
                                        <p:tgtEl>
                                          <p:spTgt spid="51204">
                                            <p:txEl>
                                              <p:pRg st="2" end="2"/>
                                            </p:txEl>
                                          </p:spTgt>
                                        </p:tgtEl>
                                      </p:cBhvr>
                                    </p:animEffect>
                                    <p:anim calcmode="lin" valueType="num">
                                      <p:cBhvr>
                                        <p:cTn id="28" dur="10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04">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51204">
                                            <p:txEl>
                                              <p:pRg st="3" end="3"/>
                                            </p:txEl>
                                          </p:spTgt>
                                        </p:tgtEl>
                                        <p:attrNameLst>
                                          <p:attrName>style.visibility</p:attrName>
                                        </p:attrNameLst>
                                      </p:cBhvr>
                                      <p:to>
                                        <p:strVal val="visible"/>
                                      </p:to>
                                    </p:set>
                                    <p:animEffect transition="in" filter="fade">
                                      <p:cBhvr>
                                        <p:cTn id="32" dur="1000"/>
                                        <p:tgtEl>
                                          <p:spTgt spid="51204">
                                            <p:txEl>
                                              <p:pRg st="3" end="3"/>
                                            </p:txEl>
                                          </p:spTgt>
                                        </p:tgtEl>
                                      </p:cBhvr>
                                    </p:animEffect>
                                    <p:anim calcmode="lin" valueType="num">
                                      <p:cBhvr>
                                        <p:cTn id="33" dur="10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120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IBB">
            <a:hlinkClick r:id="rId3"/>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85800" y="0"/>
            <a:ext cx="79248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770" decel="100000"/>
                                        <p:tgtEl>
                                          <p:spTgt spid="55298"/>
                                        </p:tgtEl>
                                      </p:cBhvr>
                                    </p:animEffect>
                                    <p:animScale>
                                      <p:cBhvr>
                                        <p:cTn id="8" dur="770" decel="100000"/>
                                        <p:tgtEl>
                                          <p:spTgt spid="55298"/>
                                        </p:tgtEl>
                                      </p:cBhvr>
                                      <p:from x="10000" y="10000"/>
                                      <p:to x="200000" y="450000"/>
                                    </p:animScale>
                                    <p:animScale>
                                      <p:cBhvr>
                                        <p:cTn id="9" dur="1230" accel="100000" fill="hold">
                                          <p:stCondLst>
                                            <p:cond delay="770"/>
                                          </p:stCondLst>
                                        </p:cTn>
                                        <p:tgtEl>
                                          <p:spTgt spid="55298"/>
                                        </p:tgtEl>
                                      </p:cBhvr>
                                      <p:from x="200000" y="450000"/>
                                      <p:to x="100000" y="100000"/>
                                    </p:animScale>
                                    <p:set>
                                      <p:cBhvr>
                                        <p:cTn id="10" dur="770" fill="hold"/>
                                        <p:tgtEl>
                                          <p:spTgt spid="55298"/>
                                        </p:tgtEl>
                                        <p:attrNameLst>
                                          <p:attrName>ppt_x</p:attrName>
                                        </p:attrNameLst>
                                      </p:cBhvr>
                                      <p:to>
                                        <p:strVal val="(0.5)"/>
                                      </p:to>
                                    </p:set>
                                    <p:anim from="(0.5)" to="(#ppt_x)" calcmode="lin" valueType="num">
                                      <p:cBhvr>
                                        <p:cTn id="11" dur="1230" accel="100000" fill="hold">
                                          <p:stCondLst>
                                            <p:cond delay="770"/>
                                          </p:stCondLst>
                                        </p:cTn>
                                        <p:tgtEl>
                                          <p:spTgt spid="55298"/>
                                        </p:tgtEl>
                                        <p:attrNameLst>
                                          <p:attrName>ppt_x</p:attrName>
                                        </p:attrNameLst>
                                      </p:cBhvr>
                                    </p:anim>
                                    <p:set>
                                      <p:cBhvr>
                                        <p:cTn id="12" dur="770" fill="hold"/>
                                        <p:tgtEl>
                                          <p:spTgt spid="55298"/>
                                        </p:tgtEl>
                                        <p:attrNameLst>
                                          <p:attrName>ppt_y</p:attrName>
                                        </p:attrNameLst>
                                      </p:cBhvr>
                                      <p:to>
                                        <p:strVal val="(#ppt_y+0.4)"/>
                                      </p:to>
                                    </p:set>
                                    <p:anim from="(#ppt_y+0.4)" to="(#ppt_y)" calcmode="lin" valueType="num">
                                      <p:cBhvr>
                                        <p:cTn id="13" dur="1230" accel="100000" fill="hold">
                                          <p:stCondLst>
                                            <p:cond delay="770"/>
                                          </p:stCondLst>
                                        </p:cTn>
                                        <p:tgtEl>
                                          <p:spTgt spid="552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0" y="1752600"/>
            <a:ext cx="9144000" cy="5105400"/>
          </a:xfrm>
          <a:prstGeom prst="rect">
            <a:avLst/>
          </a:prstGeom>
        </p:spPr>
      </p:pic>
      <p:sp>
        <p:nvSpPr>
          <p:cNvPr id="10242" name="Rectangle 2"/>
          <p:cNvSpPr>
            <a:spLocks noGrp="1" noChangeArrowheads="1"/>
          </p:cNvSpPr>
          <p:nvPr>
            <p:ph type="title"/>
          </p:nvPr>
        </p:nvSpPr>
        <p:spPr/>
        <p:txBody>
          <a:bodyPr/>
          <a:lstStyle/>
          <a:p>
            <a:r>
              <a:rPr lang="es-PR" altLang="en-US">
                <a:latin typeface="Candara" panose="020E0502030303020204" pitchFamily="34" charset="0"/>
              </a:rPr>
              <a:t>Verdad Central</a:t>
            </a:r>
          </a:p>
        </p:txBody>
      </p:sp>
      <p:sp>
        <p:nvSpPr>
          <p:cNvPr id="10243" name="Rectangle 3"/>
          <p:cNvSpPr>
            <a:spLocks noGrp="1" noChangeArrowheads="1"/>
          </p:cNvSpPr>
          <p:nvPr>
            <p:ph type="body" sz="half" idx="1"/>
          </p:nvPr>
        </p:nvSpPr>
        <p:spPr>
          <a:xfrm>
            <a:off x="4038600" y="1761067"/>
            <a:ext cx="5105400" cy="2963333"/>
          </a:xfrm>
        </p:spPr>
        <p:txBody>
          <a:bodyPr/>
          <a:lstStyle/>
          <a:p>
            <a:r>
              <a:rPr lang="es-PR" altLang="en-US" sz="3600" dirty="0">
                <a:solidFill>
                  <a:schemeClr val="bg1"/>
                </a:solidFill>
                <a:latin typeface="Candara" panose="020E0502030303020204" pitchFamily="34" charset="0"/>
              </a:rPr>
              <a:t>Dios hace Sus planes y mueve las circunstancias para que ellos se cumplan a la perfección.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16933" y="0"/>
            <a:ext cx="9144000" cy="7628150"/>
          </a:xfrm>
          <a:prstGeom prst="rect">
            <a:avLst/>
          </a:prstGeom>
        </p:spPr>
      </p:pic>
      <p:sp>
        <p:nvSpPr>
          <p:cNvPr id="12291" name="Rectangle 3"/>
          <p:cNvSpPr>
            <a:spLocks noGrp="1" noChangeArrowheads="1"/>
          </p:cNvSpPr>
          <p:nvPr>
            <p:ph type="title"/>
          </p:nvPr>
        </p:nvSpPr>
        <p:spPr>
          <a:xfrm>
            <a:off x="0" y="0"/>
            <a:ext cx="5326063" cy="1004888"/>
          </a:xfrm>
          <a:noFill/>
        </p:spPr>
        <p:txBody>
          <a:bodyPr/>
          <a:lstStyle/>
          <a:p>
            <a:r>
              <a:rPr lang="es-PR" altLang="en-US" dirty="0">
                <a:solidFill>
                  <a:schemeClr val="tx1"/>
                </a:solidFill>
                <a:latin typeface="Candara" panose="020E0502030303020204" pitchFamily="34" charset="0"/>
              </a:rPr>
              <a:t>Meta de Aprendizaje</a:t>
            </a:r>
          </a:p>
        </p:txBody>
      </p:sp>
      <p:sp>
        <p:nvSpPr>
          <p:cNvPr id="12292" name="Rectangle 4"/>
          <p:cNvSpPr>
            <a:spLocks noGrp="1" noChangeArrowheads="1"/>
          </p:cNvSpPr>
          <p:nvPr>
            <p:ph type="body" sz="half" idx="1"/>
          </p:nvPr>
        </p:nvSpPr>
        <p:spPr>
          <a:xfrm>
            <a:off x="0" y="1524000"/>
            <a:ext cx="5943600" cy="4745915"/>
          </a:xfrm>
          <a:solidFill>
            <a:schemeClr val="tx1">
              <a:alpha val="61000"/>
            </a:schemeClr>
          </a:solidFill>
          <a:ln/>
          <a:effectLst>
            <a:softEdge rad="63500"/>
          </a:effectLst>
        </p:spPr>
        <p:txBody>
          <a:bodyPr wrap="square">
            <a:spAutoFit/>
          </a:bodyPr>
          <a:lstStyle/>
          <a:p>
            <a:pPr marL="609600" indent="-609600">
              <a:buSzPct val="105000"/>
              <a:buFont typeface="Wingdings" panose="05000000000000000000" pitchFamily="2" charset="2"/>
              <a:buNone/>
            </a:pPr>
            <a:r>
              <a:rPr lang="es-PR" altLang="en-US" sz="2800" dirty="0">
                <a:solidFill>
                  <a:schemeClr val="bg1"/>
                </a:solidFill>
                <a:effectLst>
                  <a:outerShdw blurRad="38100" dist="38100" dir="2700000" algn="tl">
                    <a:srgbClr val="1C1C1C"/>
                  </a:outerShdw>
                </a:effectLst>
                <a:latin typeface="Candara" panose="020E0502030303020204" pitchFamily="34" charset="0"/>
              </a:rPr>
              <a:t>Que el alumno demuestre:</a:t>
            </a:r>
          </a:p>
          <a:p>
            <a:pPr marL="609600" indent="-609600">
              <a:buClr>
                <a:schemeClr val="bg1"/>
              </a:buClr>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conocimiento de cómo Dios tenía Sus planes para Abraham y como paso a paso los fue cumpliendo, </a:t>
            </a:r>
            <a:r>
              <a:rPr lang="es-PR" altLang="en-US" sz="2800" dirty="0" smtClean="0">
                <a:solidFill>
                  <a:schemeClr val="bg1"/>
                </a:solidFill>
                <a:effectLst>
                  <a:outerShdw blurRad="38100" dist="38100" dir="2700000" algn="tl">
                    <a:srgbClr val="1C1C1C"/>
                  </a:outerShdw>
                </a:effectLst>
                <a:latin typeface="Candara" panose="020E0502030303020204" pitchFamily="34" charset="0"/>
              </a:rPr>
              <a:t>y</a:t>
            </a:r>
          </a:p>
          <a:p>
            <a:pPr marL="609600" indent="-609600">
              <a:buSzPct val="105000"/>
              <a:buFont typeface="Wingdings" panose="05000000000000000000" pitchFamily="2" charset="2"/>
              <a:buAutoNum type="arabicParenR"/>
            </a:pPr>
            <a:endParaRPr lang="es-PR" altLang="en-US" sz="2800" dirty="0">
              <a:solidFill>
                <a:schemeClr val="bg1"/>
              </a:solidFill>
              <a:effectLst>
                <a:outerShdw blurRad="38100" dist="38100" dir="2700000" algn="tl">
                  <a:srgbClr val="1C1C1C"/>
                </a:outerShdw>
              </a:effectLst>
              <a:latin typeface="Candara" panose="020E0502030303020204" pitchFamily="34" charset="0"/>
            </a:endParaRPr>
          </a:p>
          <a:p>
            <a:pPr marL="609600" indent="-609600">
              <a:buSzPct val="105000"/>
              <a:buFont typeface="Wingdings" panose="05000000000000000000" pitchFamily="2" charset="2"/>
              <a:buAutoNum type="arabicParenR"/>
            </a:pPr>
            <a:endParaRPr lang="es-PR" altLang="en-US" sz="2800" dirty="0">
              <a:solidFill>
                <a:schemeClr val="bg1"/>
              </a:solidFill>
              <a:effectLst>
                <a:outerShdw blurRad="38100" dist="38100" dir="2700000" algn="tl">
                  <a:srgbClr val="1C1C1C"/>
                </a:outerShdw>
              </a:effectLst>
              <a:latin typeface="Candara" panose="020E0502030303020204" pitchFamily="34" charset="0"/>
            </a:endParaRPr>
          </a:p>
          <a:p>
            <a:pPr marL="609600" indent="-609600">
              <a:buClr>
                <a:schemeClr val="bg1"/>
              </a:buClr>
              <a:buSzPct val="105000"/>
              <a:buFont typeface="Wingdings" panose="05000000000000000000" pitchFamily="2" charset="2"/>
              <a:buAutoNum type="arabicParenR"/>
            </a:pPr>
            <a:r>
              <a:rPr lang="es-PR" altLang="en-US" sz="2800" dirty="0">
                <a:solidFill>
                  <a:schemeClr val="bg1"/>
                </a:solidFill>
                <a:effectLst>
                  <a:outerShdw blurRad="38100" dist="38100" dir="2700000" algn="tl">
                    <a:srgbClr val="1C1C1C"/>
                  </a:outerShdw>
                </a:effectLst>
                <a:latin typeface="Candara" panose="020E0502030303020204" pitchFamily="34" charset="0"/>
              </a:rPr>
              <a:t>su actitud hacia lo que nosotros podemos hacer para cumplir con los planes de Dios.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292">
                                            <p:bg/>
                                          </p:spTgt>
                                        </p:tgtEl>
                                        <p:attrNameLst>
                                          <p:attrName>style.visibility</p:attrName>
                                        </p:attrNameLst>
                                      </p:cBhvr>
                                      <p:to>
                                        <p:strVal val="visible"/>
                                      </p:to>
                                    </p:set>
                                    <p:animEffect transition="in" filter="fade">
                                      <p:cBhvr>
                                        <p:cTn id="12" dur="1000"/>
                                        <p:tgtEl>
                                          <p:spTgt spid="12292">
                                            <p:bg/>
                                          </p:spTgt>
                                        </p:tgtEl>
                                      </p:cBhvr>
                                    </p:animEffect>
                                    <p:anim calcmode="lin" valueType="num">
                                      <p:cBhvr>
                                        <p:cTn id="13" dur="1000" fill="hold"/>
                                        <p:tgtEl>
                                          <p:spTgt spid="12292">
                                            <p:bg/>
                                          </p:spTgt>
                                        </p:tgtEl>
                                        <p:attrNameLst>
                                          <p:attrName>ppt_x</p:attrName>
                                        </p:attrNameLst>
                                      </p:cBhvr>
                                      <p:tavLst>
                                        <p:tav tm="0">
                                          <p:val>
                                            <p:strVal val="#ppt_x"/>
                                          </p:val>
                                        </p:tav>
                                        <p:tav tm="100000">
                                          <p:val>
                                            <p:strVal val="#ppt_x"/>
                                          </p:val>
                                        </p:tav>
                                      </p:tavLst>
                                    </p:anim>
                                    <p:anim calcmode="lin" valueType="num">
                                      <p:cBhvr>
                                        <p:cTn id="14" dur="1000" fill="hold"/>
                                        <p:tgtEl>
                                          <p:spTgt spid="12292">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fade">
                                      <p:cBhvr>
                                        <p:cTn id="17" dur="1000"/>
                                        <p:tgtEl>
                                          <p:spTgt spid="12292">
                                            <p:txEl>
                                              <p:pRg st="0" end="0"/>
                                            </p:txEl>
                                          </p:spTgt>
                                        </p:tgtEl>
                                      </p:cBhvr>
                                    </p:animEffect>
                                    <p:anim calcmode="lin" valueType="num">
                                      <p:cBhvr>
                                        <p:cTn id="18" dur="10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29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fade">
                                      <p:cBhvr>
                                        <p:cTn id="22" dur="1000"/>
                                        <p:tgtEl>
                                          <p:spTgt spid="12292">
                                            <p:txEl>
                                              <p:pRg st="1" end="1"/>
                                            </p:txEl>
                                          </p:spTgt>
                                        </p:tgtEl>
                                      </p:cBhvr>
                                    </p:animEffect>
                                    <p:anim calcmode="lin" valueType="num">
                                      <p:cBhvr>
                                        <p:cTn id="23" dur="10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29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animEffect transition="in" filter="fade">
                                      <p:cBhvr>
                                        <p:cTn id="27" dur="1000"/>
                                        <p:tgtEl>
                                          <p:spTgt spid="12292">
                                            <p:txEl>
                                              <p:pRg st="4" end="4"/>
                                            </p:txEl>
                                          </p:spTgt>
                                        </p:tgtEl>
                                      </p:cBhvr>
                                    </p:animEffect>
                                    <p:anim calcmode="lin" valueType="num">
                                      <p:cBhvr>
                                        <p:cTn id="28" dur="1000" fill="hold"/>
                                        <p:tgtEl>
                                          <p:spTgt spid="1229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29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p:txBody>
          <a:bodyPr/>
          <a:lstStyle/>
          <a:p>
            <a:r>
              <a:rPr lang="es-PR" altLang="en-US">
                <a:latin typeface="Candara" panose="020E0502030303020204" pitchFamily="34" charset="0"/>
              </a:rPr>
              <a:t>Pregunta</a:t>
            </a:r>
          </a:p>
        </p:txBody>
      </p:sp>
      <p:sp>
        <p:nvSpPr>
          <p:cNvPr id="14340" name="Rectangle 4"/>
          <p:cNvSpPr>
            <a:spLocks noGrp="1" noChangeArrowheads="1"/>
          </p:cNvSpPr>
          <p:nvPr>
            <p:ph type="body" idx="1"/>
          </p:nvPr>
        </p:nvSpPr>
        <p:spPr/>
        <p:txBody>
          <a:bodyPr/>
          <a:lstStyle/>
          <a:p>
            <a:r>
              <a:rPr lang="es-PR" altLang="en-US">
                <a:latin typeface="Candara" panose="020E0502030303020204" pitchFamily="34" charset="0"/>
              </a:rPr>
              <a:t>¿Cuán importante es seguir los pasos establecidos al ensamblar algún artefacto?</a:t>
            </a:r>
          </a:p>
        </p:txBody>
      </p:sp>
      <p:pic>
        <p:nvPicPr>
          <p:cNvPr id="14350" name="Picture 14" descr="Four Easy St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81400"/>
            <a:ext cx="4648200" cy="306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s-PR" altLang="en-US">
                <a:latin typeface="Candara" panose="020E0502030303020204" pitchFamily="34" charset="0"/>
              </a:rPr>
              <a:t>Pregunta</a:t>
            </a:r>
          </a:p>
        </p:txBody>
      </p:sp>
      <p:sp>
        <p:nvSpPr>
          <p:cNvPr id="61443" name="Rectangle 3"/>
          <p:cNvSpPr>
            <a:spLocks noGrp="1" noChangeArrowheads="1"/>
          </p:cNvSpPr>
          <p:nvPr>
            <p:ph type="body" idx="1"/>
          </p:nvPr>
        </p:nvSpPr>
        <p:spPr/>
        <p:txBody>
          <a:bodyPr/>
          <a:lstStyle/>
          <a:p>
            <a:r>
              <a:rPr lang="es-PR" altLang="en-US">
                <a:latin typeface="Candara" panose="020E0502030303020204" pitchFamily="34" charset="0"/>
              </a:rPr>
              <a:t>¿Cuán importante es seguir los pasos establecidos por Dios en Su plan?</a:t>
            </a:r>
          </a:p>
        </p:txBody>
      </p:sp>
      <p:pic>
        <p:nvPicPr>
          <p:cNvPr id="61446" name="Picture 6" descr="sold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56235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devilb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81400"/>
            <a:ext cx="2266950" cy="226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PR" altLang="en-US">
                <a:latin typeface="Candara" panose="020E0502030303020204" pitchFamily="34" charset="0"/>
              </a:rPr>
              <a:t>Bosquejo</a:t>
            </a:r>
          </a:p>
        </p:txBody>
      </p:sp>
      <p:sp>
        <p:nvSpPr>
          <p:cNvPr id="20483" name="Rectangle 3"/>
          <p:cNvSpPr>
            <a:spLocks noGrp="1" noChangeArrowheads="1"/>
          </p:cNvSpPr>
          <p:nvPr>
            <p:ph type="body" idx="1"/>
          </p:nvPr>
        </p:nvSpPr>
        <p:spPr/>
        <p:txBody>
          <a:bodyPr/>
          <a:lstStyle/>
          <a:p>
            <a:pPr marL="609600" indent="-609600">
              <a:buSzPct val="85000"/>
              <a:buFont typeface="Wingdings" panose="05000000000000000000" pitchFamily="2" charset="2"/>
              <a:buNone/>
            </a:pPr>
            <a:r>
              <a:rPr lang="es-PR" altLang="en-US" sz="2800" dirty="0">
                <a:latin typeface="Candara" panose="020E0502030303020204" pitchFamily="34" charset="0"/>
              </a:rPr>
              <a:t>1. La Promesa de Dios</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15.1-6</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2. Abraham llamó a su hijo, Ismael</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16.1, 2, 15</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3. El Pacto y la Circuncisión</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17.10</a:t>
            </a:r>
            <a:r>
              <a:rPr lang="es-PR" altLang="en-US" sz="2800" dirty="0">
                <a:latin typeface="Candara" panose="020E0502030303020204" pitchFamily="34" charset="0"/>
              </a:rPr>
              <a:t>)</a:t>
            </a:r>
          </a:p>
          <a:p>
            <a:pPr marL="609600" indent="-609600">
              <a:buSzPct val="85000"/>
              <a:buFont typeface="Wingdings" panose="05000000000000000000" pitchFamily="2" charset="2"/>
              <a:buNone/>
            </a:pPr>
            <a:r>
              <a:rPr lang="es-PR" altLang="en-US" sz="2800" dirty="0">
                <a:latin typeface="Candara" panose="020E0502030303020204" pitchFamily="34" charset="0"/>
              </a:rPr>
              <a:t>4. Promesa del nacimiento de Isaac</a:t>
            </a:r>
          </a:p>
          <a:p>
            <a:pPr marL="609600" indent="-609600">
              <a:buSzPct val="85000"/>
              <a:buFont typeface="Wingdings" panose="05000000000000000000" pitchFamily="2" charset="2"/>
              <a:buNone/>
            </a:pPr>
            <a:r>
              <a:rPr lang="es-PR" altLang="en-US" sz="2800" dirty="0">
                <a:latin typeface="Candara" panose="020E0502030303020204" pitchFamily="34" charset="0"/>
              </a:rPr>
              <a:t>	(</a:t>
            </a:r>
            <a:r>
              <a:rPr lang="es-PR" altLang="en-US" sz="2800" dirty="0">
                <a:solidFill>
                  <a:schemeClr val="hlink"/>
                </a:solidFill>
                <a:latin typeface="Candara" panose="020E0502030303020204" pitchFamily="34" charset="0"/>
              </a:rPr>
              <a:t>Génesis 17.18-20</a:t>
            </a:r>
            <a:r>
              <a:rPr lang="es-PR" altLang="en-US" sz="2800" dirty="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buSzPct val="85000"/>
              <a:buFont typeface="Wingdings" panose="05000000000000000000" pitchFamily="2" charset="2"/>
              <a:buNone/>
            </a:pPr>
            <a:r>
              <a:rPr lang="es-PR" altLang="en-US" dirty="0" smtClean="0">
                <a:latin typeface="Candara" panose="020E0502030303020204" pitchFamily="34" charset="0"/>
              </a:rPr>
              <a:t>La Promesa de Dios</a:t>
            </a:r>
            <a:br>
              <a:rPr lang="es-PR" altLang="en-US" dirty="0" smtClean="0">
                <a:latin typeface="Candara" panose="020E0502030303020204" pitchFamily="34" charset="0"/>
              </a:rPr>
            </a:br>
            <a:r>
              <a:rPr lang="es-PR" altLang="en-US" dirty="0" smtClean="0">
                <a:solidFill>
                  <a:srgbClr val="FF0000"/>
                </a:solidFill>
                <a:latin typeface="Candara" panose="020E0502030303020204" pitchFamily="34" charset="0"/>
              </a:rPr>
              <a:t>(Génesis 15.1-6)</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786" t="3619" r="2678" b="23253"/>
          <a:stretch/>
        </p:blipFill>
        <p:spPr>
          <a:xfrm>
            <a:off x="0" y="1676400"/>
            <a:ext cx="9144000" cy="5181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PR" altLang="en-US" sz="1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PR" altLang="en-US" sz="1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628</TotalTime>
  <Words>1948</Words>
  <Application>Microsoft Office PowerPoint</Application>
  <PresentationFormat>On-screen Show (4:3)</PresentationFormat>
  <Paragraphs>161</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Candara</vt:lpstr>
      <vt:lpstr>Tahoma</vt:lpstr>
      <vt:lpstr>Wingdings</vt:lpstr>
      <vt:lpstr>Blends</vt:lpstr>
      <vt:lpstr>1_Blends</vt:lpstr>
      <vt:lpstr>Unidad 3: El Pacto de Dios con Abraham</vt:lpstr>
      <vt:lpstr>Contexto</vt:lpstr>
      <vt:lpstr>Versículo Clave:</vt:lpstr>
      <vt:lpstr>Verdad Central</vt:lpstr>
      <vt:lpstr>Meta de Aprendizaje</vt:lpstr>
      <vt:lpstr>Pregunta</vt:lpstr>
      <vt:lpstr>Pregunta</vt:lpstr>
      <vt:lpstr>Bosquejo</vt:lpstr>
      <vt:lpstr>La Promesa de Dios (Génesis 15.1-6)</vt:lpstr>
      <vt:lpstr>La Promesa de Dios (Génesis 15.1-6)</vt:lpstr>
      <vt:lpstr>La Promesa de Dios (Génesis 15.1-6)</vt:lpstr>
      <vt:lpstr>La Promesa de Dios (Génesis 15.1-6)</vt:lpstr>
      <vt:lpstr>La Promesa de Dios (Génesis 15.1-6)</vt:lpstr>
      <vt:lpstr>Abraham llamó a su hijo, Ismael (Génesis 16.1,2,15)</vt:lpstr>
      <vt:lpstr>Abraham llamó a su hijo, Ismael (Génesis 16.1,2,15)</vt:lpstr>
      <vt:lpstr>Abraham llamó a su hijo, Ismael (Génesis 16.1,2,15)</vt:lpstr>
      <vt:lpstr>Abraham llamó a su hijo, Ismael (Génesis 16.1,2,15)</vt:lpstr>
      <vt:lpstr>Abraham llamó a su hijo, Ismael (Génesis 16.1,2,15)</vt:lpstr>
      <vt:lpstr>El Pacto y la Circuncisión (Génesis 17.10)</vt:lpstr>
      <vt:lpstr>El Pacto y la Circuncisión (Génesis 17.10)</vt:lpstr>
      <vt:lpstr>El Pacto y la Circuncisión (Génesis 17.10)</vt:lpstr>
      <vt:lpstr>El Pacto y la Circuncisión (Génesis 17.10)</vt:lpstr>
      <vt:lpstr>El Pacto y la Circuncisión (Génesis 17.10)</vt:lpstr>
      <vt:lpstr>El Pacto y la Circuncisión (Génesis 17.10)</vt:lpstr>
      <vt:lpstr>Promesa del nacimiento de Isaac (Génesis 17.18-20)</vt:lpstr>
      <vt:lpstr>Promesa del nacimiento de Isaac (Génesis 17.18-20)</vt:lpstr>
      <vt:lpstr>Promesa del nacimiento de Isaac (Génesis 17.18-20)</vt:lpstr>
      <vt:lpstr>Aplicaciones</vt:lpstr>
      <vt:lpstr>Aplicaciones</vt:lpstr>
      <vt:lpstr>Aplicaciones</vt:lpstr>
      <vt:lpstr>Bibliografía</vt:lpstr>
      <vt:lpstr>Próximo Estudio</vt:lpstr>
      <vt:lpstr>PowerPoint Presentation</vt:lpstr>
    </vt:vector>
  </TitlesOfParts>
  <Company>UIPR-Aguadilla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9_dios_tiene_un_plan</dc:title>
  <dc:creator>JRIVERA</dc:creator>
  <cp:lastModifiedBy>Ortega, Tito (GSO Inks/Supplies SM)</cp:lastModifiedBy>
  <cp:revision>83</cp:revision>
  <dcterms:created xsi:type="dcterms:W3CDTF">2007-01-21T22:19:25Z</dcterms:created>
  <dcterms:modified xsi:type="dcterms:W3CDTF">2016-03-14T04:03:05Z</dcterms:modified>
</cp:coreProperties>
</file>