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  <p:sldMasterId id="2147483784" r:id="rId3"/>
  </p:sldMasterIdLst>
  <p:notesMasterIdLst>
    <p:notesMasterId r:id="rId34"/>
  </p:notesMasterIdLst>
  <p:handoutMasterIdLst>
    <p:handoutMasterId r:id="rId35"/>
  </p:handoutMasterIdLst>
  <p:sldIdLst>
    <p:sldId id="794" r:id="rId4"/>
    <p:sldId id="1228" r:id="rId5"/>
    <p:sldId id="804" r:id="rId6"/>
    <p:sldId id="416" r:id="rId7"/>
    <p:sldId id="287" r:id="rId8"/>
    <p:sldId id="1237" r:id="rId9"/>
    <p:sldId id="1270" r:id="rId10"/>
    <p:sldId id="1251" r:id="rId11"/>
    <p:sldId id="1271" r:id="rId12"/>
    <p:sldId id="1280" r:id="rId13"/>
    <p:sldId id="1282" r:id="rId14"/>
    <p:sldId id="1264" r:id="rId15"/>
    <p:sldId id="1276" r:id="rId16"/>
    <p:sldId id="1084" r:id="rId17"/>
    <p:sldId id="1254" r:id="rId18"/>
    <p:sldId id="1277" r:id="rId19"/>
    <p:sldId id="1281" r:id="rId20"/>
    <p:sldId id="1283" r:id="rId21"/>
    <p:sldId id="1272" r:id="rId22"/>
    <p:sldId id="1260" r:id="rId23"/>
    <p:sldId id="1261" r:id="rId24"/>
    <p:sldId id="1274" r:id="rId25"/>
    <p:sldId id="1275" r:id="rId26"/>
    <p:sldId id="1278" r:id="rId27"/>
    <p:sldId id="1279" r:id="rId28"/>
    <p:sldId id="1273" r:id="rId29"/>
    <p:sldId id="1155" r:id="rId30"/>
    <p:sldId id="561" r:id="rId31"/>
    <p:sldId id="1133" r:id="rId32"/>
    <p:sldId id="90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D1"/>
    <a:srgbClr val="A6925A"/>
    <a:srgbClr val="285633"/>
    <a:srgbClr val="CC9900"/>
    <a:srgbClr val="CB7935"/>
    <a:srgbClr val="303030"/>
    <a:srgbClr val="663300"/>
    <a:srgbClr val="9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6709" autoAdjust="0"/>
  </p:normalViewPr>
  <p:slideViewPr>
    <p:cSldViewPr>
      <p:cViewPr varScale="1">
        <p:scale>
          <a:sx n="76" d="100"/>
          <a:sy n="76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30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29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5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5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62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5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1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40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61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96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400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453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722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39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01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media.org/resources/illustrations/sweet-publishing/" TargetMode="External"/><Relationship Id="rId2" Type="http://schemas.openxmlformats.org/officeDocument/2006/relationships/hyperlink" Target="http://blog.lifeway.com/eblifewayadult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st-takla.org/Gallery/Bible/Illustrations/Bible-Slides/OT/Jeremiah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5" y="0"/>
            <a:ext cx="9156915" cy="68580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s-PR" sz="1600" i="1" dirty="0" err="1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685800"/>
            <a:ext cx="7937951" cy="20574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401638" lvl="0" indent="-234950" algn="ctr" fontAlgn="auto">
              <a:spcAft>
                <a:spcPts val="1200"/>
              </a:spcAft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Primavera de 2014/Tema </a:t>
            </a:r>
            <a:r>
              <a:rPr lang="es-PR" sz="4400" noProof="0" dirty="0" smtClean="0">
                <a:latin typeface="+mj-lt"/>
              </a:rPr>
              <a:t>2</a:t>
            </a:r>
            <a:r>
              <a:rPr lang="es-PR" sz="4400" dirty="0" smtClean="0">
                <a:latin typeface="+mj-lt"/>
              </a:rPr>
              <a:t>:                </a:t>
            </a:r>
            <a:r>
              <a:rPr lang="en-US" sz="4400" cap="small" dirty="0" err="1" smtClean="0">
                <a:latin typeface="+mj-lt"/>
              </a:rPr>
              <a:t>Preguntas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que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hizo</a:t>
            </a:r>
            <a:r>
              <a:rPr lang="en-US" sz="4400" cap="small" dirty="0" smtClean="0">
                <a:latin typeface="+mj-lt"/>
              </a:rPr>
              <a:t> </a:t>
            </a:r>
            <a:r>
              <a:rPr lang="en-US" sz="4400" cap="small" dirty="0" err="1" smtClean="0">
                <a:latin typeface="+mj-lt"/>
              </a:rPr>
              <a:t>Jesús</a:t>
            </a:r>
            <a:endParaRPr kumimoji="0" lang="es-PR" sz="4400" b="0" i="0" u="none" strike="noStrike" kern="1200" cap="small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2895600"/>
            <a:ext cx="7937951" cy="2971800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dirty="0" smtClean="0">
                <a:latin typeface="+mn-lt"/>
              </a:rPr>
              <a:t>“</a:t>
            </a:r>
            <a:r>
              <a:rPr lang="en-US" sz="4400" dirty="0" smtClean="0"/>
              <a:t>Las </a:t>
            </a:r>
            <a:r>
              <a:rPr lang="en-US" sz="4400" dirty="0" err="1" smtClean="0"/>
              <a:t>bendiciones</a:t>
            </a:r>
            <a:r>
              <a:rPr lang="en-US" sz="4400" dirty="0" smtClean="0"/>
              <a:t> de la </a:t>
            </a:r>
            <a:r>
              <a:rPr lang="en-US" sz="4400" dirty="0" err="1" smtClean="0"/>
              <a:t>santidad</a:t>
            </a:r>
            <a:r>
              <a:rPr lang="es-PR" sz="4400" dirty="0" smtClean="0">
                <a:latin typeface="+mn-lt"/>
              </a:rPr>
              <a:t>”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3600" noProof="0" dirty="0" smtClean="0">
                <a:latin typeface="+mn-lt"/>
                <a:cs typeface="+mn-cs"/>
              </a:rPr>
              <a:t>27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lang="es-PR" sz="3600" dirty="0" smtClean="0">
                <a:latin typeface="+mn-lt"/>
                <a:cs typeface="+mn-cs"/>
              </a:rPr>
              <a:t>abril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2014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s-P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s-PR" sz="2800" noProof="0" dirty="0" smtClean="0"/>
              <a:t>Lev</a:t>
            </a:r>
            <a:r>
              <a:rPr lang="en-US" sz="2800" noProof="0" dirty="0" err="1" smtClean="0"/>
              <a:t>ítico</a:t>
            </a:r>
            <a:r>
              <a:rPr lang="es-PR" sz="2800" noProof="0" dirty="0" smtClean="0"/>
              <a:t> 26</a:t>
            </a:r>
            <a:r>
              <a:rPr lang="es-PR" sz="2800" dirty="0" smtClean="0"/>
              <a:t>:3-13, 40-42, 45)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bg1">
              <a:lumMod val="95000"/>
              <a:lumOff val="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458200" cy="365760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7239000" cy="1004888"/>
          </a:xfrm>
        </p:spPr>
        <p:txBody>
          <a:bodyPr/>
          <a:lstStyle/>
          <a:p>
            <a:pPr marL="401638" indent="-401638">
              <a:buFont typeface="+mj-lt"/>
              <a:buAutoNum type="arabicPeriod"/>
            </a:pPr>
            <a:endParaRPr lang="es-ES" sz="4000" dirty="0"/>
          </a:p>
        </p:txBody>
      </p:sp>
      <p:pic>
        <p:nvPicPr>
          <p:cNvPr id="1030" name="Picture 6" descr="http://images.nationalgeographic.com/wpf/media-live/photos/000/210/cache/terraced-rice-field-china_21087_990x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312"/>
            <a:ext cx="9143999" cy="6860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062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0898" name="Picture 2" descr="http://bigarise.com/wp-content/uploads/2013/0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3657600"/>
          </a:xfrm>
        </p:spPr>
        <p:txBody>
          <a:bodyPr/>
          <a:lstStyle/>
          <a:p>
            <a:r>
              <a:rPr lang="es-ES" dirty="0"/>
              <a:t>¿En qué formas somos recompensados por seguir las reglas?</a:t>
            </a:r>
          </a:p>
          <a:p>
            <a:r>
              <a:rPr lang="es-ES" dirty="0" smtClean="0"/>
              <a:t>Aunque </a:t>
            </a:r>
            <a:r>
              <a:rPr lang="es-ES" dirty="0"/>
              <a:t>Dios prometió bendiciones a quienes le obedecieran, ¿qué deben hacer esas personas para recibir tales bendiciones?</a:t>
            </a:r>
          </a:p>
          <a:p>
            <a:r>
              <a:rPr lang="es-ES" dirty="0" smtClean="0"/>
              <a:t>Si </a:t>
            </a:r>
            <a:r>
              <a:rPr lang="es-ES" dirty="0"/>
              <a:t>vemos que una persona es bendecida, ¿significa eso que esa persona siempre vive una vida de santidad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6781800" cy="1004888"/>
          </a:xfrm>
        </p:spPr>
        <p:txBody>
          <a:bodyPr/>
          <a:lstStyle/>
          <a:p>
            <a:r>
              <a:rPr lang="es-PR" sz="4000" dirty="0" smtClean="0"/>
              <a:t>Preguntas</a:t>
            </a:r>
            <a:endParaRPr lang="es-PR" sz="4000" dirty="0"/>
          </a:p>
        </p:txBody>
      </p:sp>
    </p:spTree>
    <p:extLst>
      <p:ext uri="{BB962C8B-B14F-4D97-AF65-F5344CB8AC3E}">
        <p14:creationId xmlns:p14="http://schemas.microsoft.com/office/powerpoint/2010/main" val="868284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meditar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17712"/>
            <a:ext cx="8726488" cy="4611687"/>
          </a:xfrm>
        </p:spPr>
        <p:txBody>
          <a:bodyPr/>
          <a:lstStyle/>
          <a:p>
            <a:r>
              <a:rPr lang="en-US" dirty="0" err="1" smtClean="0"/>
              <a:t>Salmo</a:t>
            </a:r>
            <a:r>
              <a:rPr lang="en-US" dirty="0" smtClean="0"/>
              <a:t> 37 </a:t>
            </a:r>
          </a:p>
          <a:p>
            <a:r>
              <a:rPr lang="es-ES" sz="2600" dirty="0" smtClean="0"/>
              <a:t>No te impacientes a causa de los malignos,</a:t>
            </a:r>
            <a:br>
              <a:rPr lang="es-ES" sz="2600" dirty="0" smtClean="0"/>
            </a:br>
            <a:r>
              <a:rPr lang="es-ES" sz="2600" dirty="0" smtClean="0"/>
              <a:t>    Ni tengas envidia de los que hacen iniquidad.</a:t>
            </a:r>
          </a:p>
          <a:p>
            <a:r>
              <a:rPr lang="es-ES" sz="2600" b="1" baseline="30000" dirty="0" smtClean="0"/>
              <a:t> </a:t>
            </a:r>
            <a:r>
              <a:rPr lang="es-ES" sz="2600" dirty="0" smtClean="0"/>
              <a:t>Porque como hierba serán pronto cortados,</a:t>
            </a:r>
            <a:br>
              <a:rPr lang="es-ES" sz="2600" dirty="0" smtClean="0"/>
            </a:br>
            <a:r>
              <a:rPr lang="es-ES" sz="2600" dirty="0" smtClean="0"/>
              <a:t>Y como la hierba verde se secarán.</a:t>
            </a:r>
          </a:p>
          <a:p>
            <a:r>
              <a:rPr lang="es-ES" sz="2600" dirty="0" smtClean="0"/>
              <a:t>Confía en Jehová, y haz el bien;</a:t>
            </a:r>
            <a:br>
              <a:rPr lang="es-ES" sz="2600" dirty="0" smtClean="0"/>
            </a:br>
            <a:r>
              <a:rPr lang="es-ES" sz="2600" dirty="0" smtClean="0"/>
              <a:t>Y habitarás en la tierra, y te apacentarás de la verdad.</a:t>
            </a:r>
          </a:p>
          <a:p>
            <a:r>
              <a:rPr lang="es-ES" sz="2600" b="1" baseline="30000" dirty="0" smtClean="0"/>
              <a:t> </a:t>
            </a:r>
            <a:r>
              <a:rPr lang="es-ES" sz="2600" dirty="0" smtClean="0"/>
              <a:t>Deléitate asimismo en Jehová,</a:t>
            </a:r>
            <a:br>
              <a:rPr lang="es-ES" sz="2600" dirty="0" smtClean="0"/>
            </a:br>
            <a:r>
              <a:rPr lang="es-ES" sz="2600" dirty="0" smtClean="0"/>
              <a:t>Y él te concederá las peticiones de tu corazón.</a:t>
            </a:r>
            <a:br>
              <a:rPr lang="es-ES" sz="2600" dirty="0" smtClean="0"/>
            </a:br>
            <a:r>
              <a:rPr lang="es-ES" sz="2600" dirty="0" smtClean="0"/>
              <a:t>						</a:t>
            </a:r>
            <a:r>
              <a:rPr lang="es-ES" sz="2600" dirty="0" smtClean="0">
                <a:solidFill>
                  <a:srgbClr val="FF0000"/>
                </a:solidFill>
              </a:rPr>
              <a:t>(Salmo 37:1-4)</a:t>
            </a:r>
            <a:endParaRPr lang="es-E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5334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s-ES" sz="3600" dirty="0"/>
              <a:t>Andar en los caminos de Dios nos </a:t>
            </a:r>
            <a:r>
              <a:rPr lang="es-ES" sz="3600" dirty="0" smtClean="0"/>
              <a:t>  asegura </a:t>
            </a:r>
            <a:r>
              <a:rPr lang="es-ES" sz="3600" dirty="0"/>
              <a:t>Su presencia (Levítico 26.11-13</a:t>
            </a:r>
            <a:r>
              <a:rPr lang="es-ES" sz="3600" dirty="0" smtClean="0"/>
              <a:t>)</a:t>
            </a:r>
            <a:endParaRPr lang="es-PR" sz="36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66317"/>
            <a:ext cx="6629400" cy="471308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15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458200" cy="44196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“Y pondré mi morada en medio de vosotros, y mi alma no os abominará; y andaré entre vosotros, y yo seré vuestro Dios, y vosotros seréis mi pueblo. Yo Jehová vuestro Dios, que os saqué de la tierra de Egipto, para que no fueseis sus siervos, y rompí las coyundas de vuestro yugo, y os he hecho andar con el rostro erguido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5334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s-ES" sz="3600" dirty="0"/>
              <a:t>Andar en los caminos de Dios nos </a:t>
            </a:r>
            <a:r>
              <a:rPr lang="es-ES" sz="3600" dirty="0" smtClean="0"/>
              <a:t>  asegura </a:t>
            </a:r>
            <a:r>
              <a:rPr lang="es-ES" sz="3600" dirty="0"/>
              <a:t>Su presencia (Levítico 26.11-13</a:t>
            </a:r>
            <a:r>
              <a:rPr lang="es-ES" sz="3600" dirty="0" smtClean="0"/>
              <a:t>)</a:t>
            </a:r>
            <a:endParaRPr lang="es-PR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422544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16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6482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El Señor libró a Su pueblo para un propósito y esperaba que Israel le sirviera. Él le muestra Su amor, pero también le advierte sobre qué ocurrirá si deciden apartarse de Él.</a:t>
            </a:r>
          </a:p>
          <a:p>
            <a:pPr marL="0" indent="0">
              <a:buNone/>
            </a:pPr>
            <a:r>
              <a:rPr lang="es-ES" dirty="0" smtClean="0"/>
              <a:t>	Dios ha puesto una ley moral en el universo; el que la sigue, aun no conociendo a Dios personalmente, incurre bendiciones de Dios. Igualmente, el cristiano que vive en desobediencia será castigado.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5334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s-ES" sz="3600" dirty="0"/>
              <a:t>Andar en los caminos de Dios nos </a:t>
            </a:r>
            <a:r>
              <a:rPr lang="es-ES" sz="3600" dirty="0" smtClean="0"/>
              <a:t>  asegura </a:t>
            </a:r>
            <a:r>
              <a:rPr lang="es-ES" sz="3600" dirty="0"/>
              <a:t>Su presencia (Levítico 26.11-13</a:t>
            </a:r>
            <a:r>
              <a:rPr lang="es-ES" sz="3600" dirty="0" smtClean="0"/>
              <a:t>)</a:t>
            </a:r>
            <a:endParaRPr lang="es-PR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422544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17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6482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5334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marL="457200" indent="-457200">
              <a:spcAft>
                <a:spcPts val="600"/>
              </a:spcAft>
            </a:pPr>
            <a:endParaRPr lang="es-PR" sz="3600" kern="0" dirty="0" smtClean="0"/>
          </a:p>
        </p:txBody>
      </p:sp>
      <p:pic>
        <p:nvPicPr>
          <p:cNvPr id="79874" name="Picture 2" descr="http://wallpapers5.com/images/wallpapers/75095771/Landscape/Beautiful-Japan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44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Andar en los caminos de Dios nos   asegura Su presencia (Levítico 26.11-13)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26488" cy="422751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Romanos</a:t>
            </a:r>
            <a:r>
              <a:rPr lang="en-US" dirty="0" smtClean="0">
                <a:solidFill>
                  <a:srgbClr val="FF0000"/>
                </a:solidFill>
              </a:rPr>
              <a:t> 6:15-23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22" name="Picture 2" descr="http://fc09.deviantart.net/fs11/i/2006/243/f/c/Broken_Chains_by_Mis_takenbeau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42" y="2667000"/>
            <a:ext cx="8823158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458200" cy="3657600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s-ES" dirty="0"/>
              <a:t>Qué bendición fundamental para la vida se promete en estos versículos?</a:t>
            </a:r>
          </a:p>
          <a:p>
            <a:r>
              <a:rPr lang="es-ES" dirty="0"/>
              <a:t>¿Cuál es la evidencia de la presencia de Dios en los cristianos en la actualidad? (</a:t>
            </a:r>
            <a:r>
              <a:rPr lang="es-ES" dirty="0">
                <a:solidFill>
                  <a:schemeClr val="tx2"/>
                </a:solidFill>
              </a:rPr>
              <a:t>Hechos 2.38</a:t>
            </a:r>
            <a:r>
              <a:rPr lang="es-ES" dirty="0"/>
              <a:t>).</a:t>
            </a:r>
          </a:p>
          <a:p>
            <a:r>
              <a:rPr lang="es-ES" dirty="0" smtClean="0"/>
              <a:t>¿</a:t>
            </a:r>
            <a:r>
              <a:rPr lang="es-ES" dirty="0"/>
              <a:t>Por qué las cargas pesadas nunca nos deben hacer sentir agobiados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6781800" cy="1004888"/>
          </a:xfrm>
        </p:spPr>
        <p:txBody>
          <a:bodyPr/>
          <a:lstStyle/>
          <a:p>
            <a:r>
              <a:rPr lang="es-PR" sz="4000" dirty="0" smtClean="0"/>
              <a:t>Preguntas</a:t>
            </a:r>
            <a:endParaRPr lang="es-PR" sz="4000" dirty="0"/>
          </a:p>
        </p:txBody>
      </p:sp>
    </p:spTree>
    <p:extLst>
      <p:ext uri="{BB962C8B-B14F-4D97-AF65-F5344CB8AC3E}">
        <p14:creationId xmlns:p14="http://schemas.microsoft.com/office/powerpoint/2010/main" val="3492459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2A2A2A"/>
            </a:gs>
            <a:gs pos="43000">
              <a:schemeClr val="bg1"/>
            </a:gs>
            <a:gs pos="15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07" y="0"/>
            <a:ext cx="7961586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019800" y="5181600"/>
            <a:ext cx="2456793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0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8113"/>
            <a:ext cx="8991600" cy="1462087"/>
          </a:xfrm>
        </p:spPr>
        <p:txBody>
          <a:bodyPr/>
          <a:lstStyle/>
          <a:p>
            <a:pPr marL="512763" indent="-512763">
              <a:spcAft>
                <a:spcPts val="600"/>
              </a:spcAft>
              <a:buFont typeface="+mj-lt"/>
              <a:buAutoNum type="arabicPeriod" startAt="3"/>
            </a:pPr>
            <a:r>
              <a:rPr lang="es-ES" sz="4000" dirty="0"/>
              <a:t>Confesar el pecado produce restauración (Levítico 26.40-42, 45)</a:t>
            </a:r>
            <a:endParaRPr lang="es-P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24"/>
          <a:stretch/>
        </p:blipFill>
        <p:spPr>
          <a:xfrm>
            <a:off x="1047433" y="2133600"/>
            <a:ext cx="7182167" cy="44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2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024958"/>
            <a:ext cx="8305800" cy="437584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“Y confesarán su iniquidad, y la iniquidad de sus padres, por su prevaricación con que prevaricaron contra mí; y también porque anduvieron conmigo en oposición, yo también habré andado en contra de ellos, y los habré hecho entrar en la tierra de sus enemigos; y entonces se humillará su corazón incircunciso, y reconocerán su pecado</a:t>
            </a:r>
            <a:r>
              <a:rPr lang="es-ES" dirty="0" smtClean="0"/>
              <a:t>...”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8113"/>
            <a:ext cx="8991600" cy="1462087"/>
          </a:xfrm>
        </p:spPr>
        <p:txBody>
          <a:bodyPr/>
          <a:lstStyle/>
          <a:p>
            <a:pPr marL="512763" indent="-512763">
              <a:spcAft>
                <a:spcPts val="600"/>
              </a:spcAft>
              <a:buFont typeface="+mj-lt"/>
              <a:buAutoNum type="arabicPeriod" startAt="3"/>
            </a:pPr>
            <a:r>
              <a:rPr lang="es-ES" sz="4000" dirty="0"/>
              <a:t>Confesar el pecado produce restauración (Levítico </a:t>
            </a:r>
            <a:r>
              <a:rPr lang="es-ES" sz="4000" dirty="0" smtClean="0"/>
              <a:t>26.40-42)</a:t>
            </a:r>
            <a:endParaRPr lang="es-PR" sz="4000" dirty="0"/>
          </a:p>
        </p:txBody>
      </p:sp>
    </p:spTree>
    <p:extLst>
      <p:ext uri="{BB962C8B-B14F-4D97-AF65-F5344CB8AC3E}">
        <p14:creationId xmlns:p14="http://schemas.microsoft.com/office/powerpoint/2010/main" val="4023582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024958"/>
            <a:ext cx="8305800" cy="437584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“...Entonces </a:t>
            </a:r>
            <a:r>
              <a:rPr lang="es-ES" dirty="0"/>
              <a:t>yo me acordaré de mi pacto con Jacob, y asimismo de mi pacto con Isaac, y también de mi pacto con Abraham me acordaré, y haré memoria de la tierra.” (</a:t>
            </a:r>
            <a:r>
              <a:rPr lang="es-ES" dirty="0">
                <a:solidFill>
                  <a:schemeClr val="tx2"/>
                </a:solidFill>
              </a:rPr>
              <a:t>Levítico 26.40–42, RVR60</a:t>
            </a:r>
            <a:r>
              <a:rPr lang="es-ES" dirty="0" smtClean="0"/>
              <a:t>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8113"/>
            <a:ext cx="8991600" cy="1462087"/>
          </a:xfrm>
        </p:spPr>
        <p:txBody>
          <a:bodyPr/>
          <a:lstStyle/>
          <a:p>
            <a:pPr marL="512763" indent="-512763">
              <a:spcAft>
                <a:spcPts val="600"/>
              </a:spcAft>
              <a:buFont typeface="+mj-lt"/>
              <a:buAutoNum type="arabicPeriod" startAt="3"/>
            </a:pPr>
            <a:r>
              <a:rPr lang="es-ES" sz="4000" dirty="0"/>
              <a:t>Confesar el pecado produce restauración (Levítico </a:t>
            </a:r>
            <a:r>
              <a:rPr lang="es-ES" sz="4000" dirty="0" smtClean="0"/>
              <a:t>26.40-42)</a:t>
            </a:r>
            <a:endParaRPr lang="es-PR" sz="4000" dirty="0"/>
          </a:p>
        </p:txBody>
      </p:sp>
    </p:spTree>
    <p:extLst>
      <p:ext uri="{BB962C8B-B14F-4D97-AF65-F5344CB8AC3E}">
        <p14:creationId xmlns:p14="http://schemas.microsoft.com/office/powerpoint/2010/main" val="4157856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024958"/>
            <a:ext cx="8305800" cy="437584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Antes me acordaré de ellos por el pacto antiguo, cuando los saqué de la tierra de Egipto a los ojos de las naciones, para ser su Dios. Yo Jehová.” (</a:t>
            </a:r>
            <a:r>
              <a:rPr lang="es-ES" dirty="0">
                <a:solidFill>
                  <a:schemeClr val="tx2"/>
                </a:solidFill>
              </a:rPr>
              <a:t>Levítico 26.45, RVR60</a:t>
            </a:r>
            <a:r>
              <a:rPr lang="es-ES" dirty="0"/>
              <a:t>) </a:t>
            </a:r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8113"/>
            <a:ext cx="8991600" cy="1462087"/>
          </a:xfrm>
        </p:spPr>
        <p:txBody>
          <a:bodyPr/>
          <a:lstStyle/>
          <a:p>
            <a:pPr marL="512763" indent="-512763">
              <a:spcAft>
                <a:spcPts val="600"/>
              </a:spcAft>
              <a:buFont typeface="+mj-lt"/>
              <a:buAutoNum type="arabicPeriod" startAt="3"/>
            </a:pPr>
            <a:r>
              <a:rPr lang="es-ES" sz="4000" dirty="0"/>
              <a:t>Confesar el pecado produce restauración (Levítico </a:t>
            </a:r>
            <a:r>
              <a:rPr lang="es-ES" sz="4000" dirty="0" smtClean="0"/>
              <a:t>26.45</a:t>
            </a:r>
            <a:r>
              <a:rPr lang="es-ES" sz="4000" dirty="0"/>
              <a:t>)</a:t>
            </a:r>
            <a:endParaRPr lang="es-PR" sz="4000" dirty="0"/>
          </a:p>
        </p:txBody>
      </p:sp>
    </p:spTree>
    <p:extLst>
      <p:ext uri="{BB962C8B-B14F-4D97-AF65-F5344CB8AC3E}">
        <p14:creationId xmlns:p14="http://schemas.microsoft.com/office/powerpoint/2010/main" val="202693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s-ES" sz="2600" dirty="0" smtClean="0"/>
              <a:t>“Este es el mensaje que hemos oído de él, y os anunciamos: Dios es luz, y no hay ningunas tinieblas en él. Si decimos que tenemos comunión con él, y andamos en tinieblas, mentimos, y no practicamos la verdad; pero si andamos en luz, como él está en luz, tenemos comunión unos con otros, y la sangre de Jesucristo su Hijo nos limpia de todo pecado. Si decimos que no tenemos pecado, nos engañamos a nosotros mismos, y la verdad no está en nosotros. Si confesamos nuestros pecados, él es fiel y justo para perdonar nuestros pecados, y limpiarnos de toda maldad.”</a:t>
            </a:r>
          </a:p>
          <a:p>
            <a:pPr marL="0" indent="0">
              <a:buNone/>
            </a:pPr>
            <a:r>
              <a:rPr lang="es-ES" sz="2600" dirty="0" smtClean="0"/>
              <a:t>						</a:t>
            </a:r>
            <a:r>
              <a:rPr lang="es-ES" sz="2600" dirty="0" smtClean="0">
                <a:solidFill>
                  <a:srgbClr val="FF0000"/>
                </a:solidFill>
              </a:rPr>
              <a:t>(1 Juan 1:5-9)</a:t>
            </a:r>
            <a:endParaRPr lang="es-ES" sz="2600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8113"/>
            <a:ext cx="8991600" cy="1462087"/>
          </a:xfrm>
        </p:spPr>
        <p:txBody>
          <a:bodyPr/>
          <a:lstStyle/>
          <a:p>
            <a:pPr marL="512763" indent="-512763">
              <a:spcAft>
                <a:spcPts val="600"/>
              </a:spcAft>
              <a:buFont typeface="+mj-lt"/>
              <a:buAutoNum type="arabicPeriod" startAt="3"/>
            </a:pPr>
            <a:r>
              <a:rPr lang="es-ES" sz="4000" dirty="0"/>
              <a:t>Confesar el pecado produce restauración (Levítico </a:t>
            </a:r>
            <a:r>
              <a:rPr lang="es-ES" sz="4000" dirty="0" smtClean="0"/>
              <a:t>26.45</a:t>
            </a:r>
            <a:r>
              <a:rPr lang="es-ES" sz="4000" dirty="0"/>
              <a:t>)</a:t>
            </a:r>
            <a:endParaRPr lang="es-PR" sz="4000" dirty="0"/>
          </a:p>
        </p:txBody>
      </p:sp>
    </p:spTree>
    <p:extLst>
      <p:ext uri="{BB962C8B-B14F-4D97-AF65-F5344CB8AC3E}">
        <p14:creationId xmlns:p14="http://schemas.microsoft.com/office/powerpoint/2010/main" val="202693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3200400" cy="4953000"/>
          </a:xfrm>
        </p:spPr>
        <p:txBody>
          <a:bodyPr/>
          <a:lstStyle/>
          <a:p>
            <a:pPr marL="0" indent="0">
              <a:buNone/>
            </a:pPr>
            <a:r>
              <a:rPr lang="es-ES" sz="2600" dirty="0" smtClean="0"/>
              <a:t>Dios quiere que sus hijos vivan en paz y que no tengan que sufrir las consecuencias del pecado. </a:t>
            </a:r>
          </a:p>
          <a:p>
            <a:pPr marL="0" indent="0">
              <a:buNone/>
            </a:pPr>
            <a:r>
              <a:rPr lang="es-ES" sz="2600" dirty="0" smtClean="0"/>
              <a:t>Él provee el perdón para aquellos que quieren tornarse de sus malos caminos.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38113"/>
            <a:ext cx="8991600" cy="1462087"/>
          </a:xfrm>
        </p:spPr>
        <p:txBody>
          <a:bodyPr/>
          <a:lstStyle/>
          <a:p>
            <a:pPr marL="512763" indent="-512763">
              <a:spcAft>
                <a:spcPts val="600"/>
              </a:spcAft>
              <a:buFont typeface="+mj-lt"/>
              <a:buAutoNum type="arabicPeriod" startAt="3"/>
            </a:pPr>
            <a:r>
              <a:rPr lang="es-ES" sz="4000" dirty="0"/>
              <a:t>Confesar el pecado produce restauración (Levítico </a:t>
            </a:r>
            <a:r>
              <a:rPr lang="es-ES" sz="4000" dirty="0" smtClean="0"/>
              <a:t>26.45</a:t>
            </a:r>
            <a:r>
              <a:rPr lang="es-ES" sz="4000" dirty="0"/>
              <a:t>)</a:t>
            </a:r>
            <a:endParaRPr lang="es-PR" sz="4000" dirty="0"/>
          </a:p>
        </p:txBody>
      </p:sp>
      <p:pic>
        <p:nvPicPr>
          <p:cNvPr id="2050" name="Picture 2" descr="http://images6.fanpop.com/image/photos/34100000/Japanese-Landscape-japan-34113695-160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828800"/>
            <a:ext cx="5943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93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3657600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s-ES" dirty="0"/>
              <a:t>Qué actitudes pueden arruinar una vida de santidad (desobediencia a Dios)? ¿Qué debemos hacer al respecto?</a:t>
            </a:r>
          </a:p>
          <a:p>
            <a:r>
              <a:rPr lang="es-ES" dirty="0"/>
              <a:t>¿Qué es un corazón incircunciso? ¿Qué necesita?</a:t>
            </a:r>
          </a:p>
          <a:p>
            <a:r>
              <a:rPr lang="es-ES" dirty="0"/>
              <a:t>¿Qué castigo debió pagarse por el pecado?</a:t>
            </a:r>
          </a:p>
          <a:p>
            <a:r>
              <a:rPr lang="es-ES" dirty="0"/>
              <a:t>¿Cómo sabe usted que Dios desea restaurar a Su pueblo? ¿Qué prometió Él? ¿Qué significa esto hoy para los cristianos?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6781800" cy="1004888"/>
          </a:xfrm>
        </p:spPr>
        <p:txBody>
          <a:bodyPr/>
          <a:lstStyle/>
          <a:p>
            <a:r>
              <a:rPr lang="es-PR" sz="4000" dirty="0" smtClean="0"/>
              <a:t>Preguntas</a:t>
            </a:r>
            <a:endParaRPr lang="es-PR" sz="4000" dirty="0"/>
          </a:p>
        </p:txBody>
      </p:sp>
    </p:spTree>
    <p:extLst>
      <p:ext uri="{BB962C8B-B14F-4D97-AF65-F5344CB8AC3E}">
        <p14:creationId xmlns:p14="http://schemas.microsoft.com/office/powerpoint/2010/main" val="959645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Aplicaciones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s-ES" dirty="0"/>
              <a:t>Evalúe cuán estrechamente sigue usted </a:t>
            </a:r>
            <a:r>
              <a:rPr lang="es-ES" dirty="0" smtClean="0"/>
              <a:t>los </a:t>
            </a:r>
            <a:r>
              <a:rPr lang="es-ES" dirty="0"/>
              <a:t>mandamientos de </a:t>
            </a:r>
            <a:r>
              <a:rPr lang="es-ES" dirty="0" smtClean="0"/>
              <a:t>Dios; nuestra </a:t>
            </a:r>
            <a:r>
              <a:rPr lang="es-ES" dirty="0"/>
              <a:t>capacidad de dar fruto en abundancia depende de ello.</a:t>
            </a:r>
          </a:p>
          <a:p>
            <a:r>
              <a:rPr lang="es-ES" dirty="0" smtClean="0"/>
              <a:t>Cuando </a:t>
            </a:r>
            <a:r>
              <a:rPr lang="es-ES" dirty="0"/>
              <a:t>andamos con Dios, experimentamos paz y seguridad porque sabemos que Su presencia siempre permanece con nosotros.</a:t>
            </a:r>
          </a:p>
          <a:p>
            <a:r>
              <a:rPr lang="es-ES" dirty="0"/>
              <a:t>Los cristianos que sienten que han dañado su relación con Dios deben reconocer y aceptar que Dios desea </a:t>
            </a:r>
            <a:r>
              <a:rPr lang="es-ES" dirty="0" smtClean="0"/>
              <a:t>restaurarles.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05800" cy="4230687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600" dirty="0" smtClean="0"/>
              <a:t>Carson</a:t>
            </a:r>
            <a:r>
              <a:rPr lang="es-ES" sz="1600" dirty="0"/>
              <a:t>, D.A. et al. </a:t>
            </a:r>
            <a:r>
              <a:rPr lang="es-ES" sz="1600" i="1" dirty="0"/>
              <a:t>Nuevo comentario </a:t>
            </a:r>
            <a:r>
              <a:rPr lang="es-ES" sz="1600" i="1" dirty="0" err="1"/>
              <a:t>Bı́blico</a:t>
            </a:r>
            <a:r>
              <a:rPr lang="es-ES" sz="1600" i="1" dirty="0"/>
              <a:t>: Siglo veintiuno</a:t>
            </a:r>
            <a:r>
              <a:rPr lang="es-ES" sz="1600" dirty="0"/>
              <a:t>. </a:t>
            </a:r>
            <a:r>
              <a:rPr lang="es-ES" sz="1600" dirty="0" err="1"/>
              <a:t>electronic</a:t>
            </a:r>
            <a:r>
              <a:rPr lang="es-ES" sz="1600" dirty="0"/>
              <a:t> ed. Miami: Sociedades </a:t>
            </a:r>
            <a:r>
              <a:rPr lang="es-ES" sz="1600" dirty="0" err="1"/>
              <a:t>Bı́blicas</a:t>
            </a:r>
            <a:r>
              <a:rPr lang="es-ES" sz="1600" dirty="0"/>
              <a:t> Unidas, 2000</a:t>
            </a:r>
            <a:r>
              <a:rPr lang="es-ES" sz="1600" dirty="0" smtClean="0"/>
              <a:t>.</a:t>
            </a:r>
            <a:endParaRPr lang="es-ES" sz="1600" dirty="0"/>
          </a:p>
          <a:p>
            <a:pPr marL="342900" lvl="1" indent="-342900">
              <a:lnSpc>
                <a:spcPct val="90000"/>
              </a:lnSpc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600" dirty="0" smtClean="0"/>
              <a:t>Fernández, Óscar J. et al. Eds. </a:t>
            </a:r>
            <a:r>
              <a:rPr lang="es-PR" sz="1600" i="1" dirty="0" smtClean="0"/>
              <a:t>Estudios Bíblicos </a:t>
            </a:r>
            <a:r>
              <a:rPr lang="es-PR" sz="1600" i="1" dirty="0" err="1" smtClean="0"/>
              <a:t>Lifeway</a:t>
            </a:r>
            <a:r>
              <a:rPr lang="es-PR" sz="1600" i="1" dirty="0" smtClean="0"/>
              <a:t> para Adultos. </a:t>
            </a:r>
            <a:r>
              <a:rPr lang="es-PR" sz="1600" dirty="0" smtClean="0"/>
              <a:t>Vol. 13, Núm. 3.</a:t>
            </a:r>
            <a:r>
              <a:rPr lang="es-PR" sz="1600" i="1" dirty="0" smtClean="0"/>
              <a:t>  </a:t>
            </a:r>
            <a:r>
              <a:rPr lang="es-PR" sz="1600" dirty="0" smtClean="0"/>
              <a:t>Nashville, TN: </a:t>
            </a:r>
            <a:r>
              <a:rPr lang="es-PR" sz="1600" dirty="0" err="1" smtClean="0"/>
              <a:t>Lifeway</a:t>
            </a:r>
            <a:r>
              <a:rPr lang="es-PR" sz="1600" dirty="0" smtClean="0"/>
              <a:t> </a:t>
            </a:r>
            <a:r>
              <a:rPr lang="es-PR" sz="1600" dirty="0" err="1" smtClean="0"/>
              <a:t>Church</a:t>
            </a:r>
            <a:r>
              <a:rPr lang="es-PR" sz="1600" dirty="0" smtClean="0"/>
              <a:t> </a:t>
            </a:r>
            <a:r>
              <a:rPr lang="es-PR" sz="1600" dirty="0" err="1" smtClean="0"/>
              <a:t>Resources</a:t>
            </a:r>
            <a:r>
              <a:rPr lang="es-PR" sz="1600" dirty="0" smtClean="0"/>
              <a:t>, 2013. 93-102.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dirty="0"/>
              <a:t>Henry, Matthew, y Francisco </a:t>
            </a:r>
            <a:r>
              <a:rPr lang="en-US" sz="1600" dirty="0" err="1"/>
              <a:t>Lacueva</a:t>
            </a:r>
            <a:r>
              <a:rPr lang="en-US" sz="1600" dirty="0"/>
              <a:t>. </a:t>
            </a:r>
            <a:r>
              <a:rPr lang="en-US" sz="1600" i="1" dirty="0" err="1"/>
              <a:t>Comentario</a:t>
            </a:r>
            <a:r>
              <a:rPr lang="en-US" sz="1600" i="1" dirty="0"/>
              <a:t> </a:t>
            </a:r>
            <a:r>
              <a:rPr lang="en-US" sz="1600" i="1" dirty="0" err="1"/>
              <a:t>Bı́blico</a:t>
            </a:r>
            <a:r>
              <a:rPr lang="en-US" sz="1600" i="1" dirty="0"/>
              <a:t> de Matthew Henry.</a:t>
            </a:r>
            <a:r>
              <a:rPr lang="en-US" sz="1600" dirty="0"/>
              <a:t> </a:t>
            </a:r>
            <a:r>
              <a:rPr lang="en-US" sz="1600" dirty="0" smtClean="0"/>
              <a:t>Barcelona: </a:t>
            </a:r>
            <a:r>
              <a:rPr lang="en-US" sz="1600" dirty="0"/>
              <a:t>Editorial CLIE, 1999</a:t>
            </a:r>
            <a:r>
              <a:rPr lang="en-US" sz="1600" dirty="0" smtClean="0"/>
              <a:t>.</a:t>
            </a:r>
            <a:endParaRPr lang="en-US" sz="1600" dirty="0"/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folHlink"/>
              </a:buClr>
              <a:buSzPct val="60000"/>
              <a:buNone/>
            </a:pPr>
            <a:r>
              <a:rPr lang="en-US" sz="1600" dirty="0"/>
              <a:t>MacDonald, William. </a:t>
            </a:r>
            <a:r>
              <a:rPr lang="en-US" sz="1600" dirty="0" err="1"/>
              <a:t>Comentario</a:t>
            </a:r>
            <a:r>
              <a:rPr lang="en-US" sz="1600" dirty="0"/>
              <a:t> B</a:t>
            </a:r>
            <a:r>
              <a:rPr lang="el-GR" sz="1600" dirty="0"/>
              <a:t>φ</a:t>
            </a:r>
            <a:r>
              <a:rPr lang="en-US" sz="1600" dirty="0" err="1"/>
              <a:t>blico</a:t>
            </a:r>
            <a:r>
              <a:rPr lang="en-US" sz="1600" dirty="0"/>
              <a:t> de William MacDonald: </a:t>
            </a:r>
            <a:r>
              <a:rPr lang="en-US" sz="1600" dirty="0" err="1"/>
              <a:t>Antiguo</a:t>
            </a:r>
            <a:r>
              <a:rPr lang="en-US" sz="1600" dirty="0"/>
              <a:t> </a:t>
            </a:r>
            <a:r>
              <a:rPr lang="en-US" sz="1600" dirty="0" err="1"/>
              <a:t>Testamento</a:t>
            </a:r>
            <a:r>
              <a:rPr lang="en-US" sz="1600" dirty="0"/>
              <a:t> y Nuevo </a:t>
            </a:r>
            <a:r>
              <a:rPr lang="en-US" sz="1600" dirty="0" err="1"/>
              <a:t>Testamento</a:t>
            </a:r>
            <a:r>
              <a:rPr lang="en-US" sz="1600" dirty="0"/>
              <a:t>. </a:t>
            </a:r>
            <a:r>
              <a:rPr lang="en-US" sz="1600" dirty="0" err="1"/>
              <a:t>Viladecavalls</a:t>
            </a:r>
            <a:r>
              <a:rPr lang="en-US" sz="1600" dirty="0"/>
              <a:t> (Barcelona), </a:t>
            </a:r>
            <a:r>
              <a:rPr lang="en-US" sz="1600" dirty="0" err="1"/>
              <a:t>Espa±a</a:t>
            </a:r>
            <a:r>
              <a:rPr lang="en-US" sz="1600" dirty="0"/>
              <a:t>: Editorial CLIE, 2004.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PR" sz="1600" dirty="0" smtClean="0"/>
              <a:t>Reina Valera Revisada (1960). Miami: Sociedades Bíblicas Unidas, 1998.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PR" sz="1600" dirty="0">
                <a:hlinkClick r:id="rId2"/>
              </a:rPr>
              <a:t>http://blog.lifeway.com/eblifewayadultos</a:t>
            </a:r>
            <a:r>
              <a:rPr lang="es-PR" sz="1600" dirty="0" smtClean="0">
                <a:hlinkClick r:id="rId2"/>
              </a:rPr>
              <a:t>/</a:t>
            </a:r>
            <a:endParaRPr lang="es-PR" sz="1600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ES" sz="1600" dirty="0" smtClean="0">
                <a:hlinkClick r:id="rId3"/>
              </a:rPr>
              <a:t>http://www.dsmedia.org/resources/illustrations/sweet-publishing/</a:t>
            </a:r>
            <a:r>
              <a:rPr lang="es-ES" sz="1600" dirty="0" smtClean="0"/>
              <a:t>  (imágenes bíblicas).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600" dirty="0" smtClean="0">
                <a:hlinkClick r:id="rId4"/>
              </a:rPr>
              <a:t>http://st-takla.org/Gallery/Bible/Illustrations/Bible-Slides/OT/Jeremiah.html</a:t>
            </a:r>
            <a:r>
              <a:rPr lang="en-US" sz="1600" dirty="0" smtClean="0"/>
              <a:t> </a:t>
            </a:r>
            <a:r>
              <a:rPr lang="es-ES" sz="1600" dirty="0" smtClean="0">
                <a:latin typeface="+mj-lt"/>
              </a:rPr>
              <a:t>(imágenes bíblicas).</a:t>
            </a:r>
            <a:endParaRPr lang="en-US" sz="16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4" t="-667" r="2500" b="667"/>
          <a:stretch/>
        </p:blipFill>
        <p:spPr>
          <a:xfrm>
            <a:off x="0" y="381000"/>
            <a:ext cx="9144000" cy="606902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808" y="571500"/>
            <a:ext cx="7705531" cy="571500"/>
          </a:xfrm>
          <a:solidFill>
            <a:schemeClr val="tx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bg1"/>
                </a:solidFill>
              </a:rPr>
              <a:t>Próximo Estudio Dominical</a:t>
            </a:r>
            <a:endParaRPr lang="es-PR" dirty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42807" y="1143000"/>
            <a:ext cx="7705531" cy="5143500"/>
          </a:xfrm>
          <a:solidFill>
            <a:schemeClr val="tx1">
              <a:lumMod val="95000"/>
              <a:lumOff val="5000"/>
              <a:alpha val="65000"/>
            </a:schemeClr>
          </a:solidFill>
          <a:ln/>
        </p:spPr>
        <p:txBody>
          <a:bodyPr anchor="ctr">
            <a:noAutofit/>
          </a:bodyPr>
          <a:lstStyle/>
          <a:p>
            <a:pPr marL="166688" lvl="0" indent="0" algn="ctr" fontAlgn="auto">
              <a:spcAft>
                <a:spcPts val="1200"/>
              </a:spcAft>
              <a:buNone/>
              <a:defRPr/>
            </a:pPr>
            <a:r>
              <a:rPr lang="es-PR" sz="4400" dirty="0" smtClean="0">
                <a:solidFill>
                  <a:schemeClr val="bg1"/>
                </a:solidFill>
              </a:rPr>
              <a:t>Primavera de 2014/Tema 3: </a:t>
            </a:r>
            <a:r>
              <a:rPr lang="es-PR" sz="4400" cap="small" dirty="0" smtClean="0">
                <a:solidFill>
                  <a:schemeClr val="bg1"/>
                </a:solidFill>
              </a:rPr>
              <a:t>Relaciones extraordinarias</a:t>
            </a:r>
            <a:endParaRPr lang="es-PR" sz="4400" cap="small" dirty="0">
              <a:solidFill>
                <a:schemeClr val="bg1"/>
              </a:solidFill>
            </a:endParaRPr>
          </a:p>
          <a:p>
            <a:pPr marL="166688" lvl="0" indent="0" algn="ctr" fontAlgn="auto">
              <a:spcAft>
                <a:spcPts val="1200"/>
              </a:spcAft>
              <a:buNone/>
              <a:defRPr/>
            </a:pPr>
            <a:r>
              <a:rPr lang="es-PR" sz="4000" dirty="0" smtClean="0">
                <a:solidFill>
                  <a:schemeClr val="bg1"/>
                </a:solidFill>
              </a:rPr>
              <a:t>“Acertar con mi relación más importante”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dirty="0" smtClean="0">
                <a:solidFill>
                  <a:schemeClr val="bg1"/>
                </a:solidFill>
              </a:rPr>
              <a:t>4 de mayo de 2014</a:t>
            </a:r>
            <a:endParaRPr lang="es-PR" sz="2800" dirty="0" smtClean="0">
              <a:solidFill>
                <a:schemeClr val="bg1"/>
              </a:solidFill>
            </a:endParaRPr>
          </a:p>
          <a:p>
            <a:pPr marL="401638" indent="-234950" algn="ctr">
              <a:buNone/>
            </a:pPr>
            <a:r>
              <a:rPr lang="es-PR" dirty="0" smtClean="0">
                <a:solidFill>
                  <a:schemeClr val="bg1"/>
                </a:solidFill>
              </a:rPr>
              <a:t>Leer </a:t>
            </a:r>
            <a:r>
              <a:rPr lang="es-PR" dirty="0">
                <a:solidFill>
                  <a:schemeClr val="bg1"/>
                </a:solidFill>
              </a:rPr>
              <a:t>y meditar en</a:t>
            </a:r>
            <a:r>
              <a:rPr lang="es-PR" dirty="0" smtClean="0">
                <a:solidFill>
                  <a:schemeClr val="bg1"/>
                </a:solidFill>
              </a:rPr>
              <a:t>:</a:t>
            </a:r>
          </a:p>
          <a:p>
            <a:pPr marL="401638" indent="-234950" algn="ctr">
              <a:buNone/>
            </a:pPr>
            <a:r>
              <a:rPr lang="es-PR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Proverbios</a:t>
            </a:r>
            <a:r>
              <a:rPr lang="en-US" dirty="0" smtClean="0">
                <a:solidFill>
                  <a:schemeClr val="bg1"/>
                </a:solidFill>
              </a:rPr>
              <a:t> 3:5-8, 13-18, 31-35</a:t>
            </a:r>
            <a:r>
              <a:rPr lang="es-PR" dirty="0" smtClean="0">
                <a:solidFill>
                  <a:schemeClr val="bg1"/>
                </a:solidFill>
              </a:rPr>
              <a:t>)</a:t>
            </a:r>
            <a:endParaRPr lang="es-PR" dirty="0">
              <a:solidFill>
                <a:schemeClr val="bg1"/>
              </a:solidFill>
            </a:endParaRPr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Tema General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8362"/>
            <a:ext cx="48006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 smtClean="0"/>
              <a:t>Dios </a:t>
            </a:r>
            <a:r>
              <a:rPr lang="es-ES" sz="3600" dirty="0"/>
              <a:t>promete la bendición de la restauración a quienes se arrepienten y vuelven a </a:t>
            </a:r>
            <a:r>
              <a:rPr lang="es-ES" sz="3600" dirty="0" smtClean="0"/>
              <a:t>Él.</a:t>
            </a:r>
            <a:endParaRPr lang="es-PR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0" y="2133600"/>
            <a:ext cx="3676650" cy="36766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30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1238"/>
            <a:ext cx="8991601" cy="4191000"/>
          </a:xfrm>
          <a:solidFill>
            <a:schemeClr val="bg1">
              <a:alpha val="45000"/>
            </a:schemeClr>
          </a:solidFill>
          <a:ln/>
        </p:spPr>
        <p:txBody>
          <a:bodyPr/>
          <a:lstStyle/>
          <a:p>
            <a:pPr marL="401638" indent="-401638">
              <a:buFont typeface="+mj-lt"/>
              <a:buAutoNum type="arabicPeriod"/>
            </a:pPr>
            <a:r>
              <a:rPr lang="es-ES" sz="3600" dirty="0"/>
              <a:t>Obedecer a Dios nos hace fructíferos (</a:t>
            </a:r>
            <a:r>
              <a:rPr lang="es-ES" sz="3600" dirty="0">
                <a:solidFill>
                  <a:schemeClr val="tx2"/>
                </a:solidFill>
              </a:rPr>
              <a:t>Levítico 26.3-10</a:t>
            </a:r>
            <a:r>
              <a:rPr lang="es-ES" sz="3600" dirty="0"/>
              <a:t>)</a:t>
            </a:r>
          </a:p>
          <a:p>
            <a:pPr marL="401638" indent="-401638">
              <a:buFont typeface="+mj-lt"/>
              <a:buAutoNum type="arabicPeriod"/>
            </a:pPr>
            <a:r>
              <a:rPr lang="es-ES" sz="3600" dirty="0"/>
              <a:t>Andar en los caminos de Dios nos asegura Su presencia (</a:t>
            </a:r>
            <a:r>
              <a:rPr lang="es-ES" sz="3600" dirty="0">
                <a:solidFill>
                  <a:schemeClr val="tx2"/>
                </a:solidFill>
              </a:rPr>
              <a:t>Levítico 26.11-13</a:t>
            </a:r>
            <a:r>
              <a:rPr lang="es-ES" sz="3600" dirty="0"/>
              <a:t>)</a:t>
            </a:r>
          </a:p>
          <a:p>
            <a:pPr marL="401638" indent="-401638">
              <a:buFont typeface="+mj-lt"/>
              <a:buAutoNum type="arabicPeriod"/>
            </a:pPr>
            <a:r>
              <a:rPr lang="es-ES" sz="3600" dirty="0"/>
              <a:t>Confesar el pecado produce restauración (</a:t>
            </a:r>
            <a:r>
              <a:rPr lang="es-ES" sz="3600" dirty="0">
                <a:solidFill>
                  <a:schemeClr val="tx2"/>
                </a:solidFill>
              </a:rPr>
              <a:t>Levítico 26.40-42, 45</a:t>
            </a:r>
            <a:r>
              <a:rPr lang="es-ES" sz="3600" dirty="0"/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704-8AD3-4869-913C-6C059867AFF4}" type="slidenum">
              <a:rPr lang="en-US"/>
              <a:pPr/>
              <a:t>4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14400"/>
            <a:ext cx="5478463" cy="762000"/>
          </a:xfrm>
          <a:solidFill>
            <a:schemeClr val="bg1">
              <a:alpha val="45000"/>
            </a:schemeClr>
          </a:solidFill>
          <a:ln/>
        </p:spPr>
        <p:txBody>
          <a:bodyPr/>
          <a:lstStyle/>
          <a:p>
            <a:r>
              <a:rPr lang="es-PR" dirty="0"/>
              <a:t>Bosquejo de Estudio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oll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2590800"/>
            <a:ext cx="9525000" cy="2514600"/>
          </a:xfrm>
          <a:prstGeom prst="rect">
            <a:avLst/>
          </a:prstGeom>
        </p:spPr>
      </p:pic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78018"/>
            <a:ext cx="8229600" cy="1570182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Papyrus" panose="03070502060502030205" pitchFamily="66" charset="0"/>
              </a:rPr>
              <a:t>“</a:t>
            </a:r>
            <a:r>
              <a:rPr lang="es-ES" i="1" dirty="0">
                <a:latin typeface="Papyrus" panose="03070502060502030205" pitchFamily="66" charset="0"/>
              </a:rPr>
              <a:t>y andaré entre vosotros, y yo seré vuestro Dios, y vosotros seréis mi pueblo.</a:t>
            </a:r>
            <a:r>
              <a:rPr lang="es-ES" dirty="0">
                <a:latin typeface="Papyrus" panose="03070502060502030205" pitchFamily="66" charset="0"/>
              </a:rPr>
              <a:t>” </a:t>
            </a:r>
            <a:r>
              <a:rPr lang="es-ES" dirty="0" smtClean="0">
                <a:latin typeface="Papyrus" panose="03070502060502030205" pitchFamily="66" charset="0"/>
              </a:rPr>
              <a:t>      (</a:t>
            </a:r>
            <a:r>
              <a:rPr lang="es-ES" dirty="0">
                <a:latin typeface="Papyrus" panose="03070502060502030205" pitchFamily="66" charset="0"/>
              </a:rPr>
              <a:t>Levítico 26.12, RVR60) </a:t>
            </a:r>
          </a:p>
          <a:p>
            <a:pPr marL="0" indent="0">
              <a:buNone/>
            </a:pPr>
            <a:endParaRPr lang="es-ES" dirty="0">
              <a:latin typeface="Papyrus" panose="03070502060502030205" pitchFamily="66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Texto </a:t>
            </a:r>
            <a:r>
              <a:rPr lang="es-PR" dirty="0" smtClean="0"/>
              <a:t>Clave</a:t>
            </a:r>
            <a:endParaRPr lang="es-P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7239000" cy="1004888"/>
          </a:xfrm>
        </p:spPr>
        <p:txBody>
          <a:bodyPr/>
          <a:lstStyle/>
          <a:p>
            <a:pPr marL="401638" indent="-401638">
              <a:buFont typeface="+mj-lt"/>
              <a:buAutoNum type="arabicPeriod"/>
            </a:pPr>
            <a:r>
              <a:rPr lang="es-ES" sz="4000" dirty="0"/>
              <a:t>Obedecer a Dios nos hace fructíferos (Levítico 26.3-10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994916"/>
            <a:ext cx="4683533" cy="47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8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458200" cy="365760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“Si anduviereis en mis decretos y guardareis mis mandamientos, y los pusiereis por obra, yo daré vuestra lluvia en su tiempo, y la tierra rendirá sus productos, y el árbol del campo dará su fruto. Vuestra trilla alcanzará a la vendimia, y la vendimia alcanzará a la sementera, y comeréis vuestro pan hasta saciaros, y habitaréis seguros en vuestra tierra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7239000" cy="1004888"/>
          </a:xfrm>
        </p:spPr>
        <p:txBody>
          <a:bodyPr/>
          <a:lstStyle/>
          <a:p>
            <a:pPr marL="401638" indent="-401638">
              <a:buFont typeface="+mj-lt"/>
              <a:buAutoNum type="arabicPeriod"/>
            </a:pPr>
            <a:r>
              <a:rPr lang="es-ES" sz="4000" dirty="0"/>
              <a:t>Obedecer a Dios nos hace fructíferos (Levítico 26.3-10</a:t>
            </a:r>
            <a:r>
              <a:rPr lang="es-ES" sz="4000" dirty="0" smtClean="0"/>
              <a:t>)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282723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799" y="2133600"/>
            <a:ext cx="8534401" cy="36576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</a:t>
            </a:r>
            <a:r>
              <a:rPr lang="es-ES" dirty="0"/>
              <a:t>...</a:t>
            </a:r>
            <a:r>
              <a:rPr lang="es-ES" dirty="0" smtClean="0"/>
              <a:t>Y </a:t>
            </a:r>
            <a:r>
              <a:rPr lang="es-ES" dirty="0"/>
              <a:t>yo daré paz en la tierra, y dormiréis, y no habrá quien os espante; y haré quitar de vuestra tierra las malas bestias, y la espada no pasará por vuestro país. Y perseguiréis a vuestros enemigos, y caerán a espada delante de vosotros. Cinco de vosotros perseguirán a ciento, y ciento de vosotros perseguirán a diez mil, y vuestros enemigos caerán a filo de espada delante de vosotros</a:t>
            </a:r>
            <a:r>
              <a:rPr lang="es-ES" dirty="0" smtClean="0"/>
              <a:t>...”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7239000" cy="1004888"/>
          </a:xfrm>
        </p:spPr>
        <p:txBody>
          <a:bodyPr/>
          <a:lstStyle/>
          <a:p>
            <a:pPr marL="401638" indent="-401638">
              <a:buFont typeface="+mj-lt"/>
              <a:buAutoNum type="arabicPeriod"/>
            </a:pPr>
            <a:r>
              <a:rPr lang="es-ES" sz="4000" dirty="0"/>
              <a:t>Obedecer a Dios nos hace fructíferos (Levítico 26.3-10</a:t>
            </a:r>
            <a:r>
              <a:rPr lang="es-ES" sz="4000" dirty="0" smtClean="0"/>
              <a:t>)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346137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458200" cy="36576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“…Porque </a:t>
            </a:r>
            <a:r>
              <a:rPr lang="es-ES" dirty="0"/>
              <a:t>yo me volveré a vosotros, y os haré crecer, y os multiplicaré, y afirmaré mi pacto con vosotros. Comeréis lo añejo de mucho tiempo, y pondréis fuera lo añejo para guardar lo nuevo</a:t>
            </a:r>
            <a:r>
              <a:rPr lang="es-ES" dirty="0" smtClean="0"/>
              <a:t>.”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671512"/>
            <a:ext cx="7239000" cy="1004888"/>
          </a:xfrm>
        </p:spPr>
        <p:txBody>
          <a:bodyPr/>
          <a:lstStyle/>
          <a:p>
            <a:pPr marL="401638" indent="-401638">
              <a:buFont typeface="+mj-lt"/>
              <a:buAutoNum type="arabicPeriod"/>
            </a:pPr>
            <a:r>
              <a:rPr lang="es-ES" sz="4000" dirty="0"/>
              <a:t>Obedecer a Dios nos hace fructíferos (Levítico 26.3-10</a:t>
            </a:r>
            <a:r>
              <a:rPr lang="es-ES" sz="4000" dirty="0" smtClean="0"/>
              <a:t>)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447062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89838</TotalTime>
  <Words>1296</Words>
  <Application>Microsoft Office PowerPoint</Application>
  <PresentationFormat>On-screen Show (4:3)</PresentationFormat>
  <Paragraphs>114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Papyrus</vt:lpstr>
      <vt:lpstr>Tahoma</vt:lpstr>
      <vt:lpstr>Wingdings</vt:lpstr>
      <vt:lpstr>Blends</vt:lpstr>
      <vt:lpstr>1_Office Theme</vt:lpstr>
      <vt:lpstr>Mesh</vt:lpstr>
      <vt:lpstr>PowerPoint Presentation</vt:lpstr>
      <vt:lpstr>PowerPoint Presentation</vt:lpstr>
      <vt:lpstr>Tema General</vt:lpstr>
      <vt:lpstr>Bosquejo de Estudio</vt:lpstr>
      <vt:lpstr>Texto Clave</vt:lpstr>
      <vt:lpstr>Obedecer a Dios nos hace fructíferos (Levítico 26.3-10)</vt:lpstr>
      <vt:lpstr>Obedecer a Dios nos hace fructíferos (Levítico 26.3-10)</vt:lpstr>
      <vt:lpstr>Obedecer a Dios nos hace fructíferos (Levítico 26.3-10)</vt:lpstr>
      <vt:lpstr>Obedecer a Dios nos hace fructíferos (Levítico 26.3-10)</vt:lpstr>
      <vt:lpstr>PowerPoint Presentation</vt:lpstr>
      <vt:lpstr>PowerPoint Presentation</vt:lpstr>
      <vt:lpstr>Preguntas</vt:lpstr>
      <vt:lpstr>Para meditar</vt:lpstr>
      <vt:lpstr>PowerPoint Presentation</vt:lpstr>
      <vt:lpstr>PowerPoint Presentation</vt:lpstr>
      <vt:lpstr>PowerPoint Presentation</vt:lpstr>
      <vt:lpstr>PowerPoint Presentation</vt:lpstr>
      <vt:lpstr>Andar en los caminos de Dios nos   asegura Su presencia (Levítico 26.11-13)</vt:lpstr>
      <vt:lpstr>Preguntas</vt:lpstr>
      <vt:lpstr>Confesar el pecado produce restauración (Levítico 26.40-42, 45)</vt:lpstr>
      <vt:lpstr>Confesar el pecado produce restauración (Levítico 26.40-42)</vt:lpstr>
      <vt:lpstr>Confesar el pecado produce restauración (Levítico 26.40-42)</vt:lpstr>
      <vt:lpstr>Confesar el pecado produce restauración (Levítico 26.45)</vt:lpstr>
      <vt:lpstr>Confesar el pecado produce restauración (Levítico 26.45)</vt:lpstr>
      <vt:lpstr>Confesar el pecado produce restauración (Levítico 26.45)</vt:lpstr>
      <vt:lpstr>Preguntas</vt:lpstr>
      <vt:lpstr>Aplicaciones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las_bendiciones_de_la_santidad_042714.pptx</dc:title>
  <dc:creator>JRIVERA</dc:creator>
  <cp:lastModifiedBy>Tito Ortega</cp:lastModifiedBy>
  <cp:revision>4125</cp:revision>
  <dcterms:created xsi:type="dcterms:W3CDTF">2007-01-24T21:53:34Z</dcterms:created>
  <dcterms:modified xsi:type="dcterms:W3CDTF">2014-04-27T22:21:13Z</dcterms:modified>
</cp:coreProperties>
</file>