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  <p:sldMasterId id="2147483712" r:id="rId3"/>
  </p:sldMasterIdLst>
  <p:notesMasterIdLst>
    <p:notesMasterId r:id="rId25"/>
  </p:notesMasterIdLst>
  <p:handoutMasterIdLst>
    <p:handoutMasterId r:id="rId26"/>
  </p:handoutMasterIdLst>
  <p:sldIdLst>
    <p:sldId id="794" r:id="rId4"/>
    <p:sldId id="1294" r:id="rId5"/>
    <p:sldId id="804" r:id="rId6"/>
    <p:sldId id="1532" r:id="rId7"/>
    <p:sldId id="1554" r:id="rId8"/>
    <p:sldId id="287" r:id="rId9"/>
    <p:sldId id="1360" r:id="rId10"/>
    <p:sldId id="1359" r:id="rId11"/>
    <p:sldId id="1518" r:id="rId12"/>
    <p:sldId id="1555" r:id="rId13"/>
    <p:sldId id="1319" r:id="rId14"/>
    <p:sldId id="1499" r:id="rId15"/>
    <p:sldId id="1523" r:id="rId16"/>
    <p:sldId id="1556" r:id="rId17"/>
    <p:sldId id="1535" r:id="rId18"/>
    <p:sldId id="1536" r:id="rId19"/>
    <p:sldId id="1537" r:id="rId20"/>
    <p:sldId id="1557" r:id="rId21"/>
    <p:sldId id="561" r:id="rId22"/>
    <p:sldId id="1133" r:id="rId23"/>
    <p:sldId id="908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1"/>
    <a:srgbClr val="0000CC"/>
    <a:srgbClr val="0000FF"/>
    <a:srgbClr val="A6925A"/>
    <a:srgbClr val="285633"/>
    <a:srgbClr val="CC9900"/>
    <a:srgbClr val="CB7935"/>
    <a:srgbClr val="303030"/>
    <a:srgbClr val="663300"/>
    <a:srgbClr val="9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709" autoAdjust="0"/>
  </p:normalViewPr>
  <p:slideViewPr>
    <p:cSldViewPr>
      <p:cViewPr varScale="1">
        <p:scale>
          <a:sx n="113" d="100"/>
          <a:sy n="113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416332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396242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6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4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1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45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02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152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12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75720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253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721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684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64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3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stantshores.org/resources/illustrations/sweet-publishing" TargetMode="External"/><Relationship Id="rId2" Type="http://schemas.openxmlformats.org/officeDocument/2006/relationships/hyperlink" Target="http://blog.lifeway.com/eblifewayadult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st-takla.org/Gallery/Bible/Illustration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" t="4099" r="2426" b="4099"/>
          <a:stretch/>
        </p:blipFill>
        <p:spPr>
          <a:xfrm>
            <a:off x="0" y="586273"/>
            <a:ext cx="9144000" cy="5585927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s-PR" sz="1600" i="1" dirty="0" err="1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685800"/>
            <a:ext cx="7937951" cy="20574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401638" lvl="0" indent="-234950" algn="ctr" fontAlgn="auto">
              <a:spcAft>
                <a:spcPts val="1200"/>
              </a:spcAft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s-PR" sz="4400" dirty="0" smtClean="0">
                <a:latin typeface="+mj-lt"/>
                <a:ea typeface="+mj-ea"/>
                <a:cs typeface="+mj-cs"/>
              </a:rPr>
              <a:t>Verano </a:t>
            </a: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2015/Tema</a:t>
            </a:r>
            <a:r>
              <a:rPr lang="es-PR" sz="4400" dirty="0" smtClean="0">
                <a:latin typeface="+mj-lt"/>
              </a:rPr>
              <a:t>: </a:t>
            </a:r>
            <a:r>
              <a:rPr lang="es-PR" sz="4400" cap="small" dirty="0" smtClean="0">
                <a:latin typeface="+mj-lt"/>
              </a:rPr>
              <a:t>Más que una convicción: Exploremos el carácter de Dios</a:t>
            </a:r>
            <a:endParaRPr kumimoji="0" lang="es-PR" sz="4400" b="0" i="0" u="none" strike="noStrike" kern="1200" cap="small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2895600"/>
            <a:ext cx="7937951" cy="29718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n-lt"/>
              </a:rPr>
              <a:t>Sesión</a:t>
            </a:r>
            <a:r>
              <a:rPr lang="en-US" sz="4400" cap="small" dirty="0" smtClean="0">
                <a:latin typeface="+mn-lt"/>
              </a:rPr>
              <a:t> 2: </a:t>
            </a:r>
            <a:r>
              <a:rPr lang="es-PR" sz="4400" dirty="0" smtClean="0">
                <a:latin typeface="+mn-lt"/>
              </a:rPr>
              <a:t>Dios es Amor</a:t>
            </a:r>
            <a:endParaRPr lang="es-PR" sz="4400" cap="small" dirty="0" smtClean="0">
              <a:latin typeface="+mn-lt"/>
            </a:endParaRP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3600" dirty="0" smtClean="0">
                <a:latin typeface="+mn-lt"/>
                <a:cs typeface="+mn-cs"/>
              </a:rPr>
              <a:t>14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lang="es-PR" sz="3600" dirty="0" smtClean="0">
                <a:latin typeface="+mn-lt"/>
                <a:cs typeface="+mn-cs"/>
              </a:rPr>
              <a:t>junio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2015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/>
              <a:t>(</a:t>
            </a:r>
            <a:r>
              <a:rPr lang="en-US" sz="2800" dirty="0" smtClean="0"/>
              <a:t>1 Juan </a:t>
            </a:r>
            <a:r>
              <a:rPr lang="fr-FR" sz="2800" dirty="0" smtClean="0"/>
              <a:t>4:7-12</a:t>
            </a:r>
            <a:r>
              <a:rPr lang="es-PR" sz="2800" dirty="0" smtClean="0"/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Amor </a:t>
            </a:r>
            <a:r>
              <a:rPr lang="es-ES" dirty="0"/>
              <a:t>para con los hermanos. </a:t>
            </a:r>
            <a:endParaRPr lang="es-ES" dirty="0" smtClean="0"/>
          </a:p>
          <a:p>
            <a:pPr lvl="1"/>
            <a:r>
              <a:rPr lang="es-ES" dirty="0" smtClean="0"/>
              <a:t>No </a:t>
            </a:r>
            <a:r>
              <a:rPr lang="es-ES" dirty="0"/>
              <a:t>dice que Dios ama. Esto es cierto, pero lo que Juan enfatiza aquí es que Dios es amor.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amor es Su naturaleza. </a:t>
            </a:r>
            <a:endParaRPr lang="es-ES" dirty="0" smtClean="0"/>
          </a:p>
          <a:p>
            <a:pPr lvl="1"/>
            <a:r>
              <a:rPr lang="es-ES" dirty="0" smtClean="0"/>
              <a:t>No </a:t>
            </a:r>
            <a:r>
              <a:rPr lang="es-ES" dirty="0"/>
              <a:t>hay amor alguno en un verdadero sentido excepto el que halla su manantial en Él. </a:t>
            </a:r>
            <a:endParaRPr lang="es-ES" dirty="0" smtClean="0"/>
          </a:p>
          <a:p>
            <a:pPr lvl="1"/>
            <a:r>
              <a:rPr lang="es-ES" dirty="0" smtClean="0"/>
              <a:t>Las </a:t>
            </a:r>
            <a:r>
              <a:rPr lang="es-ES" dirty="0"/>
              <a:t>palabras «Dios es amor» bien valen todos los lenguajes de la tierra o del cielo</a:t>
            </a:r>
            <a:r>
              <a:rPr lang="es-ES" dirty="0" smtClean="0"/>
              <a:t>. </a:t>
            </a:r>
            <a:r>
              <a:rPr lang="en-US" dirty="0" smtClean="0"/>
              <a:t>(MacDonald)</a:t>
            </a:r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747712"/>
            <a:ext cx="6019800" cy="1004888"/>
          </a:xfrm>
        </p:spPr>
        <p:txBody>
          <a:bodyPr/>
          <a:lstStyle/>
          <a:p>
            <a:r>
              <a:rPr lang="es-PR" dirty="0" smtClean="0"/>
              <a:t>1 Juan 4:7-8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046511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>
                <a:latin typeface="David" panose="020E0502060401010101" pitchFamily="34" charset="-79"/>
                <a:cs typeface="David" panose="020E0502060401010101" pitchFamily="34" charset="-79"/>
              </a:rPr>
              <a:t>1 Juan </a:t>
            </a: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4:9-10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1468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288682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“En esto se mostró el amor de Dios para con nosotros, en que Dios envió a su Hijo unigénito al mundo, para que vivamos por él</a:t>
            </a:r>
            <a:r>
              <a:rPr lang="es-ES" dirty="0" smtClean="0"/>
              <a:t>. En </a:t>
            </a:r>
            <a:r>
              <a:rPr lang="es-ES" dirty="0"/>
              <a:t>esto consiste el amor: no en que nosotros hayamos amado a Dios, sino en que él nos amó a nosotros, y envió a su Hijo en propiciación por nuestros pecados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Juan 4:9-10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9505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manifestación del amor de Dios en tres tiempos. </a:t>
            </a:r>
            <a:endParaRPr lang="es-ES" dirty="0" smtClean="0"/>
          </a:p>
          <a:p>
            <a:pPr lvl="1"/>
            <a:r>
              <a:rPr lang="es-ES" dirty="0" smtClean="0"/>
              <a:t>Pasado: </a:t>
            </a:r>
            <a:r>
              <a:rPr lang="es-ES" dirty="0"/>
              <a:t>se nos manifestó a los pecadores en el don de su Hijo unigénito (</a:t>
            </a:r>
            <a:r>
              <a:rPr lang="es-ES" dirty="0">
                <a:solidFill>
                  <a:schemeClr val="tx2"/>
                </a:solidFill>
              </a:rPr>
              <a:t>4:9–11</a:t>
            </a:r>
            <a:r>
              <a:rPr lang="es-ES" dirty="0"/>
              <a:t>). </a:t>
            </a:r>
            <a:endParaRPr lang="es-ES" dirty="0" smtClean="0"/>
          </a:p>
          <a:p>
            <a:pPr lvl="1"/>
            <a:r>
              <a:rPr lang="es-ES" dirty="0" smtClean="0"/>
              <a:t>Presente: </a:t>
            </a:r>
            <a:r>
              <a:rPr lang="es-ES" dirty="0"/>
              <a:t>nos es manifestado como santos en que Él mora en nosotros (</a:t>
            </a:r>
            <a:r>
              <a:rPr lang="es-ES" dirty="0">
                <a:solidFill>
                  <a:schemeClr val="tx2"/>
                </a:solidFill>
              </a:rPr>
              <a:t>4:12–16</a:t>
            </a:r>
            <a:r>
              <a:rPr lang="es-ES" dirty="0"/>
              <a:t>). </a:t>
            </a:r>
            <a:endParaRPr lang="es-ES" dirty="0" smtClean="0"/>
          </a:p>
          <a:p>
            <a:pPr lvl="1"/>
            <a:r>
              <a:rPr lang="es-ES" dirty="0" smtClean="0"/>
              <a:t>Futuro: </a:t>
            </a:r>
            <a:r>
              <a:rPr lang="es-ES" dirty="0"/>
              <a:t>nos será manifestado en darnos seguridad en el día del juicio</a:t>
            </a:r>
            <a:r>
              <a:rPr lang="es-ES" dirty="0" smtClean="0"/>
              <a:t>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Juan 4:9-10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591425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primer lugar, tenemos el amor de Dios para con nosotros como pecadores. </a:t>
            </a:r>
            <a:endParaRPr lang="es-ES" dirty="0" smtClean="0"/>
          </a:p>
          <a:p>
            <a:r>
              <a:rPr lang="es-ES" dirty="0" smtClean="0"/>
              <a:t>Dios </a:t>
            </a:r>
            <a:r>
              <a:rPr lang="es-ES" dirty="0"/>
              <a:t>envió a su Hijo unigénito al mundo, para que vivamos por medio de él, y para que fuese propiciación por nuestros pecados.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término propiciación significa satisfacción, o una reparación por la cuestión del pecado</a:t>
            </a:r>
            <a:r>
              <a:rPr lang="es-ES" dirty="0" smtClean="0"/>
              <a:t>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Juan 4:9-10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65625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>
                <a:latin typeface="David" panose="020E0502060401010101" pitchFamily="34" charset="-79"/>
                <a:cs typeface="David" panose="020E0502060401010101" pitchFamily="34" charset="-79"/>
              </a:rPr>
              <a:t>1 Juan </a:t>
            </a: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4:11-12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6553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288682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“Amados, si Dios nos ha amado así, debemos también nosotros amarnos unos a otros</a:t>
            </a:r>
            <a:r>
              <a:rPr lang="es-ES" dirty="0" smtClean="0"/>
              <a:t>. Nadie </a:t>
            </a:r>
            <a:r>
              <a:rPr lang="es-ES" dirty="0"/>
              <a:t>ha visto jamás a Dios. Si nos amamos unos a otros, Dios permanece en nosotros, y su amor se ha perfeccionado en nosotros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Juan 4:11-12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4530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s-ES" dirty="0"/>
              <a:t>Cómo vamos a responder a semejante expresión de amor? </a:t>
            </a:r>
            <a:endParaRPr lang="es-ES" dirty="0" smtClean="0"/>
          </a:p>
          <a:p>
            <a:pPr lvl="1"/>
            <a:r>
              <a:rPr lang="es-ES" dirty="0" smtClean="0"/>
              <a:t>Siendo </a:t>
            </a:r>
            <a:r>
              <a:rPr lang="es-ES" dirty="0"/>
              <a:t>que Dios nos amó tanto, es lógico que </a:t>
            </a:r>
            <a:r>
              <a:rPr lang="es-ES" i="1" dirty="0"/>
              <a:t>debemos amarnos unos a otros </a:t>
            </a:r>
            <a:r>
              <a:rPr lang="es-ES" dirty="0"/>
              <a:t>(4:11). </a:t>
            </a:r>
            <a:endParaRPr lang="es-ES" dirty="0" smtClean="0"/>
          </a:p>
          <a:p>
            <a:pPr lvl="1"/>
            <a:r>
              <a:rPr lang="es-ES" dirty="0" smtClean="0"/>
              <a:t>Vale </a:t>
            </a:r>
            <a:r>
              <a:rPr lang="es-ES" dirty="0"/>
              <a:t>la pena recalcar que éste no es un mandamiento vacío ni imposible de cumplir.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que es amor mora en nosotros para capacitarnos a amar y nos motiva a hacerlo, habiéndonos dado un ejemplo tan grande de su amor incomparable</a:t>
            </a:r>
            <a:r>
              <a:rPr lang="es-ES" dirty="0" smtClean="0"/>
              <a:t>. (Collins)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Juan 4:11-12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058986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Si </a:t>
            </a:r>
            <a:r>
              <a:rPr lang="es-ES" dirty="0"/>
              <a:t>practicamos el amor hacia otros, esta es una evidencia de que Dios permanece en nosotros y su amor se ha perfeccionado (o ha llegado a su plenitud) en nosotros (4:12). </a:t>
            </a:r>
            <a:endParaRPr lang="es-ES" dirty="0" smtClean="0"/>
          </a:p>
          <a:p>
            <a:pPr lvl="1"/>
            <a:r>
              <a:rPr lang="es-ES" dirty="0" smtClean="0"/>
              <a:t>Todo </a:t>
            </a:r>
            <a:r>
              <a:rPr lang="es-ES" dirty="0"/>
              <a:t>esto se relaciona con el mandamiento de amarnos unos a otros.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amor de Dios se perfecciona en nosotros sólo cuando hay obediencia a sus mandamientos. </a:t>
            </a:r>
            <a:r>
              <a:rPr lang="es-ES" dirty="0" smtClean="0"/>
              <a:t>(Collins)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Juan 4:11-12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88606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46313"/>
            <a:ext cx="8305800" cy="423068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600" dirty="0"/>
              <a:t>Collins, Arturo. Estudios </a:t>
            </a:r>
            <a:r>
              <a:rPr lang="es-ES" sz="1600" dirty="0" err="1"/>
              <a:t>Bı́blicos</a:t>
            </a:r>
            <a:r>
              <a:rPr lang="es-ES" sz="1600" dirty="0"/>
              <a:t> ELA: </a:t>
            </a:r>
            <a:r>
              <a:rPr lang="es-ES" sz="1600" dirty="0" err="1"/>
              <a:t>Comunión</a:t>
            </a:r>
            <a:r>
              <a:rPr lang="es-ES" sz="1600" dirty="0"/>
              <a:t> sublime (1ra Juan). Puebla, Pue., </a:t>
            </a:r>
            <a:r>
              <a:rPr lang="es-ES" sz="1600" dirty="0" err="1"/>
              <a:t>México</a:t>
            </a:r>
            <a:r>
              <a:rPr lang="es-ES" sz="1600" dirty="0"/>
              <a:t>: Ediciones Las </a:t>
            </a:r>
            <a:r>
              <a:rPr lang="es-ES" sz="1600" dirty="0" err="1"/>
              <a:t>Américas</a:t>
            </a:r>
            <a:r>
              <a:rPr lang="es-ES" sz="1600" dirty="0"/>
              <a:t>, A. C., 1995. </a:t>
            </a:r>
            <a:r>
              <a:rPr lang="es-ES" sz="1600" dirty="0" err="1"/>
              <a:t>Print</a:t>
            </a:r>
            <a:r>
              <a:rPr lang="es-ES" sz="1600" dirty="0"/>
              <a:t>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/>
              <a:t>Floyd, </a:t>
            </a:r>
            <a:r>
              <a:rPr lang="es-PR" sz="1600" dirty="0" err="1" smtClean="0"/>
              <a:t>Ronie</a:t>
            </a:r>
            <a:r>
              <a:rPr lang="es-PR" sz="1600" dirty="0" smtClean="0"/>
              <a:t>. </a:t>
            </a:r>
            <a:r>
              <a:rPr lang="es-PR" sz="1600" dirty="0"/>
              <a:t>y</a:t>
            </a:r>
            <a:r>
              <a:rPr lang="es-PR" sz="1600" dirty="0" smtClean="0"/>
              <a:t> David Francis, </a:t>
            </a:r>
            <a:r>
              <a:rPr lang="es-PR" sz="1600" dirty="0"/>
              <a:t>e</a:t>
            </a:r>
            <a:r>
              <a:rPr lang="es-PR" sz="1600" dirty="0" smtClean="0"/>
              <a:t>ds. </a:t>
            </a:r>
            <a:r>
              <a:rPr lang="es-PR" sz="1600" i="1" dirty="0" smtClean="0"/>
              <a:t>Estudios Bíblicos para la Vida para Adultos, </a:t>
            </a:r>
            <a:r>
              <a:rPr lang="es-PR" sz="1600" dirty="0" smtClean="0"/>
              <a:t>Primavera 2015,</a:t>
            </a:r>
            <a:r>
              <a:rPr lang="es-PR" sz="1600" i="1" dirty="0" smtClean="0"/>
              <a:t>  </a:t>
            </a:r>
            <a:r>
              <a:rPr lang="es-PR" sz="1600" dirty="0" smtClean="0"/>
              <a:t>Vol. 1, Núm. 4.</a:t>
            </a:r>
            <a:r>
              <a:rPr lang="es-PR" sz="1600" i="1" dirty="0" smtClean="0"/>
              <a:t>  </a:t>
            </a:r>
            <a:r>
              <a:rPr lang="es-PR" sz="1600" dirty="0" smtClean="0"/>
              <a:t>Nashville, TN: </a:t>
            </a:r>
            <a:r>
              <a:rPr lang="es-PR" sz="1600" dirty="0" err="1" smtClean="0"/>
              <a:t>Lifeway</a:t>
            </a:r>
            <a:r>
              <a:rPr lang="es-PR" sz="1600" dirty="0" smtClean="0"/>
              <a:t> </a:t>
            </a:r>
            <a:r>
              <a:rPr lang="es-PR" sz="1600" dirty="0" err="1" smtClean="0"/>
              <a:t>Church</a:t>
            </a:r>
            <a:r>
              <a:rPr lang="es-PR" sz="1600" dirty="0" smtClean="0"/>
              <a:t> </a:t>
            </a:r>
            <a:r>
              <a:rPr lang="es-PR" sz="1600" dirty="0" err="1" smtClean="0"/>
              <a:t>Resources</a:t>
            </a:r>
            <a:r>
              <a:rPr lang="es-PR" sz="1600" dirty="0" smtClean="0"/>
              <a:t>, 2015. 22-32.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600" dirty="0"/>
              <a:t>MacDonald, William. </a:t>
            </a:r>
            <a:r>
              <a:rPr lang="en-US" sz="1600" dirty="0" err="1"/>
              <a:t>Comentario</a:t>
            </a:r>
            <a:r>
              <a:rPr lang="en-US" sz="1600" dirty="0"/>
              <a:t> </a:t>
            </a:r>
            <a:r>
              <a:rPr lang="en-US" sz="1600" dirty="0" err="1" smtClean="0"/>
              <a:t>Bíblico</a:t>
            </a:r>
            <a:r>
              <a:rPr lang="en-US" sz="1600" dirty="0" smtClean="0"/>
              <a:t> </a:t>
            </a:r>
            <a:r>
              <a:rPr lang="en-US" sz="1600" dirty="0"/>
              <a:t>de William MacDonald: </a:t>
            </a:r>
            <a:r>
              <a:rPr lang="en-US" sz="1600" dirty="0" err="1"/>
              <a:t>Antiguo</a:t>
            </a:r>
            <a:r>
              <a:rPr lang="en-US" sz="1600" dirty="0"/>
              <a:t> </a:t>
            </a:r>
            <a:r>
              <a:rPr lang="en-US" sz="1600" dirty="0" err="1"/>
              <a:t>Testamento</a:t>
            </a:r>
            <a:r>
              <a:rPr lang="en-US" sz="1600" dirty="0"/>
              <a:t> y Nuevo </a:t>
            </a:r>
            <a:r>
              <a:rPr lang="en-US" sz="1600" dirty="0" err="1"/>
              <a:t>Testamento</a:t>
            </a:r>
            <a:r>
              <a:rPr lang="en-US" sz="1600" dirty="0"/>
              <a:t>. </a:t>
            </a:r>
            <a:r>
              <a:rPr lang="en-US" sz="1600" dirty="0" err="1"/>
              <a:t>Viladecavalls</a:t>
            </a:r>
            <a:r>
              <a:rPr lang="en-US" sz="1600" dirty="0"/>
              <a:t> (Barcelona), </a:t>
            </a:r>
            <a:r>
              <a:rPr lang="en-US" sz="1600" dirty="0" err="1" smtClean="0"/>
              <a:t>España</a:t>
            </a:r>
            <a:r>
              <a:rPr lang="en-US" sz="1600" dirty="0"/>
              <a:t>: Editorial CLIE, 2004. </a:t>
            </a:r>
            <a:r>
              <a:rPr lang="en-US" sz="1600" dirty="0" smtClean="0"/>
              <a:t>Print.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>
                <a:hlinkClick r:id="rId2"/>
              </a:rPr>
              <a:t>http</a:t>
            </a:r>
            <a:r>
              <a:rPr lang="es-PR" sz="1600" dirty="0">
                <a:hlinkClick r:id="rId2"/>
              </a:rPr>
              <a:t>://blog.lifeway.com/eblifewayadultos</a:t>
            </a:r>
            <a:r>
              <a:rPr lang="es-PR" sz="1600" dirty="0" smtClean="0">
                <a:hlinkClick r:id="rId2"/>
              </a:rPr>
              <a:t>/</a:t>
            </a:r>
            <a:endParaRPr lang="es-PR" sz="1600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PR" sz="1600" dirty="0">
                <a:hlinkClick r:id="rId3"/>
              </a:rPr>
              <a:t>http://</a:t>
            </a:r>
            <a:r>
              <a:rPr lang="es-PR" sz="1600" dirty="0" smtClean="0">
                <a:hlinkClick r:id="rId3"/>
              </a:rPr>
              <a:t>distantshores.org/resources/illustrations/sweet-publishing</a:t>
            </a:r>
            <a:r>
              <a:rPr lang="es-PR" sz="1600" dirty="0"/>
              <a:t> </a:t>
            </a:r>
            <a:r>
              <a:rPr lang="es-ES" sz="1600" dirty="0" smtClean="0"/>
              <a:t>(imágenes bíblicas).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st-takla.org/Gallery/Bible/Illustrations.html</a:t>
            </a:r>
            <a:r>
              <a:rPr lang="en-US" sz="1600" dirty="0" smtClean="0"/>
              <a:t> </a:t>
            </a:r>
            <a:r>
              <a:rPr lang="es-ES" sz="1600" dirty="0" smtClean="0">
                <a:latin typeface="+mj-lt"/>
              </a:rPr>
              <a:t>(imágenes bíblicas).</a:t>
            </a:r>
            <a:endParaRPr lang="en-US" sz="16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26" y="6392993"/>
            <a:ext cx="9136349" cy="465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b="2996"/>
          <a:stretch/>
        </p:blipFill>
        <p:spPr>
          <a:xfrm>
            <a:off x="0" y="3788229"/>
            <a:ext cx="9144000" cy="2155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30788" b="5036"/>
          <a:stretch/>
        </p:blipFill>
        <p:spPr>
          <a:xfrm>
            <a:off x="-1" y="5904043"/>
            <a:ext cx="9144001" cy="496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93333" r="8772" b="3812"/>
          <a:stretch/>
        </p:blipFill>
        <p:spPr>
          <a:xfrm>
            <a:off x="838200" y="5334000"/>
            <a:ext cx="8305800" cy="646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22328" b="5036"/>
          <a:stretch/>
        </p:blipFill>
        <p:spPr>
          <a:xfrm>
            <a:off x="0" y="5440713"/>
            <a:ext cx="4251649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9" r="15666"/>
          <a:stretch/>
        </p:blipFill>
        <p:spPr>
          <a:xfrm>
            <a:off x="3826" y="6400801"/>
            <a:ext cx="8454374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b="44444"/>
          <a:stretch/>
        </p:blipFill>
        <p:spPr>
          <a:xfrm>
            <a:off x="0" y="0"/>
            <a:ext cx="5105400" cy="381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57081" r="43620" b="3335"/>
          <a:stretch/>
        </p:blipFill>
        <p:spPr>
          <a:xfrm>
            <a:off x="5101092" y="1356428"/>
            <a:ext cx="4071635" cy="46792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7" r="9104"/>
          <a:stretch/>
        </p:blipFill>
        <p:spPr>
          <a:xfrm>
            <a:off x="-1" y="6422101"/>
            <a:ext cx="9153879" cy="4358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6" t="93333"/>
          <a:stretch/>
        </p:blipFill>
        <p:spPr>
          <a:xfrm>
            <a:off x="8298650" y="6016887"/>
            <a:ext cx="859713" cy="8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18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96200" y="0"/>
            <a:ext cx="1143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 b="2429"/>
          <a:stretch/>
        </p:blipFill>
        <p:spPr>
          <a:xfrm>
            <a:off x="1219200" y="11598"/>
            <a:ext cx="6781800" cy="684640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849" y="304800"/>
            <a:ext cx="8153399" cy="5715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7849" y="1028700"/>
            <a:ext cx="8153400" cy="54483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marL="166688" lvl="0" indent="0" algn="ctr" fontAlgn="auto">
              <a:spcAft>
                <a:spcPts val="1200"/>
              </a:spcAft>
              <a:buNone/>
              <a:defRPr/>
            </a:pPr>
            <a:r>
              <a:rPr lang="es-PR" sz="4400" dirty="0" smtClean="0"/>
              <a:t>Verano </a:t>
            </a:r>
            <a:r>
              <a:rPr lang="es-PR" sz="4400" kern="1200" dirty="0" smtClean="0"/>
              <a:t>2015/Tema</a:t>
            </a:r>
            <a:r>
              <a:rPr lang="es-PR" sz="4400" dirty="0" smtClean="0"/>
              <a:t>: </a:t>
            </a:r>
            <a:r>
              <a:rPr lang="es-PR" sz="4400" cap="small" dirty="0" smtClean="0"/>
              <a:t>Más que una convicción: exploremos el carácter de Dios</a:t>
            </a:r>
            <a:endParaRPr lang="es-PR" sz="4400" kern="1200" cap="small" dirty="0"/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cap="small" dirty="0" smtClean="0"/>
              <a:t>Sesión 3:</a:t>
            </a:r>
            <a:r>
              <a:rPr lang="en-US" sz="4000" cap="small" dirty="0" smtClean="0"/>
              <a:t> </a:t>
            </a:r>
            <a:r>
              <a:rPr lang="es-PR" sz="4000" cap="small" dirty="0" smtClean="0"/>
              <a:t>Dios es justo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kern="1200" dirty="0" smtClean="0"/>
              <a:t>21 </a:t>
            </a:r>
            <a:r>
              <a:rPr lang="es-PR" sz="4000" kern="1200" dirty="0"/>
              <a:t>de </a:t>
            </a:r>
            <a:r>
              <a:rPr lang="es-PR" sz="4000" dirty="0" smtClean="0"/>
              <a:t>junio </a:t>
            </a:r>
            <a:r>
              <a:rPr lang="es-PR" sz="4000" kern="1200" dirty="0"/>
              <a:t>de </a:t>
            </a:r>
            <a:r>
              <a:rPr lang="es-PR" sz="4000" kern="1200" dirty="0" smtClean="0"/>
              <a:t>2015</a:t>
            </a:r>
            <a:endParaRPr lang="es-PR" sz="2800" kern="1200" dirty="0"/>
          </a:p>
          <a:p>
            <a:pPr marL="401638" indent="-234950" algn="ctr"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401638" indent="-234950" algn="ctr">
              <a:buNone/>
            </a:pPr>
            <a:r>
              <a:rPr lang="es-PR" dirty="0" smtClean="0"/>
              <a:t>(</a:t>
            </a:r>
            <a:r>
              <a:rPr lang="en-US" dirty="0" smtClean="0"/>
              <a:t>Ezequiel 18:21-24, 30-32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21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51054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/>
              <a:t>El amor de Dios me da poder para amar.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Amar, para muchas personas, significa lo que ellas quieren que signifique. Pueden expresar un amor profundo por algo o por alguien, pero con el tiempo ese amor desaparece</a:t>
            </a:r>
            <a:r>
              <a:rPr lang="es-ES" sz="28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5257800"/>
            <a:ext cx="8153400" cy="1524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kern="0" dirty="0" smtClean="0"/>
              <a:t>Muchas veces lo que tomamos como ejemplo de amor nos decepciona o nos falla. En Dios vemos un ejemplo completamente diferente de amor. </a:t>
            </a:r>
          </a:p>
        </p:txBody>
      </p:sp>
    </p:spTree>
    <p:extLst>
      <p:ext uri="{BB962C8B-B14F-4D97-AF65-F5344CB8AC3E}">
        <p14:creationId xmlns:p14="http://schemas.microsoft.com/office/powerpoint/2010/main" val="3367001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Él </a:t>
            </a:r>
            <a:r>
              <a:rPr lang="es-ES" sz="2800" dirty="0"/>
              <a:t>es la misma personificación del amor, porque Él es amor.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La </a:t>
            </a:r>
            <a:r>
              <a:rPr lang="es-ES" sz="2800" dirty="0"/>
              <a:t>Biblia nos muestra que podemos conocer y experimentar ese amor por medio de Jesucristo.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24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25618"/>
            <a:ext cx="8001000" cy="1570182"/>
          </a:xfrm>
          <a:solidFill>
            <a:srgbClr val="FFFFD1">
              <a:alpha val="50000"/>
            </a:srgbClr>
          </a:solidFill>
          <a:ln/>
          <a:effectLst>
            <a:softEdge rad="317500"/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Juan 4:7-12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>
                <a:latin typeface="David" panose="020E0502060401010101" pitchFamily="34" charset="-79"/>
                <a:cs typeface="David" panose="020E0502060401010101" pitchFamily="34" charset="-79"/>
              </a:rPr>
              <a:t>1 Juan </a:t>
            </a: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4:7-8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994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441082"/>
            <a:ext cx="83820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“Amados, amémonos unos a otros; porque el amor es de Dios. Todo aquel que ama, es nacido de Dios, y conoce a Dios</a:t>
            </a:r>
            <a:r>
              <a:rPr lang="es-ES" dirty="0" smtClean="0"/>
              <a:t>. El </a:t>
            </a:r>
            <a:r>
              <a:rPr lang="es-ES" dirty="0"/>
              <a:t>que no ama, no ha conocido a Dios; porque Dios es amor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Juan 4:7-8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1287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Amor </a:t>
            </a:r>
            <a:r>
              <a:rPr lang="es-ES" dirty="0"/>
              <a:t>para con los hermanos.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amor es un deber, consecuente con el carácter de Dios. </a:t>
            </a:r>
            <a:endParaRPr lang="es-ES" dirty="0" smtClean="0"/>
          </a:p>
          <a:p>
            <a:pPr lvl="1"/>
            <a:r>
              <a:rPr lang="es-ES" dirty="0" smtClean="0"/>
              <a:t>Aquel </a:t>
            </a:r>
            <a:r>
              <a:rPr lang="es-ES" dirty="0"/>
              <a:t>amor para con los hijos de Dios que ha sido implantado en los que han nacido de nuevo.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amor es de Dios en cuanto a su origen, y todo aquel que ama es nacido de Dios y conoce a Dios. El que no ama no ha conocido a Dios, porque Dios es amor. </a:t>
            </a:r>
            <a:r>
              <a:rPr lang="en-US" dirty="0" smtClean="0"/>
              <a:t>(MacDonald)</a:t>
            </a:r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747712"/>
            <a:ext cx="6019800" cy="1004888"/>
          </a:xfrm>
        </p:spPr>
        <p:txBody>
          <a:bodyPr/>
          <a:lstStyle/>
          <a:p>
            <a:r>
              <a:rPr lang="es-PR" dirty="0" smtClean="0"/>
              <a:t>1 Juan 4:7-8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32251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101481</TotalTime>
  <Words>953</Words>
  <Application>Microsoft Office PowerPoint</Application>
  <PresentationFormat>On-screen Show (4:3)</PresentationFormat>
  <Paragraphs>95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David</vt:lpstr>
      <vt:lpstr>Tahoma</vt:lpstr>
      <vt:lpstr>Wingdings</vt:lpstr>
      <vt:lpstr>Wingdings 3</vt:lpstr>
      <vt:lpstr>Blends</vt:lpstr>
      <vt:lpstr>1_Office Theme</vt:lpstr>
      <vt:lpstr>Ion</vt:lpstr>
      <vt:lpstr>PowerPoint Presentation</vt:lpstr>
      <vt:lpstr>PowerPoint Presentation</vt:lpstr>
      <vt:lpstr>El asunto</vt:lpstr>
      <vt:lpstr>Aplicación para mi vida</vt:lpstr>
      <vt:lpstr>Aplicación para mi vida</vt:lpstr>
      <vt:lpstr>Pasaje bíblico</vt:lpstr>
      <vt:lpstr>Pasaje bíblico</vt:lpstr>
      <vt:lpstr>1 Juan 4:7-8</vt:lpstr>
      <vt:lpstr>1 Juan 4:7-8</vt:lpstr>
      <vt:lpstr>1 Juan 4:7-8</vt:lpstr>
      <vt:lpstr>Pasaje bíblico</vt:lpstr>
      <vt:lpstr>1 Juan 4:9-10</vt:lpstr>
      <vt:lpstr>1 Juan 4:9-10</vt:lpstr>
      <vt:lpstr>1 Juan 4:9-10</vt:lpstr>
      <vt:lpstr>Pasaje bíblico</vt:lpstr>
      <vt:lpstr>1 Juan 4:11-12</vt:lpstr>
      <vt:lpstr>1 Juan 4:11-12</vt:lpstr>
      <vt:lpstr>1 Juan 4:11-12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2_dios_es_amor_061415.pptx</dc:title>
  <dc:creator>JRIVERA</dc:creator>
  <cp:lastModifiedBy>Ortega, Tito (ISB-GSO Inks &amp; Supplies Dev. Mgr.)</cp:lastModifiedBy>
  <cp:revision>4595</cp:revision>
  <cp:lastPrinted>2015-03-29T10:43:55Z</cp:lastPrinted>
  <dcterms:created xsi:type="dcterms:W3CDTF">2007-01-24T21:53:34Z</dcterms:created>
  <dcterms:modified xsi:type="dcterms:W3CDTF">2015-06-14T22:25:57Z</dcterms:modified>
</cp:coreProperties>
</file>