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</p:sldMasterIdLst>
  <p:notesMasterIdLst>
    <p:notesMasterId r:id="rId41"/>
  </p:notesMasterIdLst>
  <p:handoutMasterIdLst>
    <p:handoutMasterId r:id="rId42"/>
  </p:handoutMasterIdLst>
  <p:sldIdLst>
    <p:sldId id="794" r:id="rId3"/>
    <p:sldId id="1618" r:id="rId4"/>
    <p:sldId id="804" r:id="rId5"/>
    <p:sldId id="1532" r:id="rId6"/>
    <p:sldId id="1629" r:id="rId7"/>
    <p:sldId id="1616" r:id="rId8"/>
    <p:sldId id="1630" r:id="rId9"/>
    <p:sldId id="1360" r:id="rId10"/>
    <p:sldId id="287" r:id="rId11"/>
    <p:sldId id="1359" r:id="rId12"/>
    <p:sldId id="1518" r:id="rId13"/>
    <p:sldId id="1632" r:id="rId14"/>
    <p:sldId id="1633" r:id="rId15"/>
    <p:sldId id="1634" r:id="rId16"/>
    <p:sldId id="1635" r:id="rId17"/>
    <p:sldId id="1636" r:id="rId18"/>
    <p:sldId id="1319" r:id="rId19"/>
    <p:sldId id="1617" r:id="rId20"/>
    <p:sldId id="1625" r:id="rId21"/>
    <p:sldId id="1637" r:id="rId22"/>
    <p:sldId id="1638" r:id="rId23"/>
    <p:sldId id="1639" r:id="rId24"/>
    <p:sldId id="1535" r:id="rId25"/>
    <p:sldId id="1536" r:id="rId26"/>
    <p:sldId id="1631" r:id="rId27"/>
    <p:sldId id="1571" r:id="rId28"/>
    <p:sldId id="1640" r:id="rId29"/>
    <p:sldId id="1641" r:id="rId30"/>
    <p:sldId id="1642" r:id="rId31"/>
    <p:sldId id="1643" r:id="rId32"/>
    <p:sldId id="1644" r:id="rId33"/>
    <p:sldId id="1645" r:id="rId34"/>
    <p:sldId id="1646" r:id="rId35"/>
    <p:sldId id="1647" r:id="rId36"/>
    <p:sldId id="1648" r:id="rId37"/>
    <p:sldId id="561" r:id="rId38"/>
    <p:sldId id="1133" r:id="rId39"/>
    <p:sldId id="90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1"/>
    <a:srgbClr val="0000CC"/>
    <a:srgbClr val="0000FF"/>
    <a:srgbClr val="A6925A"/>
    <a:srgbClr val="285633"/>
    <a:srgbClr val="CC9900"/>
    <a:srgbClr val="CB7935"/>
    <a:srgbClr val="303030"/>
    <a:srgbClr val="663300"/>
    <a:srgbClr val="9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709" autoAdjust="0"/>
  </p:normalViewPr>
  <p:slideViewPr>
    <p:cSldViewPr>
      <p:cViewPr varScale="1">
        <p:scale>
          <a:sx n="113" d="100"/>
          <a:sy n="113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38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416332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98414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69259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7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369167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istantshores.org/resources/illustrations/sweet-publishing" TargetMode="External"/><Relationship Id="rId2" Type="http://schemas.openxmlformats.org/officeDocument/2006/relationships/hyperlink" Target="http://blog.lifeway.com/eblifewayadult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st-takla.org/Gallery/Bible/Illustrations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7150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s-PR" sz="1600" i="1" dirty="0" err="1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685800"/>
            <a:ext cx="7937951" cy="20574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401638" lvl="0" indent="-234950" algn="ctr" fontAlgn="auto">
              <a:spcAft>
                <a:spcPts val="1200"/>
              </a:spcAft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s-PR" sz="4400" dirty="0" smtClean="0">
                <a:latin typeface="+mj-lt"/>
                <a:ea typeface="+mj-ea"/>
                <a:cs typeface="+mj-cs"/>
              </a:rPr>
              <a:t>Verano </a:t>
            </a: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2015/Tema</a:t>
            </a:r>
            <a:r>
              <a:rPr lang="es-PR" sz="4400" dirty="0" smtClean="0">
                <a:latin typeface="+mj-lt"/>
              </a:rPr>
              <a:t>: </a:t>
            </a:r>
            <a:r>
              <a:rPr lang="es-PR" sz="4400" cap="small" dirty="0" smtClean="0">
                <a:latin typeface="+mj-lt"/>
              </a:rPr>
              <a:t>Fe resistente: C</a:t>
            </a:r>
            <a:r>
              <a:rPr lang="en-US" sz="4400" cap="small" dirty="0" err="1" smtClean="0">
                <a:latin typeface="+mj-lt"/>
              </a:rPr>
              <a:t>ómo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permanecer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firmes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en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medio</a:t>
            </a:r>
            <a:r>
              <a:rPr lang="en-US" sz="4400" cap="small" dirty="0" smtClean="0">
                <a:latin typeface="+mj-lt"/>
              </a:rPr>
              <a:t> del </a:t>
            </a:r>
            <a:r>
              <a:rPr lang="en-US" sz="4400" cap="small" dirty="0" err="1" smtClean="0">
                <a:latin typeface="+mj-lt"/>
              </a:rPr>
              <a:t>sufrimiento</a:t>
            </a:r>
            <a:endParaRPr kumimoji="0" lang="es-PR" sz="4400" b="0" i="0" u="none" strike="noStrike" kern="1200" cap="small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2895600"/>
            <a:ext cx="7937951" cy="29718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cap="small" dirty="0" smtClean="0">
                <a:latin typeface="+mn-lt"/>
              </a:rPr>
              <a:t>Sesión</a:t>
            </a:r>
            <a:r>
              <a:rPr lang="en-US" sz="4400" cap="small" dirty="0" smtClean="0">
                <a:latin typeface="+mn-lt"/>
              </a:rPr>
              <a:t> 2: </a:t>
            </a:r>
            <a:r>
              <a:rPr lang="es-PR" sz="4400" dirty="0" smtClean="0">
                <a:latin typeface="+mn-lt"/>
              </a:rPr>
              <a:t>Fe activa</a:t>
            </a:r>
            <a:endParaRPr lang="es-PR" sz="4400" cap="small" dirty="0" smtClean="0">
              <a:latin typeface="+mn-lt"/>
            </a:endParaRPr>
          </a:p>
          <a:p>
            <a:pPr marL="401638" indent="-234950" algn="ctr">
              <a:spcAft>
                <a:spcPts val="600"/>
              </a:spcAft>
              <a:buNone/>
            </a:pP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26 de </a:t>
            </a:r>
            <a:r>
              <a:rPr lang="es-PR" sz="3600" dirty="0" smtClean="0">
                <a:latin typeface="+mn-lt"/>
                <a:cs typeface="+mn-cs"/>
              </a:rPr>
              <a:t>julio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2015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 smtClean="0"/>
              <a:t>(</a:t>
            </a:r>
            <a:r>
              <a:rPr lang="en-US" sz="2800" dirty="0" smtClean="0"/>
              <a:t>1 Pedro </a:t>
            </a:r>
            <a:r>
              <a:rPr lang="fr-FR" sz="2800" dirty="0" smtClean="0"/>
              <a:t>1:14-19</a:t>
            </a:r>
            <a:r>
              <a:rPr lang="fr-FR" sz="2800" dirty="0"/>
              <a:t>,</a:t>
            </a:r>
            <a:r>
              <a:rPr lang="fr-FR" sz="2800" dirty="0" smtClean="0"/>
              <a:t> 22-25</a:t>
            </a:r>
            <a:r>
              <a:rPr lang="es-PR" sz="2800" dirty="0" smtClean="0"/>
              <a:t>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“como hijos obedientes, no os conforméis a los deseos que antes teníais estando en vuestra ignorancia</a:t>
            </a:r>
            <a:r>
              <a:rPr lang="es-ES" dirty="0" smtClean="0"/>
              <a:t>; sino</a:t>
            </a:r>
            <a:r>
              <a:rPr lang="es-ES" dirty="0"/>
              <a:t>, como aquel que os llamó es santo, sed también vosotros santos en toda vuestra manera de vivir</a:t>
            </a:r>
            <a:r>
              <a:rPr lang="es-ES" dirty="0" smtClean="0"/>
              <a:t>; porque </a:t>
            </a:r>
            <a:r>
              <a:rPr lang="es-ES" dirty="0"/>
              <a:t>escrito está: Sed santos, porque yo soy santo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1:14-16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12875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/>
              <a:t>¡Un hijo obediente regocija el corazón de su padre! </a:t>
            </a:r>
            <a:endParaRPr lang="es-ES" dirty="0" smtClean="0"/>
          </a:p>
          <a:p>
            <a:r>
              <a:rPr lang="es-ES" dirty="0" smtClean="0"/>
              <a:t>Y </a:t>
            </a:r>
            <a:r>
              <a:rPr lang="es-ES" dirty="0"/>
              <a:t>el padre que es recto y da buen ejemplo a sus hijos hace más probable que sus descendientes también obedezcan. </a:t>
            </a:r>
            <a:endParaRPr lang="es-ES" dirty="0" smtClean="0"/>
          </a:p>
          <a:p>
            <a:r>
              <a:rPr lang="es-ES" dirty="0" smtClean="0"/>
              <a:t>“</a:t>
            </a:r>
            <a:r>
              <a:rPr lang="es-ES" dirty="0"/>
              <a:t>De tal palo, tal astilla” es el refrán que Pedro expresa en estos versículos</a:t>
            </a:r>
            <a:r>
              <a:rPr lang="es-ES" dirty="0" smtClean="0"/>
              <a:t>.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1:14-16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32251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Dos </a:t>
            </a:r>
            <a:r>
              <a:rPr lang="es-ES" dirty="0"/>
              <a:t>posibles estilos de vida del </a:t>
            </a:r>
            <a:r>
              <a:rPr lang="es-ES" dirty="0" smtClean="0"/>
              <a:t>creyente: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la </a:t>
            </a:r>
            <a:r>
              <a:rPr lang="es-ES" dirty="0"/>
              <a:t>vida gobernada por los mismos deseos que teníamos antes de ser cristianos (</a:t>
            </a:r>
            <a:r>
              <a:rPr lang="es-ES" dirty="0">
                <a:solidFill>
                  <a:schemeClr val="tx2"/>
                </a:solidFill>
              </a:rPr>
              <a:t>v. 14</a:t>
            </a:r>
            <a:r>
              <a:rPr lang="es-ES" dirty="0"/>
              <a:t>) </a:t>
            </a:r>
            <a:r>
              <a:rPr lang="es-ES" dirty="0" smtClean="0"/>
              <a:t>y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la </a:t>
            </a:r>
            <a:r>
              <a:rPr lang="es-ES" dirty="0"/>
              <a:t>santidad que transforma todo aspecto de la vida (</a:t>
            </a:r>
            <a:r>
              <a:rPr lang="es-ES" dirty="0">
                <a:solidFill>
                  <a:schemeClr val="tx2"/>
                </a:solidFill>
              </a:rPr>
              <a:t>v. 15</a:t>
            </a:r>
            <a:r>
              <a:rPr lang="es-ES" dirty="0"/>
              <a:t>).</a:t>
            </a:r>
          </a:p>
          <a:p>
            <a:pPr lvl="1"/>
            <a:r>
              <a:rPr lang="es-ES" dirty="0"/>
              <a:t>El creyente ha de escoger el segundo estilo de vida porque Dios es santo. </a:t>
            </a:r>
            <a:r>
              <a:rPr lang="es-ES" dirty="0" smtClean="0"/>
              <a:t>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1:14-16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662195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1:14-16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En </a:t>
            </a:r>
            <a:r>
              <a:rPr lang="es-ES" dirty="0"/>
              <a:t>el </a:t>
            </a:r>
            <a:r>
              <a:rPr lang="es-ES" dirty="0">
                <a:solidFill>
                  <a:schemeClr val="tx2"/>
                </a:solidFill>
              </a:rPr>
              <a:t>versículo 14</a:t>
            </a:r>
            <a:r>
              <a:rPr lang="es-ES" dirty="0"/>
              <a:t>, el verbo </a:t>
            </a:r>
            <a:r>
              <a:rPr lang="es-ES" i="1" dirty="0"/>
              <a:t>no os conforméis </a:t>
            </a:r>
            <a:r>
              <a:rPr lang="es-ES" dirty="0" smtClean="0"/>
              <a:t>se refiere a no permitir que seamos moldeados por las persistentes presiones que vienen dentro de la persona; aquellos anhelos que son provocados por un mundo carente de normas absolutas de moralidad.</a:t>
            </a:r>
          </a:p>
          <a:p>
            <a:r>
              <a:rPr lang="es-ES" dirty="0" smtClean="0"/>
              <a:t>Esta forma de vida se describe como </a:t>
            </a:r>
            <a:r>
              <a:rPr lang="es-ES" i="1" dirty="0" smtClean="0"/>
              <a:t>deseos personales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v. 14</a:t>
            </a:r>
            <a:r>
              <a:rPr lang="es-ES" dirty="0" smtClean="0"/>
              <a:t>), </a:t>
            </a:r>
            <a:r>
              <a:rPr lang="es-ES" i="1" dirty="0" smtClean="0"/>
              <a:t>ignorancia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v. 14</a:t>
            </a:r>
            <a:r>
              <a:rPr lang="es-ES" dirty="0" smtClean="0"/>
              <a:t>) y </a:t>
            </a:r>
            <a:r>
              <a:rPr lang="es-ES" i="1" dirty="0" smtClean="0"/>
              <a:t>vanidad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v. 18</a:t>
            </a:r>
            <a:r>
              <a:rPr lang="es-ES" dirty="0" smtClean="0"/>
              <a:t>).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8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Una </a:t>
            </a:r>
            <a:r>
              <a:rPr lang="es-ES" i="1" dirty="0" smtClean="0"/>
              <a:t>vana manera de vivir </a:t>
            </a:r>
            <a:r>
              <a:rPr lang="es-ES" dirty="0" smtClean="0"/>
              <a:t>significa una vida sin plan ni propósito, que no logra llegar a ningún buen resultado. </a:t>
            </a:r>
          </a:p>
          <a:p>
            <a:r>
              <a:rPr lang="es-ES" dirty="0" smtClean="0"/>
              <a:t>¡Qué desilusión vivir una existencia que no tiene metas estipuladas por Dios o que nosotros quisiéramos cumplir! Es una vida completamente inútil.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1:14-16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32789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/>
              <a:t>La mejor opción es la vida de santidad. </a:t>
            </a:r>
            <a:r>
              <a:rPr lang="es-ES" i="1" dirty="0"/>
              <a:t>Santo </a:t>
            </a:r>
            <a:r>
              <a:rPr lang="es-ES" dirty="0"/>
              <a:t>significa ser “diferente”, “separado de lo inmundo e impuro</a:t>
            </a:r>
            <a:r>
              <a:rPr lang="es-ES" dirty="0" smtClean="0"/>
              <a:t>”. </a:t>
            </a:r>
          </a:p>
          <a:p>
            <a:r>
              <a:rPr lang="es-ES" dirty="0" smtClean="0"/>
              <a:t>La </a:t>
            </a:r>
            <a:r>
              <a:rPr lang="es-ES" dirty="0"/>
              <a:t>más fuerte motivación para serlo es que Dios mismo, quien nos salvó, es santo.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hombre </a:t>
            </a:r>
            <a:r>
              <a:rPr lang="es-ES" dirty="0" smtClean="0"/>
              <a:t>[no es] un dios. </a:t>
            </a:r>
            <a:r>
              <a:rPr lang="es-ES" dirty="0"/>
              <a:t>Sin embargo, ser como Dios, llegar a tener las cualidades morales que él tiene, sí es bíblico</a:t>
            </a:r>
            <a:r>
              <a:rPr lang="es-ES" dirty="0" smtClean="0"/>
              <a:t>.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1:14-16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55402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610600" cy="4114800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meta del Creador es que el creyente sea conformado a la imagen de su Hijo Jesucristo (</a:t>
            </a:r>
            <a:r>
              <a:rPr lang="es-ES" dirty="0">
                <a:solidFill>
                  <a:schemeClr val="tx2"/>
                </a:solidFill>
              </a:rPr>
              <a:t>Romanos 8:29, 2 Corintios 3:18</a:t>
            </a:r>
            <a:r>
              <a:rPr lang="es-ES" dirty="0" smtClean="0"/>
              <a:t>).</a:t>
            </a:r>
          </a:p>
          <a:p>
            <a:r>
              <a:rPr lang="es-ES" dirty="0" smtClean="0"/>
              <a:t>[…] </a:t>
            </a:r>
            <a:r>
              <a:rPr lang="es-ES" dirty="0"/>
              <a:t>Este proceso se desarrolla durante toda la vida del cristiano.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apóstol Juan prometió que “cuando él se manifieste, seremos semejantes a él, porque le veremos tal como él es” (</a:t>
            </a:r>
            <a:r>
              <a:rPr lang="es-ES" dirty="0">
                <a:solidFill>
                  <a:schemeClr val="tx2"/>
                </a:solidFill>
              </a:rPr>
              <a:t>1 Juan 3:2</a:t>
            </a:r>
            <a:r>
              <a:rPr lang="es-ES" dirty="0" smtClean="0"/>
              <a:t>).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1:14-16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820063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1:17-19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1468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0999" y="2133600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“Y si invocáis por Padre a aquel que sin acepción de personas juzga según la obra de cada uno, conducíos en temor todo el tiempo de vuestra peregrinación</a:t>
            </a:r>
            <a:r>
              <a:rPr lang="es-ES" dirty="0" smtClean="0"/>
              <a:t>; sabiendo </a:t>
            </a:r>
            <a:r>
              <a:rPr lang="es-ES" dirty="0"/>
              <a:t>que fuisteis rescatados de vuestra vana manera de vivir, la cual recibisteis de vuestros padres, no con cosas corruptibles, como oro o plata</a:t>
            </a:r>
            <a:r>
              <a:rPr lang="es-ES" dirty="0" smtClean="0"/>
              <a:t>, sino </a:t>
            </a:r>
            <a:r>
              <a:rPr lang="es-ES" dirty="0"/>
              <a:t>con la sangre preciosa de Cristo, como de un cordero sin mancha y sin contaminación</a:t>
            </a:r>
            <a:r>
              <a:rPr lang="es-ES" dirty="0" smtClean="0"/>
              <a:t>,”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1:17-19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9850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1.17</a:t>
            </a:r>
            <a:r>
              <a:rPr lang="es-ES" dirty="0" smtClean="0"/>
              <a:t>) Una </a:t>
            </a:r>
            <a:r>
              <a:rPr lang="es-ES" dirty="0"/>
              <a:t>mente </a:t>
            </a:r>
            <a:r>
              <a:rPr lang="es-ES" dirty="0" smtClean="0"/>
              <a:t>reverente –</a:t>
            </a:r>
            <a:r>
              <a:rPr lang="es-ES" dirty="0"/>
              <a:t> </a:t>
            </a:r>
            <a:r>
              <a:rPr lang="es-ES" dirty="0" smtClean="0"/>
              <a:t>un </a:t>
            </a:r>
            <a:r>
              <a:rPr lang="es-ES" dirty="0"/>
              <a:t>temor respetuoso, un profundo aprecio de quién es Dios. </a:t>
            </a:r>
            <a:endParaRPr lang="es-ES" dirty="0" smtClean="0"/>
          </a:p>
          <a:p>
            <a:r>
              <a:rPr lang="es-ES" dirty="0" smtClean="0"/>
              <a:t>Significa </a:t>
            </a:r>
            <a:r>
              <a:rPr lang="es-ES" dirty="0"/>
              <a:t>especialmente tener conciencia de que Aquel a quien nos dirigimos como Padre es el Mismo que juzga a Sus hijos de manera imparcial, según la obra realizada por cada uno</a:t>
            </a:r>
            <a:r>
              <a:rPr lang="es-ES" dirty="0" smtClean="0"/>
              <a:t>.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1:17-19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81766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81600" y="0"/>
            <a:ext cx="3972278" cy="1676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r="30788" b="5036"/>
          <a:stretch/>
        </p:blipFill>
        <p:spPr>
          <a:xfrm>
            <a:off x="-1" y="5904043"/>
            <a:ext cx="9144001" cy="496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b="2996"/>
          <a:stretch/>
        </p:blipFill>
        <p:spPr>
          <a:xfrm>
            <a:off x="0" y="3788229"/>
            <a:ext cx="9144000" cy="2155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93333" r="8772" b="3812"/>
          <a:stretch/>
        </p:blipFill>
        <p:spPr>
          <a:xfrm>
            <a:off x="838200" y="5334000"/>
            <a:ext cx="8305800" cy="646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56055" r="45295" b="4052"/>
          <a:stretch/>
        </p:blipFill>
        <p:spPr>
          <a:xfrm>
            <a:off x="5105400" y="1537669"/>
            <a:ext cx="4038600" cy="4762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4"/>
          <a:stretch/>
        </p:blipFill>
        <p:spPr>
          <a:xfrm>
            <a:off x="0" y="0"/>
            <a:ext cx="5281448" cy="38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26" y="6392993"/>
            <a:ext cx="9136349" cy="465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r="22328" b="5036"/>
          <a:stretch/>
        </p:blipFill>
        <p:spPr>
          <a:xfrm>
            <a:off x="0" y="5440713"/>
            <a:ext cx="4251649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9" r="15666"/>
          <a:stretch/>
        </p:blipFill>
        <p:spPr>
          <a:xfrm>
            <a:off x="3826" y="6400801"/>
            <a:ext cx="8454374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7" r="9104"/>
          <a:stretch/>
        </p:blipFill>
        <p:spPr>
          <a:xfrm>
            <a:off x="-1" y="6422101"/>
            <a:ext cx="9153879" cy="435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6" r="18136"/>
          <a:stretch/>
        </p:blipFill>
        <p:spPr>
          <a:xfrm>
            <a:off x="8594" y="6299928"/>
            <a:ext cx="7916206" cy="55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7" t="88889"/>
          <a:stretch/>
        </p:blipFill>
        <p:spPr>
          <a:xfrm>
            <a:off x="7656432" y="5449078"/>
            <a:ext cx="1501231" cy="14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8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1.17</a:t>
            </a:r>
            <a:r>
              <a:rPr lang="es-ES" dirty="0" smtClean="0"/>
              <a:t>) El </a:t>
            </a:r>
            <a:r>
              <a:rPr lang="es-ES" dirty="0"/>
              <a:t>Padre … juzga a los Suyos en esta vida; Él ha encomendado el juicio de los pecadores al Señor Jesús (</a:t>
            </a:r>
            <a:r>
              <a:rPr lang="es-ES" dirty="0" err="1">
                <a:solidFill>
                  <a:schemeClr val="tx2"/>
                </a:solidFill>
              </a:rPr>
              <a:t>Jn</a:t>
            </a:r>
            <a:r>
              <a:rPr lang="es-ES" dirty="0">
                <a:solidFill>
                  <a:schemeClr val="tx2"/>
                </a:solidFill>
              </a:rPr>
              <a:t>. 5:22</a:t>
            </a:r>
            <a:r>
              <a:rPr lang="es-ES" dirty="0"/>
              <a:t>).</a:t>
            </a:r>
          </a:p>
          <a:p>
            <a:r>
              <a:rPr lang="es-ES" dirty="0" smtClean="0"/>
              <a:t>Debemos </a:t>
            </a:r>
            <a:r>
              <a:rPr lang="es-ES" dirty="0"/>
              <a:t>pasar el tiempo de nuestra peregrinación sobre la tierra en temor. </a:t>
            </a:r>
            <a:endParaRPr lang="es-ES" dirty="0" smtClean="0"/>
          </a:p>
          <a:p>
            <a:r>
              <a:rPr lang="es-ES" dirty="0" smtClean="0"/>
              <a:t>No </a:t>
            </a:r>
            <a:r>
              <a:rPr lang="es-ES" dirty="0"/>
              <a:t>deberíamos asentarnos aquí como si esta fuese nuestra morada permanente. </a:t>
            </a:r>
            <a:r>
              <a:rPr lang="es-ES" dirty="0" smtClean="0"/>
              <a:t>Debemos recordar </a:t>
            </a:r>
            <a:r>
              <a:rPr lang="es-ES" dirty="0"/>
              <a:t>nuestro destino </a:t>
            </a:r>
            <a:r>
              <a:rPr lang="es-ES" dirty="0" smtClean="0"/>
              <a:t>y actuar como </a:t>
            </a:r>
            <a:r>
              <a:rPr lang="es-ES" dirty="0"/>
              <a:t>ciudadanos del </a:t>
            </a:r>
            <a:r>
              <a:rPr lang="es-ES" dirty="0" smtClean="0"/>
              <a:t>cielo.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1:17-19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3517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1.18</a:t>
            </a:r>
            <a:r>
              <a:rPr lang="es-ES" dirty="0" smtClean="0"/>
              <a:t>) Los </a:t>
            </a:r>
            <a:r>
              <a:rPr lang="es-ES" dirty="0"/>
              <a:t>días como inconversos </a:t>
            </a:r>
            <a:r>
              <a:rPr lang="es-ES" dirty="0" smtClean="0"/>
              <a:t>[de los creyentes] se </a:t>
            </a:r>
            <a:r>
              <a:rPr lang="es-ES" dirty="0"/>
              <a:t>describen como </a:t>
            </a:r>
            <a:r>
              <a:rPr lang="es-ES" i="1" dirty="0"/>
              <a:t>vuestra vana manera de vivir, la cual os fue transmitida por vuestros padres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Pero </a:t>
            </a:r>
            <a:r>
              <a:rPr lang="es-ES" dirty="0"/>
              <a:t>habían sido </a:t>
            </a:r>
            <a:r>
              <a:rPr lang="es-ES" dirty="0" smtClean="0"/>
              <a:t>rescatados </a:t>
            </a:r>
            <a:r>
              <a:rPr lang="es-ES" dirty="0"/>
              <a:t>de la esclavitud de la conformidad al mundo mediante el pago de un rescate infinito. ¿Había sido con oro o plata </a:t>
            </a:r>
            <a:r>
              <a:rPr lang="es-ES" dirty="0" smtClean="0"/>
              <a:t>(</a:t>
            </a:r>
            <a:r>
              <a:rPr lang="es-ES" dirty="0"/>
              <a:t>véase </a:t>
            </a:r>
            <a:r>
              <a:rPr lang="es-ES" dirty="0" err="1">
                <a:solidFill>
                  <a:schemeClr val="tx2"/>
                </a:solidFill>
              </a:rPr>
              <a:t>Éx</a:t>
            </a:r>
            <a:r>
              <a:rPr lang="es-ES" dirty="0">
                <a:solidFill>
                  <a:schemeClr val="tx2"/>
                </a:solidFill>
              </a:rPr>
              <a:t>. 30:15</a:t>
            </a:r>
            <a:r>
              <a:rPr lang="es-ES" dirty="0" smtClean="0"/>
              <a:t>)?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1:17-19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045187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1.19</a:t>
            </a:r>
            <a:r>
              <a:rPr lang="es-ES" dirty="0" smtClean="0"/>
              <a:t>) La </a:t>
            </a:r>
            <a:r>
              <a:rPr lang="es-ES" dirty="0"/>
              <a:t>sangre preciosa de Cristo </a:t>
            </a:r>
            <a:r>
              <a:rPr lang="es-ES" dirty="0" smtClean="0"/>
              <a:t>— el </a:t>
            </a:r>
            <a:r>
              <a:rPr lang="es-ES" dirty="0"/>
              <a:t>cordero sin mancha y sin </a:t>
            </a:r>
            <a:r>
              <a:rPr lang="es-ES" dirty="0" smtClean="0"/>
              <a:t>contaminación. </a:t>
            </a:r>
          </a:p>
          <a:p>
            <a:r>
              <a:rPr lang="es-ES" dirty="0" smtClean="0"/>
              <a:t>Volver </a:t>
            </a:r>
            <a:r>
              <a:rPr lang="es-ES" dirty="0"/>
              <a:t>al mundo es volver a cruzar la gran sima que fue salvada por nosotros a un precio abrumador. </a:t>
            </a:r>
            <a:endParaRPr lang="es-ES" dirty="0" smtClean="0"/>
          </a:p>
          <a:p>
            <a:r>
              <a:rPr lang="es-ES" dirty="0" smtClean="0"/>
              <a:t>Es </a:t>
            </a:r>
            <a:r>
              <a:rPr lang="es-ES" dirty="0"/>
              <a:t>deslealtad positiva contra el Salvador</a:t>
            </a:r>
            <a:r>
              <a:rPr lang="es-ES" dirty="0" smtClean="0"/>
              <a:t>.</a:t>
            </a:r>
            <a:r>
              <a:rPr lang="es-ES" b="1" dirty="0" smtClean="0"/>
              <a:t>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1:17-19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69508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1:22-25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6553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0999" y="2212482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“Habiendo purificado vuestras almas por la obediencia a la verdad, mediante el Espíritu, para el amor fraternal no fingido, amaos unos a otros entrañablemente, de corazón puro; siendo renacidos, no de simiente corruptible, sino de incorruptible, por la palabra de Dios que vive y permanece para siempre</a:t>
            </a:r>
            <a:r>
              <a:rPr lang="es-ES" dirty="0" smtClean="0"/>
              <a:t>...”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4530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0999" y="2212482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Porque</a:t>
            </a:r>
            <a:r>
              <a:rPr lang="es-ES" dirty="0"/>
              <a:t>: Toda carne es como hierba, Y toda la gloria del hombre como flor de la hierba. La hierba se seca, y la flor se cae; Mas la palabra del Señor permanece para siempre. Y esta es la palabra que por el evangelio os ha sido anunciada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616236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/>
              <a:t>El amor requiere empeño (</a:t>
            </a:r>
            <a:r>
              <a:rPr lang="es-ES" dirty="0">
                <a:solidFill>
                  <a:schemeClr val="tx2"/>
                </a:solidFill>
              </a:rPr>
              <a:t>v. 22</a:t>
            </a:r>
            <a:r>
              <a:rPr lang="es-ES" dirty="0"/>
              <a:t>)</a:t>
            </a:r>
          </a:p>
          <a:p>
            <a:pPr lvl="1"/>
            <a:r>
              <a:rPr lang="es-ES" i="1" dirty="0"/>
              <a:t>Entrañablemente </a:t>
            </a:r>
            <a:r>
              <a:rPr lang="es-ES" dirty="0"/>
              <a:t>se refiere a esforzarse con toda la energía que uno tiene. Es un concepto atlético que significa estirarse al límite de las capacidades. </a:t>
            </a:r>
            <a:endParaRPr lang="es-ES" dirty="0" smtClean="0"/>
          </a:p>
          <a:p>
            <a:pPr lvl="1"/>
            <a:r>
              <a:rPr lang="es-ES" dirty="0" smtClean="0"/>
              <a:t>Pedro </a:t>
            </a:r>
            <a:r>
              <a:rPr lang="es-ES" dirty="0"/>
              <a:t>toma por sentado que no es fácil hacerlo </a:t>
            </a:r>
            <a:r>
              <a:rPr lang="es-ES" dirty="0" smtClean="0"/>
              <a:t>–requiere </a:t>
            </a:r>
            <a:r>
              <a:rPr lang="es-ES" dirty="0"/>
              <a:t>empeño y disciplina.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32092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Primero</a:t>
            </a:r>
            <a:r>
              <a:rPr lang="es-ES" dirty="0"/>
              <a:t>, </a:t>
            </a:r>
            <a:r>
              <a:rPr lang="es-ES" dirty="0" smtClean="0"/>
              <a:t>[Pedro] menciona </a:t>
            </a:r>
            <a:r>
              <a:rPr lang="es-ES" i="1" dirty="0"/>
              <a:t>el amor fraternal </a:t>
            </a:r>
            <a:r>
              <a:rPr lang="es-ES" dirty="0"/>
              <a:t>que es el que se manifiesta entre hermanos porque tienen muchas cosas en común y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segundo </a:t>
            </a:r>
            <a:r>
              <a:rPr lang="es-ES" i="1" dirty="0"/>
              <a:t>amaos unos a otros </a:t>
            </a:r>
            <a:r>
              <a:rPr lang="es-ES" dirty="0"/>
              <a:t>significa que el amor se debe manifestar aunque la conducta o cualidades de la otra persona no sean atractivas.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83606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Dios </a:t>
            </a:r>
            <a:r>
              <a:rPr lang="es-ES" dirty="0"/>
              <a:t>ama al mundo, aun a los que se rebelan contra su dominio y desobedecen el orden y conducta que él estableció. </a:t>
            </a:r>
            <a:endParaRPr lang="es-ES" dirty="0" smtClean="0"/>
          </a:p>
          <a:p>
            <a:r>
              <a:rPr lang="es-ES" dirty="0" smtClean="0"/>
              <a:t>Dios es </a:t>
            </a:r>
            <a:r>
              <a:rPr lang="es-ES" dirty="0"/>
              <a:t>el modelo que debemos imitar para aprender a querer a quienes no nos atraen. </a:t>
            </a:r>
            <a:endParaRPr lang="es-ES" dirty="0" smtClean="0"/>
          </a:p>
          <a:p>
            <a:r>
              <a:rPr lang="es-ES" dirty="0" smtClean="0"/>
              <a:t>Esto </a:t>
            </a:r>
            <a:r>
              <a:rPr lang="es-ES" dirty="0"/>
              <a:t>es amor sobrenatural basado en Dios mismo, por medio de su Espíritu que vive en nosotros</a:t>
            </a:r>
            <a:r>
              <a:rPr lang="es-ES" dirty="0" smtClean="0"/>
              <a:t>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950472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Amor motivado </a:t>
            </a:r>
            <a:r>
              <a:rPr lang="es-ES" dirty="0"/>
              <a:t>por la nueva vida y </a:t>
            </a:r>
            <a:r>
              <a:rPr lang="es-ES" dirty="0" smtClean="0"/>
              <a:t>anclado </a:t>
            </a:r>
            <a:r>
              <a:rPr lang="es-ES" dirty="0"/>
              <a:t>en la Palabra eterna (</a:t>
            </a:r>
            <a:r>
              <a:rPr lang="es-ES" dirty="0">
                <a:solidFill>
                  <a:schemeClr val="tx2"/>
                </a:solidFill>
              </a:rPr>
              <a:t>vv. 23–25</a:t>
            </a:r>
            <a:r>
              <a:rPr lang="es-ES" dirty="0"/>
              <a:t>)</a:t>
            </a:r>
          </a:p>
          <a:p>
            <a:pPr lvl="1"/>
            <a:r>
              <a:rPr lang="es-ES" dirty="0" smtClean="0"/>
              <a:t>Destinatarios </a:t>
            </a:r>
            <a:r>
              <a:rPr lang="es-ES" dirty="0"/>
              <a:t>de esta carta </a:t>
            </a:r>
            <a:r>
              <a:rPr lang="es-ES" dirty="0" smtClean="0"/>
              <a:t>padecían crítica</a:t>
            </a:r>
            <a:r>
              <a:rPr lang="es-ES" dirty="0"/>
              <a:t>, </a:t>
            </a:r>
            <a:r>
              <a:rPr lang="es-ES" dirty="0" smtClean="0"/>
              <a:t>burla </a:t>
            </a:r>
            <a:r>
              <a:rPr lang="es-ES" dirty="0"/>
              <a:t>y </a:t>
            </a:r>
            <a:r>
              <a:rPr lang="es-ES" dirty="0" smtClean="0"/>
              <a:t>rechazo </a:t>
            </a:r>
            <a:r>
              <a:rPr lang="es-ES" dirty="0"/>
              <a:t>de sus amigos y vecinos. </a:t>
            </a:r>
            <a:endParaRPr lang="es-ES" dirty="0" smtClean="0"/>
          </a:p>
          <a:p>
            <a:pPr lvl="1"/>
            <a:r>
              <a:rPr lang="es-ES" dirty="0" smtClean="0"/>
              <a:t>Además </a:t>
            </a:r>
            <a:r>
              <a:rPr lang="es-ES" dirty="0"/>
              <a:t>de la instrucción para que supieran cómo debían conducirse en tales circunstancias, necesitaban conocer que hay anclas que son firmes e inamovibles</a:t>
            </a:r>
            <a:r>
              <a:rPr lang="es-ES" dirty="0" smtClean="0"/>
              <a:t>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06552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/>
              <a:t>El </a:t>
            </a:r>
            <a:r>
              <a:rPr lang="es-PR" dirty="0" smtClean="0"/>
              <a:t>asunto</a:t>
            </a:r>
            <a:endParaRPr lang="es-P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51054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/>
              <a:t>Viva una vida apartada para Dios.</a:t>
            </a:r>
            <a:endParaRPr lang="es-PR" sz="3600" dirty="0"/>
          </a:p>
        </p:txBody>
      </p:sp>
      <p:pic>
        <p:nvPicPr>
          <p:cNvPr id="6" name="Picture 5" descr="j0400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212848"/>
            <a:ext cx="2615481" cy="39213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Pedro </a:t>
            </a:r>
            <a:r>
              <a:rPr lang="es-ES" dirty="0"/>
              <a:t>ya mencionó las verdades que el cristiano posee: </a:t>
            </a:r>
            <a:endParaRPr lang="es-ES" dirty="0" smtClean="0"/>
          </a:p>
          <a:p>
            <a:pPr lvl="1"/>
            <a:r>
              <a:rPr lang="es-ES" dirty="0" smtClean="0"/>
              <a:t>la </a:t>
            </a:r>
            <a:r>
              <a:rPr lang="es-ES" dirty="0"/>
              <a:t>elección eterna (</a:t>
            </a:r>
            <a:r>
              <a:rPr lang="es-ES" dirty="0">
                <a:solidFill>
                  <a:schemeClr val="tx2"/>
                </a:solidFill>
              </a:rPr>
              <a:t>v. 2</a:t>
            </a:r>
            <a:r>
              <a:rPr lang="es-ES" dirty="0"/>
              <a:t>), su herencia guardada en el cielo (</a:t>
            </a:r>
            <a:r>
              <a:rPr lang="es-ES" dirty="0">
                <a:solidFill>
                  <a:schemeClr val="tx2"/>
                </a:solidFill>
              </a:rPr>
              <a:t>v. 4</a:t>
            </a:r>
            <a:r>
              <a:rPr lang="es-ES" dirty="0"/>
              <a:t>) y las profecías que Cristo cumplió (</a:t>
            </a:r>
            <a:r>
              <a:rPr lang="es-ES" dirty="0">
                <a:solidFill>
                  <a:schemeClr val="tx2"/>
                </a:solidFill>
              </a:rPr>
              <a:t>vv. 11–12</a:t>
            </a:r>
            <a:r>
              <a:rPr lang="es-ES" dirty="0"/>
              <a:t>). </a:t>
            </a:r>
            <a:endParaRPr lang="es-ES" dirty="0" smtClean="0"/>
          </a:p>
          <a:p>
            <a:r>
              <a:rPr lang="es-ES" dirty="0" smtClean="0"/>
              <a:t>También</a:t>
            </a:r>
            <a:r>
              <a:rPr lang="es-ES" dirty="0"/>
              <a:t>, señaló la santidad del carácter de Dios (</a:t>
            </a:r>
            <a:r>
              <a:rPr lang="es-ES" dirty="0">
                <a:solidFill>
                  <a:schemeClr val="tx2"/>
                </a:solidFill>
              </a:rPr>
              <a:t>v. 16</a:t>
            </a:r>
            <a:r>
              <a:rPr lang="es-ES" dirty="0"/>
              <a:t>), el sacrificio de Cristo en la cruz (</a:t>
            </a:r>
            <a:r>
              <a:rPr lang="es-ES" dirty="0">
                <a:solidFill>
                  <a:schemeClr val="tx2"/>
                </a:solidFill>
              </a:rPr>
              <a:t>v. 19</a:t>
            </a:r>
            <a:r>
              <a:rPr lang="es-ES" dirty="0"/>
              <a:t>), su resurrección (</a:t>
            </a:r>
            <a:r>
              <a:rPr lang="es-ES" dirty="0">
                <a:solidFill>
                  <a:schemeClr val="tx2"/>
                </a:solidFill>
              </a:rPr>
              <a:t>v. 21</a:t>
            </a:r>
            <a:r>
              <a:rPr lang="es-ES" dirty="0"/>
              <a:t>) y su segunda venida (</a:t>
            </a:r>
            <a:r>
              <a:rPr lang="es-ES" dirty="0">
                <a:solidFill>
                  <a:schemeClr val="tx2"/>
                </a:solidFill>
              </a:rPr>
              <a:t>v. 13</a:t>
            </a:r>
            <a:r>
              <a:rPr lang="es-ES" dirty="0"/>
              <a:t>).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1753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A </a:t>
            </a:r>
            <a:r>
              <a:rPr lang="es-ES" dirty="0"/>
              <a:t>continuación procede a recordarles que existen otros dos fundamentos </a:t>
            </a:r>
            <a:r>
              <a:rPr lang="es-ES" dirty="0" smtClean="0"/>
              <a:t>seguros: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La </a:t>
            </a:r>
            <a:r>
              <a:rPr lang="es-ES" dirty="0"/>
              <a:t>salvación personal que transformó sus vidas </a:t>
            </a:r>
            <a:r>
              <a:rPr lang="es-ES" dirty="0" smtClean="0"/>
              <a:t>y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la </a:t>
            </a:r>
            <a:r>
              <a:rPr lang="es-ES" dirty="0"/>
              <a:t>indestructible Palabra que Dios usó para salvarlos</a:t>
            </a:r>
            <a:r>
              <a:rPr lang="es-ES" dirty="0" smtClean="0"/>
              <a:t>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66631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Dios ha creado </a:t>
            </a:r>
            <a:r>
              <a:rPr lang="es-ES" dirty="0"/>
              <a:t>una nueva naturaleza en </a:t>
            </a:r>
            <a:r>
              <a:rPr lang="es-ES" dirty="0" smtClean="0"/>
              <a:t>[nuestra] </a:t>
            </a:r>
            <a:r>
              <a:rPr lang="es-ES" dirty="0"/>
              <a:t>vida por la presencia del Espíritu Santo. </a:t>
            </a:r>
            <a:endParaRPr lang="es-ES" dirty="0" smtClean="0"/>
          </a:p>
          <a:p>
            <a:pPr lvl="1"/>
            <a:r>
              <a:rPr lang="es-ES" dirty="0" smtClean="0"/>
              <a:t>Entonces </a:t>
            </a:r>
            <a:r>
              <a:rPr lang="es-ES" dirty="0"/>
              <a:t>debemos rechazar la práctica y las actitudes que no manifiestan amor a los demás y que son pecado. </a:t>
            </a:r>
            <a:endParaRPr lang="es-ES" dirty="0" smtClean="0"/>
          </a:p>
          <a:p>
            <a:pPr lvl="1"/>
            <a:r>
              <a:rPr lang="es-ES" dirty="0" smtClean="0"/>
              <a:t>Hemos </a:t>
            </a:r>
            <a:r>
              <a:rPr lang="es-ES" dirty="0"/>
              <a:t>de querer a otros, especialmente a los que también han nacido en la misma familia espiritual</a:t>
            </a:r>
            <a:r>
              <a:rPr lang="es-ES" dirty="0" smtClean="0"/>
              <a:t>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084451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Pedro </a:t>
            </a:r>
            <a:r>
              <a:rPr lang="es-ES" dirty="0"/>
              <a:t>subraya la permanencia de la Palabra de Dios aduciendo que contiene el evangelio y la pone en contraste con la gloria del hombre, incluyendo todo lo que la humanidad ha logrado, como las riquezas, la sabiduría humana, los gobiernos, el arte, la arquitectura, la ciencia y la filosofía.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1571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El </a:t>
            </a:r>
            <a:r>
              <a:rPr lang="es-ES" dirty="0"/>
              <a:t>Señor dice que la belleza y gloria de todo lo humano es perecedero. </a:t>
            </a:r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cambio, la Palabra de Dios que él ha puesto en el corazón de los creyentes permanece para siempre, así como la salvación que ella produce</a:t>
            </a:r>
            <a:r>
              <a:rPr lang="es-ES" dirty="0" smtClean="0"/>
              <a:t>.</a:t>
            </a:r>
            <a:r>
              <a:rPr lang="en-US" dirty="0" smtClean="0"/>
              <a:t> 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840467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Al </a:t>
            </a:r>
            <a:r>
              <a:rPr lang="es-ES" dirty="0"/>
              <a:t>llevar a la práctica el principio del amor, debemos volver a estudiar el impacto del evangelio que Cristo describe en </a:t>
            </a:r>
            <a:r>
              <a:rPr lang="es-ES" dirty="0">
                <a:solidFill>
                  <a:schemeClr val="tx2"/>
                </a:solidFill>
              </a:rPr>
              <a:t>Juan 13:34–35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incrédulos deben observar la vida comunitaria y de afecto que viven los hijos de Dios. </a:t>
            </a:r>
            <a:r>
              <a:rPr lang="en-US" dirty="0" smtClean="0"/>
              <a:t>(Orth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1:22-25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22300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305800" cy="423068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/>
              <a:t>Floyd, </a:t>
            </a:r>
            <a:r>
              <a:rPr lang="es-PR" sz="1600" dirty="0" err="1" smtClean="0"/>
              <a:t>Ronie</a:t>
            </a:r>
            <a:r>
              <a:rPr lang="es-PR" sz="1600" dirty="0" smtClean="0"/>
              <a:t>. </a:t>
            </a:r>
            <a:r>
              <a:rPr lang="es-PR" sz="1600" dirty="0"/>
              <a:t>y</a:t>
            </a:r>
            <a:r>
              <a:rPr lang="es-PR" sz="1600" dirty="0" smtClean="0"/>
              <a:t> David Francis, </a:t>
            </a:r>
            <a:r>
              <a:rPr lang="es-PR" sz="1600" dirty="0"/>
              <a:t>e</a:t>
            </a:r>
            <a:r>
              <a:rPr lang="es-PR" sz="1600" dirty="0" smtClean="0"/>
              <a:t>ds. </a:t>
            </a:r>
            <a:r>
              <a:rPr lang="es-PR" sz="1600" i="1" dirty="0" smtClean="0"/>
              <a:t>Estudios Bíblicos para la Vida para Adultos, </a:t>
            </a:r>
            <a:r>
              <a:rPr lang="es-PR" sz="1600" dirty="0" smtClean="0"/>
              <a:t>Primavera 2015,</a:t>
            </a:r>
            <a:r>
              <a:rPr lang="es-PR" sz="1600" i="1" dirty="0" smtClean="0"/>
              <a:t>  </a:t>
            </a:r>
            <a:r>
              <a:rPr lang="es-PR" sz="1600" dirty="0" smtClean="0"/>
              <a:t>Vol. 1, Núm. 4.</a:t>
            </a:r>
            <a:r>
              <a:rPr lang="es-PR" sz="1600" i="1" dirty="0" smtClean="0"/>
              <a:t>  </a:t>
            </a:r>
            <a:r>
              <a:rPr lang="es-PR" sz="1600" dirty="0" smtClean="0"/>
              <a:t>Nashville, TN: </a:t>
            </a:r>
            <a:r>
              <a:rPr lang="es-PR" sz="1600" dirty="0" err="1" smtClean="0"/>
              <a:t>Lifeway</a:t>
            </a:r>
            <a:r>
              <a:rPr lang="es-PR" sz="1600" dirty="0" smtClean="0"/>
              <a:t> </a:t>
            </a:r>
            <a:r>
              <a:rPr lang="es-PR" sz="1600" dirty="0" err="1" smtClean="0"/>
              <a:t>Church</a:t>
            </a:r>
            <a:r>
              <a:rPr lang="es-PR" sz="1600" dirty="0" smtClean="0"/>
              <a:t> </a:t>
            </a:r>
            <a:r>
              <a:rPr lang="es-PR" sz="1600" dirty="0" err="1" smtClean="0"/>
              <a:t>Resources</a:t>
            </a:r>
            <a:r>
              <a:rPr lang="es-PR" sz="1600" dirty="0" smtClean="0"/>
              <a:t>, 2015. 98-108.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600" dirty="0" smtClean="0"/>
              <a:t>MacDonald</a:t>
            </a:r>
            <a:r>
              <a:rPr lang="en-US" sz="1600" dirty="0"/>
              <a:t>, William. </a:t>
            </a:r>
            <a:r>
              <a:rPr lang="en-US" sz="1600" dirty="0" err="1"/>
              <a:t>Comentario</a:t>
            </a:r>
            <a:r>
              <a:rPr lang="en-US" sz="1600" dirty="0"/>
              <a:t> </a:t>
            </a:r>
            <a:r>
              <a:rPr lang="en-US" sz="1600" dirty="0" err="1" smtClean="0"/>
              <a:t>Bíblico</a:t>
            </a:r>
            <a:r>
              <a:rPr lang="en-US" sz="1600" dirty="0" smtClean="0"/>
              <a:t> </a:t>
            </a:r>
            <a:r>
              <a:rPr lang="en-US" sz="1600" dirty="0"/>
              <a:t>de William MacDonald: </a:t>
            </a:r>
            <a:r>
              <a:rPr lang="en-US" sz="1600" dirty="0" err="1"/>
              <a:t>Antiguo</a:t>
            </a:r>
            <a:r>
              <a:rPr lang="en-US" sz="1600" dirty="0"/>
              <a:t> </a:t>
            </a:r>
            <a:r>
              <a:rPr lang="en-US" sz="1600" dirty="0" err="1"/>
              <a:t>Testamento</a:t>
            </a:r>
            <a:r>
              <a:rPr lang="en-US" sz="1600" dirty="0"/>
              <a:t> y Nuevo </a:t>
            </a:r>
            <a:r>
              <a:rPr lang="en-US" sz="1600" dirty="0" err="1"/>
              <a:t>Testamento</a:t>
            </a:r>
            <a:r>
              <a:rPr lang="en-US" sz="1600" dirty="0"/>
              <a:t>. </a:t>
            </a:r>
            <a:r>
              <a:rPr lang="en-US" sz="1600" dirty="0" err="1"/>
              <a:t>Viladecavalls</a:t>
            </a:r>
            <a:r>
              <a:rPr lang="en-US" sz="1600" dirty="0"/>
              <a:t> (Barcelona), </a:t>
            </a:r>
            <a:r>
              <a:rPr lang="en-US" sz="1600" dirty="0" err="1" smtClean="0"/>
              <a:t>España</a:t>
            </a:r>
            <a:r>
              <a:rPr lang="en-US" sz="1600" dirty="0"/>
              <a:t>: Editorial CLIE, 2004. </a:t>
            </a:r>
            <a:r>
              <a:rPr lang="en-US" sz="1600" dirty="0" smtClean="0"/>
              <a:t>Print.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600" dirty="0" err="1" smtClean="0"/>
              <a:t>Orth</a:t>
            </a:r>
            <a:r>
              <a:rPr lang="es-ES" sz="1600" dirty="0"/>
              <a:t>, Stanford. Estudios </a:t>
            </a:r>
            <a:r>
              <a:rPr lang="es-ES" sz="1600" dirty="0" err="1"/>
              <a:t>Bı́blicos</a:t>
            </a:r>
            <a:r>
              <a:rPr lang="es-ES" sz="1600" dirty="0"/>
              <a:t> ELA: Remando contra la corriente (1ra Pedro). Puebla, Pue., </a:t>
            </a:r>
            <a:r>
              <a:rPr lang="es-ES" sz="1600" dirty="0" err="1"/>
              <a:t>México</a:t>
            </a:r>
            <a:r>
              <a:rPr lang="es-ES" sz="1600" dirty="0"/>
              <a:t>: Ediciones Las </a:t>
            </a:r>
            <a:r>
              <a:rPr lang="es-ES" sz="1600" dirty="0" err="1"/>
              <a:t>Américas</a:t>
            </a:r>
            <a:r>
              <a:rPr lang="es-ES" sz="1600" dirty="0"/>
              <a:t>, A. C., 1991. </a:t>
            </a:r>
            <a:r>
              <a:rPr lang="es-ES" sz="1600" dirty="0" err="1"/>
              <a:t>Print</a:t>
            </a:r>
            <a:r>
              <a:rPr lang="es-ES" sz="1600" dirty="0"/>
              <a:t>.</a:t>
            </a:r>
            <a:endParaRPr lang="en-US" sz="1600" dirty="0" smtClean="0"/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>
                <a:hlinkClick r:id="rId2"/>
              </a:rPr>
              <a:t>http</a:t>
            </a:r>
            <a:r>
              <a:rPr lang="es-PR" sz="1600" dirty="0">
                <a:hlinkClick r:id="rId2"/>
              </a:rPr>
              <a:t>://blog.lifeway.com/eblifewayadultos</a:t>
            </a:r>
            <a:r>
              <a:rPr lang="es-PR" sz="1600" dirty="0" smtClean="0">
                <a:hlinkClick r:id="rId2"/>
              </a:rPr>
              <a:t>/</a:t>
            </a:r>
            <a:endParaRPr lang="es-PR" sz="1600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s-PR" sz="1600" dirty="0">
                <a:hlinkClick r:id="rId3"/>
              </a:rPr>
              <a:t>http://</a:t>
            </a:r>
            <a:r>
              <a:rPr lang="es-PR" sz="1600" dirty="0" smtClean="0">
                <a:hlinkClick r:id="rId3"/>
              </a:rPr>
              <a:t>distantshores.org/resources/illustrations/sweet-publishing</a:t>
            </a:r>
            <a:r>
              <a:rPr lang="es-PR" sz="1600" dirty="0"/>
              <a:t> </a:t>
            </a:r>
            <a:r>
              <a:rPr lang="es-ES" sz="1600" dirty="0" smtClean="0"/>
              <a:t>(imágenes bíblicas).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st-takla.org/Gallery/Bible/Illustrations.html</a:t>
            </a:r>
            <a:r>
              <a:rPr lang="en-US" sz="1600" dirty="0" smtClean="0"/>
              <a:t> </a:t>
            </a:r>
            <a:r>
              <a:rPr lang="es-ES" sz="1600" dirty="0" smtClean="0">
                <a:latin typeface="+mj-lt"/>
              </a:rPr>
              <a:t>(imágenes bíblicas).</a:t>
            </a:r>
            <a:endParaRPr lang="en-US" sz="16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8"/>
            <a:ext cx="9139778" cy="684640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849" y="304800"/>
            <a:ext cx="8153399" cy="571500"/>
          </a:xfrm>
          <a:solidFill>
            <a:schemeClr val="bg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Próximo Estudio Dominical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7849" y="1028700"/>
            <a:ext cx="8153400" cy="5448300"/>
          </a:xfrm>
          <a:solidFill>
            <a:schemeClr val="bg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marL="166688" lvl="0" indent="0" algn="ctr" fontAlgn="auto">
              <a:spcAft>
                <a:spcPts val="1200"/>
              </a:spcAft>
              <a:buNone/>
              <a:defRPr/>
            </a:pPr>
            <a:r>
              <a:rPr lang="es-PR" sz="4400" dirty="0" smtClean="0"/>
              <a:t>Verano </a:t>
            </a:r>
            <a:r>
              <a:rPr lang="es-PR" sz="4400" kern="1200" dirty="0" smtClean="0"/>
              <a:t>2015/Tema</a:t>
            </a:r>
            <a:r>
              <a:rPr lang="es-PR" sz="4400" dirty="0" smtClean="0"/>
              <a:t>: </a:t>
            </a:r>
            <a:r>
              <a:rPr lang="es-PR" sz="4400" cap="small" dirty="0" smtClean="0"/>
              <a:t>Fe resistente: Cómo permanecer firmes en medio del sufrimiento</a:t>
            </a:r>
            <a:endParaRPr lang="es-PR" sz="4400" kern="1200" cap="small" dirty="0"/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cap="small" dirty="0" smtClean="0"/>
              <a:t>Sesión 3:</a:t>
            </a:r>
            <a:r>
              <a:rPr lang="en-US" sz="4000" cap="small" dirty="0" smtClean="0"/>
              <a:t> </a:t>
            </a:r>
            <a:r>
              <a:rPr lang="es-PR" sz="4000" cap="small" dirty="0" smtClean="0"/>
              <a:t>Fe perseverante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kern="1200" dirty="0" smtClean="0"/>
              <a:t>2 </a:t>
            </a:r>
            <a:r>
              <a:rPr lang="es-PR" sz="4000" kern="1200" dirty="0"/>
              <a:t>de </a:t>
            </a:r>
            <a:r>
              <a:rPr lang="es-PR" sz="4000" dirty="0" smtClean="0"/>
              <a:t>agosto </a:t>
            </a:r>
            <a:r>
              <a:rPr lang="es-PR" sz="4000" kern="1200" dirty="0"/>
              <a:t>de </a:t>
            </a:r>
            <a:r>
              <a:rPr lang="es-PR" sz="4000" kern="1200" dirty="0" smtClean="0"/>
              <a:t>2015</a:t>
            </a:r>
            <a:endParaRPr lang="es-PR" sz="2800" kern="1200" dirty="0"/>
          </a:p>
          <a:p>
            <a:pPr marL="401638" indent="-234950" algn="ctr">
              <a:buNone/>
            </a:pPr>
            <a:r>
              <a:rPr lang="es-PR" dirty="0" smtClean="0"/>
              <a:t>Leer </a:t>
            </a:r>
            <a:r>
              <a:rPr lang="es-PR" dirty="0"/>
              <a:t>y meditar en</a:t>
            </a:r>
            <a:r>
              <a:rPr lang="es-PR" dirty="0" smtClean="0"/>
              <a:t>:</a:t>
            </a:r>
          </a:p>
          <a:p>
            <a:pPr marL="401638" indent="-234950" algn="ctr">
              <a:buNone/>
            </a:pPr>
            <a:r>
              <a:rPr lang="es-PR" dirty="0" smtClean="0"/>
              <a:t>(</a:t>
            </a:r>
            <a:r>
              <a:rPr lang="en-US" dirty="0" smtClean="0"/>
              <a:t>1 Pedro 2:13-23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38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Todos queremos que los demás nos acepten. Esto explica nuestra tendencia a seguir las corrientes y lo que “se usa” en el momento.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Aunque </a:t>
            </a:r>
            <a:r>
              <a:rPr lang="es-ES" sz="2800" dirty="0"/>
              <a:t>muchas de estas tendencias son </a:t>
            </a:r>
            <a:r>
              <a:rPr lang="es-ES" sz="2800" dirty="0" smtClean="0"/>
              <a:t>amorales, 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181600" y="2286001"/>
            <a:ext cx="3611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5562600"/>
            <a:ext cx="8915400" cy="12192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448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kern="0" dirty="0" smtClean="0"/>
              <a:t>deseo humano de ser como todos los demás puede llevarnos a hacer concesiones o a perder nuestro carácter distintivo como seguidores de Cristo.</a:t>
            </a:r>
          </a:p>
        </p:txBody>
      </p:sp>
    </p:spTree>
    <p:extLst>
      <p:ext uri="{BB962C8B-B14F-4D97-AF65-F5344CB8AC3E}">
        <p14:creationId xmlns:p14="http://schemas.microsoft.com/office/powerpoint/2010/main" val="3367001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Dios </a:t>
            </a:r>
            <a:r>
              <a:rPr lang="es-ES" sz="2800" dirty="0"/>
              <a:t>nos llama a la santidad, a vivir vidas separadas y distintas, apartadas de lo que el mundo nos llama a hacer.</a:t>
            </a:r>
            <a:endParaRPr lang="es-E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181600" y="2286001"/>
            <a:ext cx="3611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45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Pedro trata de alentar a los creyentes </a:t>
            </a:r>
            <a:r>
              <a:rPr lang="es-ES" sz="2800" dirty="0" smtClean="0"/>
              <a:t>que </a:t>
            </a:r>
            <a:r>
              <a:rPr lang="es-ES" sz="2800" dirty="0"/>
              <a:t>sufrían persecución, enfatizando que ellos habían sido llamados a la santidad.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Habían </a:t>
            </a:r>
            <a:r>
              <a:rPr lang="es-ES" sz="2800" dirty="0"/>
              <a:t>sido apartados de la forma de vida de quienes los rodeaban para vivir como reflejos de un Dios santo</a:t>
            </a:r>
            <a:r>
              <a:rPr lang="es-ES" sz="28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 err="1" smtClean="0"/>
              <a:t>Contexto</a:t>
            </a:r>
            <a:endParaRPr lang="es-P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9171" b="22020"/>
          <a:stretch/>
        </p:blipFill>
        <p:spPr>
          <a:xfrm>
            <a:off x="5181600" y="2245519"/>
            <a:ext cx="3581400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1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Aunque </a:t>
            </a:r>
            <a:r>
              <a:rPr lang="es-ES" sz="2800" dirty="0"/>
              <a:t>sus vidas obedientes podían dar lugar o incrementar la persecución, Pedro les recuerda a estos hermanos en el Señor que esta vida terrenal se disipará pronto, pero el llamado de Dios a la santidad permanecerá para siempre.</a:t>
            </a:r>
            <a:endParaRPr lang="es-E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 err="1" smtClean="0"/>
              <a:t>Contexto</a:t>
            </a:r>
            <a:endParaRPr lang="es-P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9171" b="22020"/>
          <a:stretch/>
        </p:blipFill>
        <p:spPr>
          <a:xfrm>
            <a:off x="5181600" y="2245519"/>
            <a:ext cx="3581400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0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1:14-19, 22-25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994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1:14-16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101888</TotalTime>
  <Words>1942</Words>
  <Application>Microsoft Office PowerPoint</Application>
  <PresentationFormat>On-screen Show (4:3)</PresentationFormat>
  <Paragraphs>164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David</vt:lpstr>
      <vt:lpstr>Tahoma</vt:lpstr>
      <vt:lpstr>Wingdings</vt:lpstr>
      <vt:lpstr>Blends</vt:lpstr>
      <vt:lpstr>1_Office Theme</vt:lpstr>
      <vt:lpstr>PowerPoint Presentation</vt:lpstr>
      <vt:lpstr>PowerPoint Presentation</vt:lpstr>
      <vt:lpstr>El asunto</vt:lpstr>
      <vt:lpstr>Aplicación para mi vida</vt:lpstr>
      <vt:lpstr>Aplicación para mi vida</vt:lpstr>
      <vt:lpstr>Contexto</vt:lpstr>
      <vt:lpstr>Contexto</vt:lpstr>
      <vt:lpstr>Pasaje bíblico</vt:lpstr>
      <vt:lpstr>Pasaje bíblico</vt:lpstr>
      <vt:lpstr>1 Pedro 1:14-16</vt:lpstr>
      <vt:lpstr>1 Pedro 1:14-16</vt:lpstr>
      <vt:lpstr>1 Pedro 1:14-16</vt:lpstr>
      <vt:lpstr>1 Pedro 1:14-16</vt:lpstr>
      <vt:lpstr>1 Pedro 1:14-16</vt:lpstr>
      <vt:lpstr>1 Pedro 1:14-16</vt:lpstr>
      <vt:lpstr>1 Pedro 1:14-16</vt:lpstr>
      <vt:lpstr>Pasaje bíblico</vt:lpstr>
      <vt:lpstr>1 Pedro 1:17-19</vt:lpstr>
      <vt:lpstr>1 Pedro 1:17-19</vt:lpstr>
      <vt:lpstr>1 Pedro 1:17-19</vt:lpstr>
      <vt:lpstr>1 Pedro 1:17-19</vt:lpstr>
      <vt:lpstr>1 Pedro 1:17-19</vt:lpstr>
      <vt:lpstr>Pasaje bíblico</vt:lpstr>
      <vt:lpstr>1 Pedro 1:22-25</vt:lpstr>
      <vt:lpstr>1 Pedro 1:22-25</vt:lpstr>
      <vt:lpstr>1 Pedro 1:22-25</vt:lpstr>
      <vt:lpstr>1 Pedro 1:22-25</vt:lpstr>
      <vt:lpstr>1 Pedro 1:22-25</vt:lpstr>
      <vt:lpstr>1 Pedro 1:22-25</vt:lpstr>
      <vt:lpstr>1 Pedro 1:22-25</vt:lpstr>
      <vt:lpstr>1 Pedro 1:22-25</vt:lpstr>
      <vt:lpstr>1 Pedro 1:22-25</vt:lpstr>
      <vt:lpstr>1 Pedro 1:22-25</vt:lpstr>
      <vt:lpstr>1 Pedro 1:22-25</vt:lpstr>
      <vt:lpstr>1 Pedro 1:22-25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fe_activa_072615.pptx</dc:title>
  <dc:creator>JRIVERA</dc:creator>
  <cp:lastModifiedBy>Ortega, Tito (ISB-GSO Inks &amp; Supplies Dev. Sect. Mgr.)</cp:lastModifiedBy>
  <cp:revision>4663</cp:revision>
  <cp:lastPrinted>2015-03-29T10:43:55Z</cp:lastPrinted>
  <dcterms:created xsi:type="dcterms:W3CDTF">2007-01-24T21:53:34Z</dcterms:created>
  <dcterms:modified xsi:type="dcterms:W3CDTF">2015-07-28T02:58:39Z</dcterms:modified>
</cp:coreProperties>
</file>