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31"/>
  </p:notesMasterIdLst>
  <p:handoutMasterIdLst>
    <p:handoutMasterId r:id="rId32"/>
  </p:handoutMasterIdLst>
  <p:sldIdLst>
    <p:sldId id="794" r:id="rId3"/>
    <p:sldId id="1846" r:id="rId4"/>
    <p:sldId id="804" r:id="rId5"/>
    <p:sldId id="1813" r:id="rId6"/>
    <p:sldId id="1877" r:id="rId7"/>
    <p:sldId id="1778" r:id="rId8"/>
    <p:sldId id="1814" r:id="rId9"/>
    <p:sldId id="1878" r:id="rId10"/>
    <p:sldId id="1879" r:id="rId11"/>
    <p:sldId id="1880" r:id="rId12"/>
    <p:sldId id="1881" r:id="rId13"/>
    <p:sldId id="1882" r:id="rId14"/>
    <p:sldId id="1854" r:id="rId15"/>
    <p:sldId id="1855" r:id="rId16"/>
    <p:sldId id="1883" r:id="rId17"/>
    <p:sldId id="1884" r:id="rId18"/>
    <p:sldId id="1885" r:id="rId19"/>
    <p:sldId id="1856" r:id="rId20"/>
    <p:sldId id="1857" r:id="rId21"/>
    <p:sldId id="1886" r:id="rId22"/>
    <p:sldId id="1887" r:id="rId23"/>
    <p:sldId id="1888" r:id="rId24"/>
    <p:sldId id="1889" r:id="rId25"/>
    <p:sldId id="1890" r:id="rId26"/>
    <p:sldId id="1790" r:id="rId27"/>
    <p:sldId id="1704" r:id="rId28"/>
    <p:sldId id="1663" r:id="rId29"/>
    <p:sldId id="908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.RIVERA" initials="J" lastIdx="1" clrIdx="0">
    <p:extLst>
      <p:ext uri="{19B8F6BF-5375-455C-9EA6-DF929625EA0E}">
        <p15:presenceInfo xmlns:p15="http://schemas.microsoft.com/office/powerpoint/2012/main" userId="S-1-5-21-1923034732-3165472078-3183135663-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D0D0D"/>
    <a:srgbClr val="000000"/>
    <a:srgbClr val="FFFFD1"/>
    <a:srgbClr val="0000CC"/>
    <a:srgbClr val="0000FF"/>
    <a:srgbClr val="A6925A"/>
    <a:srgbClr val="285633"/>
    <a:srgbClr val="CC9900"/>
    <a:srgbClr val="CB7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405" autoAdjust="0"/>
  </p:normalViewPr>
  <p:slideViewPr>
    <p:cSldViewPr>
      <p:cViewPr varScale="1">
        <p:scale>
          <a:sx n="107" d="100"/>
          <a:sy n="107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4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6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3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5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0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1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5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9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25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845741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28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66297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179507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1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feway.com/eblifewayadulto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st-takla.org/Gallery/Bible/Illustrations.html" TargetMode="External"/><Relationship Id="rId4" Type="http://schemas.openxmlformats.org/officeDocument/2006/relationships/hyperlink" Target="http://distantshores.org/resources/illustrations/sweet-publish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harlesemccrackenministriesdotorg.files.wordpress.com/2016/07/ferdinand_bol_-_elijah_fed_by_an_angel_-_wga2360_t.jpg?w=1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n-US" sz="1600" i="1" dirty="0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952500"/>
            <a:ext cx="7937951" cy="2019299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ctr" fontAlgn="auto">
              <a:spcBef>
                <a:spcPts val="0"/>
              </a:spcBef>
              <a:buNone/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Otoño 2016/</a:t>
            </a:r>
            <a:r>
              <a:rPr lang="es-PR" sz="4400" dirty="0" smtClean="0">
                <a:latin typeface="+mj-lt"/>
              </a:rPr>
              <a:t>Tema</a:t>
            </a:r>
            <a:r>
              <a:rPr lang="es-PR" sz="4400" dirty="0">
                <a:latin typeface="+mj-lt"/>
              </a:rPr>
              <a:t>: </a:t>
            </a:r>
            <a:r>
              <a:rPr lang="es-PR" sz="4400" cap="small" dirty="0" smtClean="0">
                <a:latin typeface="+mj-lt"/>
                <a:cs typeface="Serto Jerusalem" panose="00000400000000000000" pitchFamily="2" charset="-78"/>
              </a:rPr>
              <a:t>Edifiquemos nuestras vidas sobre las promesas de Dios</a:t>
            </a:r>
            <a:endParaRPr lang="es-PR" sz="4400" cap="small" dirty="0">
              <a:latin typeface="+mj-lt"/>
              <a:cs typeface="Serto Jerusalem" panose="00000400000000000000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3124200"/>
            <a:ext cx="7937951" cy="2971800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j-lt"/>
              </a:rPr>
              <a:t>Sesión 3: Dios promete su provisión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dirty="0" smtClean="0">
                <a:latin typeface="+mj-lt"/>
                <a:cs typeface="+mn-cs"/>
              </a:rPr>
              <a:t>18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de </a:t>
            </a:r>
            <a:r>
              <a:rPr lang="es-PR" sz="3600" dirty="0" smtClean="0">
                <a:latin typeface="+mj-lt"/>
              </a:rPr>
              <a:t>septiembre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de 2016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>
                <a:latin typeface="+mj-lt"/>
              </a:rPr>
              <a:t>(</a:t>
            </a:r>
            <a:r>
              <a:rPr lang="es-PR" sz="2800" dirty="0" smtClean="0"/>
              <a:t>Salmos </a:t>
            </a:r>
            <a:r>
              <a:rPr lang="pt-BR" sz="2800" dirty="0" smtClean="0"/>
              <a:t>34:4-14</a:t>
            </a:r>
            <a:r>
              <a:rPr lang="en-US" sz="2800" dirty="0" smtClean="0">
                <a:latin typeface="+mj-lt"/>
              </a:rPr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“</a:t>
            </a:r>
            <a:r>
              <a:rPr lang="es-ES" dirty="0"/>
              <a:t>Mirar” (</a:t>
            </a:r>
            <a:r>
              <a:rPr lang="es-ES" dirty="0">
                <a:solidFill>
                  <a:schemeClr val="tx2"/>
                </a:solidFill>
              </a:rPr>
              <a:t>v. 5</a:t>
            </a:r>
            <a:r>
              <a:rPr lang="es-ES" dirty="0"/>
              <a:t>) </a:t>
            </a:r>
            <a:r>
              <a:rPr lang="es-ES" dirty="0" smtClean="0"/>
              <a:t>Algunos </a:t>
            </a:r>
            <a:r>
              <a:rPr lang="es-ES" dirty="0"/>
              <a:t>manuscritos, con cambio de una vocal, lo hacen imperativo: “Mirad a él y sed iluminados” (o radiantes). </a:t>
            </a:r>
            <a:endParaRPr lang="es-ES" dirty="0" smtClean="0"/>
          </a:p>
          <a:p>
            <a:r>
              <a:rPr lang="es-ES" dirty="0" smtClean="0"/>
              <a:t>Lo </a:t>
            </a:r>
            <a:r>
              <a:rPr lang="es-ES" dirty="0"/>
              <a:t>que señala el versículo es la necesidad de ejercitar la fe. </a:t>
            </a:r>
            <a:endParaRPr lang="es-ES" dirty="0" smtClean="0"/>
          </a:p>
          <a:p>
            <a:r>
              <a:rPr lang="es-ES" dirty="0" smtClean="0"/>
              <a:t>Alguien </a:t>
            </a:r>
            <a:r>
              <a:rPr lang="es-ES" dirty="0"/>
              <a:t>ha definido la fe como “mirar a Dios con los ojos interiores de confianza”. </a:t>
            </a:r>
            <a:r>
              <a:rPr lang="es-ES" dirty="0" smtClean="0"/>
              <a:t>(Carro)</a:t>
            </a:r>
            <a:endParaRPr lang="es-ES" dirty="0"/>
          </a:p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34:4-7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217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i="1" dirty="0" smtClean="0"/>
              <a:t>Este </a:t>
            </a:r>
            <a:r>
              <a:rPr lang="es-ES" i="1" dirty="0"/>
              <a:t>pobre </a:t>
            </a:r>
            <a:r>
              <a:rPr lang="es-ES" dirty="0"/>
              <a:t>(</a:t>
            </a:r>
            <a:r>
              <a:rPr lang="es-ES" dirty="0">
                <a:solidFill>
                  <a:schemeClr val="tx2"/>
                </a:solidFill>
              </a:rPr>
              <a:t>v. 6</a:t>
            </a:r>
            <a:r>
              <a:rPr lang="es-ES" dirty="0"/>
              <a:t>). El salmista se señala a sí mismo. </a:t>
            </a:r>
            <a:endParaRPr lang="es-ES" dirty="0" smtClean="0"/>
          </a:p>
          <a:p>
            <a:r>
              <a:rPr lang="es-ES" dirty="0" smtClean="0"/>
              <a:t>Nótense </a:t>
            </a:r>
            <a:r>
              <a:rPr lang="es-ES" dirty="0"/>
              <a:t>los verbos, llenos de acción y connotaciones teológicas: clamó, escuchó y libró.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gente vive angustiada; la liberación de estas angustias sólo viene con el clamor a Dios con la humildad que muestra el salmista</a:t>
            </a:r>
            <a:r>
              <a:rPr lang="es-ES" dirty="0" smtClean="0"/>
              <a:t>. (Carro)</a:t>
            </a:r>
            <a:endParaRPr lang="es-ES" dirty="0"/>
          </a:p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34:4-7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9480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palabra “librar” se repite de nuevo en el </a:t>
            </a:r>
            <a:r>
              <a:rPr lang="es-ES" dirty="0">
                <a:solidFill>
                  <a:schemeClr val="tx2"/>
                </a:solidFill>
              </a:rPr>
              <a:t>v. 7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Esta </a:t>
            </a:r>
            <a:r>
              <a:rPr lang="es-ES" dirty="0"/>
              <a:t>liberación no es sólo para el salmista, es para toda persona que teme a Dios.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salmista lo experimentó, Dios toma interés personal en cada uno de sus hijos</a:t>
            </a:r>
            <a:r>
              <a:rPr lang="es-ES" dirty="0" smtClean="0"/>
              <a:t>. (Carro)</a:t>
            </a:r>
            <a:endParaRPr lang="es-ES" dirty="0"/>
          </a:p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34:4-7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480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Salmo 3:8-10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691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2124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baseline="30000" dirty="0" smtClean="0"/>
              <a:t>8</a:t>
            </a:r>
            <a:r>
              <a:rPr lang="es-ES" dirty="0"/>
              <a:t>	Gustad, y ved que es bueno Jehová; </a:t>
            </a:r>
          </a:p>
          <a:p>
            <a:pPr marL="0" indent="0">
              <a:buNone/>
            </a:pPr>
            <a:r>
              <a:rPr lang="es-ES" dirty="0"/>
              <a:t>Dichoso el hombre que confía en él. </a:t>
            </a:r>
          </a:p>
          <a:p>
            <a:pPr marL="0" indent="0">
              <a:buNone/>
            </a:pPr>
            <a:r>
              <a:rPr lang="es-ES" baseline="30000" dirty="0" smtClean="0"/>
              <a:t>9</a:t>
            </a:r>
            <a:r>
              <a:rPr lang="es-ES" dirty="0"/>
              <a:t>	Temed a Jehová, vosotros sus santos, </a:t>
            </a:r>
          </a:p>
          <a:p>
            <a:pPr marL="0" indent="0">
              <a:buNone/>
            </a:pPr>
            <a:r>
              <a:rPr lang="es-ES" dirty="0"/>
              <a:t>Pues nada falta a los que le temen. </a:t>
            </a:r>
          </a:p>
          <a:p>
            <a:pPr marL="914400" indent="-914400">
              <a:buNone/>
            </a:pPr>
            <a:r>
              <a:rPr lang="es-ES" baseline="30000" dirty="0" smtClean="0"/>
              <a:t>10</a:t>
            </a:r>
            <a:r>
              <a:rPr lang="es-ES" dirty="0"/>
              <a:t>	Los leoncillos necesitan, y tienen hambre; </a:t>
            </a:r>
          </a:p>
          <a:p>
            <a:pPr marL="914400" indent="-914400">
              <a:buNone/>
            </a:pPr>
            <a:r>
              <a:rPr lang="es-ES" dirty="0"/>
              <a:t>Pero los que buscan a Jehová no </a:t>
            </a:r>
            <a:r>
              <a:rPr lang="es-ES" dirty="0" smtClean="0"/>
              <a:t>       tendrán </a:t>
            </a:r>
            <a:r>
              <a:rPr lang="es-ES" dirty="0"/>
              <a:t>falta de ningún bien.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5794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Una </a:t>
            </a:r>
            <a:r>
              <a:rPr lang="es-ES" dirty="0"/>
              <a:t>exhortación a la constancia en la </a:t>
            </a:r>
            <a:r>
              <a:rPr lang="es-ES" dirty="0" smtClean="0"/>
              <a:t>fe</a:t>
            </a:r>
          </a:p>
          <a:p>
            <a:r>
              <a:rPr lang="es-ES" i="1" dirty="0" smtClean="0"/>
              <a:t>Probad </a:t>
            </a:r>
            <a:r>
              <a:rPr lang="es-ES" i="1" dirty="0"/>
              <a:t>y ved </a:t>
            </a:r>
            <a:r>
              <a:rPr lang="es-ES" dirty="0"/>
              <a:t>(</a:t>
            </a:r>
            <a:r>
              <a:rPr lang="es-ES" dirty="0">
                <a:solidFill>
                  <a:schemeClr val="tx2"/>
                </a:solidFill>
              </a:rPr>
              <a:t>v. 8</a:t>
            </a:r>
            <a:r>
              <a:rPr lang="es-ES" dirty="0"/>
              <a:t>) es una invitación para atreverse a creer. 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/>
              <a:t>nuevo el salmista insta al ejercicio de la fe.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evangelio es un mensaje de fe y la vida cristiana es un crecimiento en el ejercicio de la confianza en Dios</a:t>
            </a:r>
            <a:r>
              <a:rPr lang="es-ES" dirty="0" smtClean="0"/>
              <a:t>. </a:t>
            </a:r>
            <a:r>
              <a:rPr lang="en-US" dirty="0" smtClean="0"/>
              <a:t>(</a:t>
            </a:r>
            <a:r>
              <a:rPr lang="es-ES" dirty="0" smtClean="0"/>
              <a:t>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105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i="1" dirty="0" smtClean="0"/>
              <a:t>Temed </a:t>
            </a:r>
            <a:r>
              <a:rPr lang="es-ES" i="1" dirty="0"/>
              <a:t>a Jehovah </a:t>
            </a:r>
            <a:r>
              <a:rPr lang="es-ES" dirty="0"/>
              <a:t>(</a:t>
            </a:r>
            <a:r>
              <a:rPr lang="es-ES" dirty="0">
                <a:solidFill>
                  <a:schemeClr val="tx2"/>
                </a:solidFill>
              </a:rPr>
              <a:t>v. 9</a:t>
            </a:r>
            <a:r>
              <a:rPr lang="es-ES" dirty="0"/>
              <a:t>). El temor de Jehovah es un tema de suma importancia en el AT. </a:t>
            </a:r>
            <a:endParaRPr lang="es-ES" dirty="0" smtClean="0"/>
          </a:p>
          <a:p>
            <a:r>
              <a:rPr lang="es-ES" dirty="0" smtClean="0"/>
              <a:t>Habla </a:t>
            </a:r>
            <a:r>
              <a:rPr lang="es-ES" dirty="0"/>
              <a:t>de reverencia y obediencia a Dios. </a:t>
            </a:r>
            <a:endParaRPr lang="es-ES" dirty="0" smtClean="0"/>
          </a:p>
          <a:p>
            <a:r>
              <a:rPr lang="es-ES" dirty="0" smtClean="0"/>
              <a:t>También </a:t>
            </a:r>
            <a:r>
              <a:rPr lang="es-ES" dirty="0"/>
              <a:t>es un estilo de vida; tiene que ver con valores básicos del creyente</a:t>
            </a:r>
            <a:r>
              <a:rPr lang="es-ES" dirty="0" smtClean="0"/>
              <a:t>. </a:t>
            </a:r>
            <a:r>
              <a:rPr lang="en-US" dirty="0" smtClean="0"/>
              <a:t>(</a:t>
            </a:r>
            <a:r>
              <a:rPr lang="es-ES" dirty="0" smtClean="0"/>
              <a:t>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5064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458199" cy="3731118"/>
          </a:xfrm>
        </p:spPr>
        <p:txBody>
          <a:bodyPr/>
          <a:lstStyle/>
          <a:p>
            <a:r>
              <a:rPr lang="es-ES" i="1" dirty="0" smtClean="0"/>
              <a:t>No </a:t>
            </a:r>
            <a:r>
              <a:rPr lang="es-ES" i="1" dirty="0"/>
              <a:t>tendrán falta… </a:t>
            </a:r>
            <a:r>
              <a:rPr lang="es-ES" dirty="0"/>
              <a:t>(</a:t>
            </a:r>
            <a:r>
              <a:rPr lang="es-ES" dirty="0">
                <a:solidFill>
                  <a:schemeClr val="tx2"/>
                </a:solidFill>
              </a:rPr>
              <a:t>v. 10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libros de </a:t>
            </a:r>
            <a:r>
              <a:rPr lang="es-ES" dirty="0">
                <a:solidFill>
                  <a:schemeClr val="tx2"/>
                </a:solidFill>
              </a:rPr>
              <a:t>Job</a:t>
            </a:r>
            <a:r>
              <a:rPr lang="es-ES" dirty="0"/>
              <a:t> y </a:t>
            </a:r>
            <a:r>
              <a:rPr lang="es-ES" dirty="0">
                <a:solidFill>
                  <a:schemeClr val="tx2"/>
                </a:solidFill>
              </a:rPr>
              <a:t>Eclesiastés</a:t>
            </a:r>
            <a:r>
              <a:rPr lang="es-ES" dirty="0"/>
              <a:t> desafían a una interpretación simplista de estas promesas. El problema de ¿por qué sufren los justos? no es fácil.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salmista muestra una verdad importante: hemos de confiar en Dios porque él es fiel, provee para las necesidades de los que le buscan y le temen</a:t>
            </a:r>
            <a:r>
              <a:rPr lang="es-ES" dirty="0" smtClean="0"/>
              <a:t>. </a:t>
            </a:r>
            <a:r>
              <a:rPr lang="en-US" dirty="0" smtClean="0"/>
              <a:t>(</a:t>
            </a:r>
            <a:r>
              <a:rPr lang="es-ES" dirty="0" smtClean="0"/>
              <a:t>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34:8-10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02728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Salmo 34:11-14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340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baseline="30000" dirty="0" smtClean="0"/>
              <a:t>11</a:t>
            </a:r>
            <a:r>
              <a:rPr lang="es-ES" dirty="0"/>
              <a:t>	Venid, hijos, oídme; </a:t>
            </a:r>
          </a:p>
          <a:p>
            <a:pPr marL="0" indent="0">
              <a:buNone/>
            </a:pPr>
            <a:r>
              <a:rPr lang="es-ES" dirty="0"/>
              <a:t>El temor de Jehová os enseñaré. </a:t>
            </a:r>
          </a:p>
          <a:p>
            <a:pPr marL="0" indent="0">
              <a:buNone/>
            </a:pPr>
            <a:r>
              <a:rPr lang="es-ES" baseline="30000" dirty="0" smtClean="0"/>
              <a:t>12</a:t>
            </a:r>
            <a:r>
              <a:rPr lang="es-ES" dirty="0"/>
              <a:t>	¿Quién es el hombre que </a:t>
            </a:r>
            <a:r>
              <a:rPr lang="es-ES" dirty="0" smtClean="0"/>
              <a:t>desea vida</a:t>
            </a:r>
            <a:r>
              <a:rPr lang="es-ES" dirty="0"/>
              <a:t>, </a:t>
            </a:r>
          </a:p>
          <a:p>
            <a:pPr marL="0" indent="0">
              <a:buNone/>
            </a:pPr>
            <a:r>
              <a:rPr lang="es-ES" dirty="0"/>
              <a:t>Que desea muchos días para ver el bien? </a:t>
            </a:r>
          </a:p>
          <a:p>
            <a:pPr marL="0" indent="0">
              <a:buNone/>
            </a:pPr>
            <a:r>
              <a:rPr lang="es-ES" baseline="30000" dirty="0" smtClean="0"/>
              <a:t>13</a:t>
            </a:r>
            <a:r>
              <a:rPr lang="es-ES" dirty="0"/>
              <a:t>	Guarda tu lengua del mal, </a:t>
            </a:r>
          </a:p>
          <a:p>
            <a:pPr marL="0" indent="0">
              <a:buNone/>
            </a:pPr>
            <a:r>
              <a:rPr lang="es-ES" dirty="0"/>
              <a:t>Y tus labios de hablar engaño. </a:t>
            </a:r>
          </a:p>
          <a:p>
            <a:pPr marL="0" indent="0">
              <a:buNone/>
            </a:pPr>
            <a:r>
              <a:rPr lang="es-ES" baseline="30000" dirty="0" smtClean="0"/>
              <a:t>14</a:t>
            </a:r>
            <a:r>
              <a:rPr lang="es-ES" dirty="0"/>
              <a:t>	Apártate del mal, y haz el bien; </a:t>
            </a:r>
          </a:p>
          <a:p>
            <a:pPr marL="0" indent="0">
              <a:buNone/>
            </a:pPr>
            <a:r>
              <a:rPr lang="es-ES" dirty="0"/>
              <a:t>Busca la paz, y síguela.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34:11-14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708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blog.lifeway.com/eblifewayadultos/files/2012/05/Uni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1" r="32458" b="3334"/>
          <a:stretch/>
        </p:blipFill>
        <p:spPr bwMode="auto">
          <a:xfrm>
            <a:off x="-6915" y="6096000"/>
            <a:ext cx="71012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lifewayblog.wpengine.netdna-cdn.com/eblifewayadultos/files/2012/05/005075090_2016-SPR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5"/>
          <a:stretch/>
        </p:blipFill>
        <p:spPr bwMode="auto">
          <a:xfrm>
            <a:off x="-6915" y="-1"/>
            <a:ext cx="5243776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lifeway.com/eblifewayadultos/files/2012/05/Uni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38888"/>
          <a:stretch/>
        </p:blipFill>
        <p:spPr bwMode="auto">
          <a:xfrm>
            <a:off x="0" y="0"/>
            <a:ext cx="528144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blog.lifeway.com/eblifewayadultos/files/2012/05/Uni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2" t="64624" b="12778"/>
          <a:stretch/>
        </p:blipFill>
        <p:spPr bwMode="auto">
          <a:xfrm>
            <a:off x="4419600" y="4038600"/>
            <a:ext cx="3545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blog.lifeway.com/eblifewayadultos/files/2012/05/Unit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74726" r="41154" b="7292"/>
          <a:stretch/>
        </p:blipFill>
        <p:spPr bwMode="auto">
          <a:xfrm>
            <a:off x="4343400" y="4038601"/>
            <a:ext cx="4800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blog.lifeway.com/eblifewayadultos/files/2012/05/Unit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0" t="90720" b="3512"/>
          <a:stretch/>
        </p:blipFill>
        <p:spPr bwMode="auto">
          <a:xfrm>
            <a:off x="7512443" y="6134106"/>
            <a:ext cx="1631557" cy="4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58132" r="25714" b="23716"/>
          <a:stretch/>
        </p:blipFill>
        <p:spPr bwMode="auto">
          <a:xfrm>
            <a:off x="-32627" y="4038600"/>
            <a:ext cx="5976228" cy="22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74729" r="37815" b="6600"/>
          <a:stretch/>
        </p:blipFill>
        <p:spPr bwMode="auto">
          <a:xfrm>
            <a:off x="4396220" y="3962400"/>
            <a:ext cx="4747780" cy="24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5" t="75927" r="25715" b="21743"/>
          <a:stretch/>
        </p:blipFill>
        <p:spPr bwMode="auto">
          <a:xfrm>
            <a:off x="4606884" y="4419600"/>
            <a:ext cx="166454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 r="86358" b="58521"/>
          <a:stretch/>
        </p:blipFill>
        <p:spPr bwMode="auto">
          <a:xfrm>
            <a:off x="5255682" y="1"/>
            <a:ext cx="3888318" cy="40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5"/>
          <a:stretch/>
        </p:blipFill>
        <p:spPr bwMode="auto">
          <a:xfrm>
            <a:off x="-26766" y="7715"/>
            <a:ext cx="5436966" cy="40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1" t="88466" r="25192" b="6600"/>
          <a:stretch/>
        </p:blipFill>
        <p:spPr bwMode="auto">
          <a:xfrm>
            <a:off x="8712218" y="4038600"/>
            <a:ext cx="43178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77982" r="69809" b="19105"/>
          <a:stretch/>
        </p:blipFill>
        <p:spPr bwMode="auto">
          <a:xfrm>
            <a:off x="6172200" y="4419600"/>
            <a:ext cx="152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4"/>
          <a:stretch/>
        </p:blipFill>
        <p:spPr bwMode="auto">
          <a:xfrm>
            <a:off x="-32627" y="6553199"/>
            <a:ext cx="917662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blog.lifeway.com/eblifewayadultos/files/2012/05/005075090_2016-FA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5" t="91224" b="3204"/>
          <a:stretch/>
        </p:blipFill>
        <p:spPr bwMode="auto">
          <a:xfrm>
            <a:off x="6553200" y="6096001"/>
            <a:ext cx="259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0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/>
              <a:t>Exhortaciones para la </a:t>
            </a:r>
            <a:r>
              <a:rPr lang="es-ES" dirty="0" smtClean="0"/>
              <a:t>vida</a:t>
            </a:r>
            <a:endParaRPr lang="es-ES" dirty="0"/>
          </a:p>
          <a:p>
            <a:r>
              <a:rPr lang="es-ES" i="1" dirty="0" smtClean="0"/>
              <a:t>Hijos </a:t>
            </a:r>
            <a:r>
              <a:rPr lang="es-ES" dirty="0"/>
              <a:t>(</a:t>
            </a:r>
            <a:r>
              <a:rPr lang="es-ES" dirty="0">
                <a:solidFill>
                  <a:schemeClr val="tx2"/>
                </a:solidFill>
              </a:rPr>
              <a:t>v. 11</a:t>
            </a:r>
            <a:r>
              <a:rPr lang="es-ES" dirty="0" smtClean="0"/>
              <a:t>). </a:t>
            </a:r>
          </a:p>
          <a:p>
            <a:r>
              <a:rPr lang="es-ES" dirty="0" smtClean="0"/>
              <a:t>Aunque </a:t>
            </a:r>
            <a:r>
              <a:rPr lang="es-ES" dirty="0"/>
              <a:t>hijos aquí no habla tanto de juventud sino de aprendizaje, es cierto que uno debe empezar a pensar cristianamente cuando joven. </a:t>
            </a:r>
            <a:r>
              <a:rPr lang="es-ES" dirty="0" smtClean="0"/>
              <a:t>(Carro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34:11-14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459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Los </a:t>
            </a:r>
            <a:r>
              <a:rPr lang="es-ES" dirty="0">
                <a:solidFill>
                  <a:schemeClr val="tx2"/>
                </a:solidFill>
              </a:rPr>
              <a:t>vv. 13 y 14 </a:t>
            </a:r>
            <a:r>
              <a:rPr lang="es-ES" dirty="0"/>
              <a:t>dan la respuesta en forma de cuatro imperativos. </a:t>
            </a:r>
            <a:endParaRPr lang="es-ES" dirty="0" smtClean="0"/>
          </a:p>
          <a:p>
            <a:r>
              <a:rPr lang="es-ES" dirty="0" smtClean="0"/>
              <a:t>Primero </a:t>
            </a:r>
            <a:r>
              <a:rPr lang="es-ES" dirty="0"/>
              <a:t>señala donde más fallamos (como dice </a:t>
            </a:r>
            <a:r>
              <a:rPr lang="es-ES" dirty="0" err="1">
                <a:solidFill>
                  <a:schemeClr val="tx2"/>
                </a:solidFill>
              </a:rPr>
              <a:t>Stg</a:t>
            </a:r>
            <a:r>
              <a:rPr lang="es-ES" dirty="0">
                <a:solidFill>
                  <a:schemeClr val="tx2"/>
                </a:solidFill>
              </a:rPr>
              <a:t>. 3:4–6</a:t>
            </a:r>
            <a:r>
              <a:rPr lang="es-ES" dirty="0"/>
              <a:t>), con la lengua.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salmista reconoce que los actos son importantes, pero también lo son las palabras que salen de nuestra boca. </a:t>
            </a:r>
            <a:r>
              <a:rPr lang="es-ES" dirty="0" smtClean="0"/>
              <a:t>(Carro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34:11-14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351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Biblia enfatiza muchísimo la palabra que Dios revela y las palabras que nosotros decimos. </a:t>
            </a:r>
            <a:endParaRPr lang="es-ES" dirty="0" smtClean="0"/>
          </a:p>
          <a:p>
            <a:r>
              <a:rPr lang="es-ES" dirty="0" smtClean="0"/>
              <a:t>Con </a:t>
            </a:r>
            <a:r>
              <a:rPr lang="es-ES" dirty="0"/>
              <a:t>lo que decimos ayudamos a otros o arruinamos su día. Además, la honestidad de lo que decimos es importante para Dios</a:t>
            </a:r>
            <a:r>
              <a:rPr lang="es-ES" dirty="0" smtClean="0"/>
              <a:t>. (Carro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34:11-14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1693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v</a:t>
            </a:r>
            <a:r>
              <a:rPr lang="es-ES" dirty="0">
                <a:solidFill>
                  <a:schemeClr val="tx2"/>
                </a:solidFill>
              </a:rPr>
              <a:t>. </a:t>
            </a:r>
            <a:r>
              <a:rPr lang="es-ES" dirty="0" smtClean="0">
                <a:solidFill>
                  <a:schemeClr val="tx2"/>
                </a:solidFill>
              </a:rPr>
              <a:t>14</a:t>
            </a:r>
            <a:r>
              <a:rPr lang="es-ES" dirty="0" smtClean="0"/>
              <a:t>): </a:t>
            </a:r>
            <a:r>
              <a:rPr lang="es-ES" i="1" dirty="0"/>
              <a:t>Apártate, haz y busca. </a:t>
            </a:r>
            <a:r>
              <a:rPr lang="es-ES" dirty="0"/>
              <a:t>Hay una parte negativa, tenemos que rechazar el mal. Un proverbio dice que el temor de Jehovah es “rechazar el mal”. </a:t>
            </a:r>
            <a:r>
              <a:rPr lang="es-ES" dirty="0" smtClean="0"/>
              <a:t>[…]</a:t>
            </a:r>
          </a:p>
          <a:p>
            <a:r>
              <a:rPr lang="es-ES" dirty="0" smtClean="0"/>
              <a:t> </a:t>
            </a:r>
            <a:r>
              <a:rPr lang="es-ES" dirty="0"/>
              <a:t>A veces estamos tan acostumbrados al pecado que nos rodea que ya no lo vemos tan serio. Pero las demandas éticas de Dios no han cambiado</a:t>
            </a:r>
            <a:r>
              <a:rPr lang="es-ES" dirty="0" smtClean="0"/>
              <a:t>. (Carro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34:11-14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830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/>
              <a:t>salmista pone más énfasis en lo positivo: </a:t>
            </a:r>
            <a:r>
              <a:rPr lang="es-ES" i="1" dirty="0"/>
              <a:t>haz el bien; busca la paz y síguela. </a:t>
            </a:r>
            <a:r>
              <a:rPr lang="es-ES" dirty="0"/>
              <a:t>Los dos imperativos encierran un mundo de enseñanzas. </a:t>
            </a:r>
            <a:r>
              <a:rPr lang="es-ES" smtClean="0"/>
              <a:t>[…]</a:t>
            </a:r>
          </a:p>
          <a:p>
            <a:r>
              <a:rPr lang="es-ES" smtClean="0"/>
              <a:t>“</a:t>
            </a:r>
            <a:r>
              <a:rPr lang="es-ES" dirty="0"/>
              <a:t>Buscar la paz y seguirla” ciertamente es un mensaje necesario en nuestro tiempo lleno de violencia y </a:t>
            </a:r>
            <a:r>
              <a:rPr lang="es-ES" dirty="0" smtClean="0"/>
              <a:t>guerras. (Carro</a:t>
            </a:r>
            <a:r>
              <a:rPr lang="en-US" dirty="0" smtClean="0"/>
              <a:t>)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34:11-14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223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366805" y="2133600"/>
            <a:ext cx="3426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905000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Dios responde a nuestras necesidades.</a:t>
            </a:r>
          </a:p>
          <a:p>
            <a:r>
              <a:rPr lang="es-ES" sz="2800" dirty="0" smtClean="0"/>
              <a:t>David </a:t>
            </a:r>
            <a:r>
              <a:rPr lang="es-PR" sz="2800" dirty="0" smtClean="0"/>
              <a:t>escribió el Salmo 34 porque sabía esta verdad: sean cuales fueren nuestras necesidades, físicas, emocionales o espirituales, </a:t>
            </a:r>
            <a:endParaRPr lang="es-PR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029200"/>
            <a:ext cx="8791576" cy="1214438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4488" indent="0">
              <a:buNone/>
            </a:pPr>
            <a:r>
              <a:rPr lang="es-ES" sz="2800" dirty="0" smtClean="0"/>
              <a:t>Nuestro Padre que está en los cielos responde y provee.</a:t>
            </a:r>
          </a:p>
        </p:txBody>
      </p:sp>
    </p:spTree>
    <p:extLst>
      <p:ext uri="{BB962C8B-B14F-4D97-AF65-F5344CB8AC3E}">
        <p14:creationId xmlns:p14="http://schemas.microsoft.com/office/powerpoint/2010/main" val="20269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610600" cy="4230687"/>
          </a:xfrm>
        </p:spPr>
        <p:txBody>
          <a:bodyPr/>
          <a:lstStyle/>
          <a:p>
            <a:pPr marL="288925" indent="-288925">
              <a:lnSpc>
                <a:spcPct val="150000"/>
              </a:lnSpc>
              <a:buNone/>
            </a:pPr>
            <a:r>
              <a:rPr lang="es-ES" sz="1400" dirty="0"/>
              <a:t>Carro, Daniel et al. </a:t>
            </a:r>
            <a:r>
              <a:rPr lang="es-ES" sz="1400" i="1" dirty="0"/>
              <a:t>Comentario </a:t>
            </a:r>
            <a:r>
              <a:rPr lang="es-ES" sz="1400" i="1" dirty="0" err="1"/>
              <a:t>bı́blico</a:t>
            </a:r>
            <a:r>
              <a:rPr lang="es-ES" sz="1400" i="1" dirty="0"/>
              <a:t> mundo hispano: Salmos</a:t>
            </a:r>
            <a:r>
              <a:rPr lang="es-ES" sz="1400" dirty="0"/>
              <a:t>. 1. ed. El Paso, TX: Editorial Mundo Hispano, 1993–.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288925" indent="-288925">
              <a:lnSpc>
                <a:spcPct val="150000"/>
              </a:lnSpc>
              <a:buNone/>
            </a:pPr>
            <a:r>
              <a:rPr lang="es-PR" sz="1400" dirty="0" smtClean="0"/>
              <a:t>Floyd, </a:t>
            </a:r>
            <a:r>
              <a:rPr lang="es-PR" sz="1400" dirty="0" err="1" smtClean="0"/>
              <a:t>Ronie</a:t>
            </a:r>
            <a:r>
              <a:rPr lang="es-PR" sz="1400" dirty="0" smtClean="0"/>
              <a:t>. </a:t>
            </a:r>
            <a:r>
              <a:rPr lang="es-PR" sz="1400" dirty="0"/>
              <a:t>y</a:t>
            </a:r>
            <a:r>
              <a:rPr lang="es-PR" sz="1400" dirty="0" smtClean="0"/>
              <a:t> David Francis, </a:t>
            </a:r>
            <a:r>
              <a:rPr lang="es-PR" sz="1400" dirty="0"/>
              <a:t>e</a:t>
            </a:r>
            <a:r>
              <a:rPr lang="es-PR" sz="1400" dirty="0" smtClean="0"/>
              <a:t>ds. </a:t>
            </a:r>
            <a:r>
              <a:rPr lang="es-PR" sz="1400" i="1" dirty="0" smtClean="0"/>
              <a:t>Estudios Bíblicos para la Vida para Adultos, </a:t>
            </a:r>
            <a:r>
              <a:rPr lang="es-PR" sz="1400" dirty="0" smtClean="0"/>
              <a:t>Primavera 2016,</a:t>
            </a:r>
            <a:r>
              <a:rPr lang="es-PR" sz="1400" i="1" dirty="0" smtClean="0"/>
              <a:t>  </a:t>
            </a:r>
            <a:r>
              <a:rPr lang="es-PR" sz="1400" dirty="0" smtClean="0"/>
              <a:t>Vol. 3, Núm. 1, Otoño.</a:t>
            </a:r>
            <a:r>
              <a:rPr lang="es-PR" sz="1400" i="1" dirty="0" smtClean="0"/>
              <a:t>  </a:t>
            </a:r>
            <a:r>
              <a:rPr lang="es-PR" sz="1400" dirty="0" smtClean="0"/>
              <a:t>Nashville, TN: </a:t>
            </a:r>
            <a:r>
              <a:rPr lang="es-PR" sz="1400" dirty="0" err="1" smtClean="0"/>
              <a:t>Lifeway</a:t>
            </a:r>
            <a:r>
              <a:rPr lang="es-PR" sz="1400" dirty="0" smtClean="0"/>
              <a:t> </a:t>
            </a:r>
            <a:r>
              <a:rPr lang="es-PR" sz="1400" dirty="0" err="1" smtClean="0"/>
              <a:t>Church</a:t>
            </a:r>
            <a:r>
              <a:rPr lang="es-PR" sz="1400" dirty="0" smtClean="0"/>
              <a:t> </a:t>
            </a:r>
            <a:r>
              <a:rPr lang="es-PR" sz="1400" dirty="0" err="1" smtClean="0"/>
              <a:t>Resources</a:t>
            </a:r>
            <a:r>
              <a:rPr lang="es-PR" sz="1400" dirty="0" smtClean="0"/>
              <a:t>, 2016. 37-46.</a:t>
            </a:r>
          </a:p>
          <a:p>
            <a:pPr marL="288925" lvl="1" indent="-2889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MacDonald</a:t>
            </a:r>
            <a:r>
              <a:rPr lang="en-US" sz="1400" dirty="0"/>
              <a:t>, William. </a:t>
            </a:r>
            <a:r>
              <a:rPr lang="en-US" sz="1400" dirty="0" err="1"/>
              <a:t>Comentario</a:t>
            </a:r>
            <a:r>
              <a:rPr lang="en-US" sz="1400" dirty="0"/>
              <a:t> </a:t>
            </a:r>
            <a:r>
              <a:rPr lang="en-US" sz="1400" dirty="0" err="1" smtClean="0"/>
              <a:t>Bíblico</a:t>
            </a:r>
            <a:r>
              <a:rPr lang="en-US" sz="1400" dirty="0" smtClean="0"/>
              <a:t> </a:t>
            </a:r>
            <a:r>
              <a:rPr lang="en-US" sz="1400" dirty="0"/>
              <a:t>de William MacDonald: </a:t>
            </a:r>
            <a:r>
              <a:rPr lang="en-US" sz="1400" dirty="0" err="1"/>
              <a:t>Antiguo</a:t>
            </a:r>
            <a:r>
              <a:rPr lang="en-US" sz="1400" dirty="0"/>
              <a:t> </a:t>
            </a:r>
            <a:r>
              <a:rPr lang="en-US" sz="1400" dirty="0" err="1"/>
              <a:t>Testamento</a:t>
            </a:r>
            <a:r>
              <a:rPr lang="en-US" sz="1400" dirty="0"/>
              <a:t> Y Nuevo </a:t>
            </a:r>
            <a:r>
              <a:rPr lang="en-US" sz="1400" dirty="0" err="1"/>
              <a:t>Testamento</a:t>
            </a:r>
            <a:r>
              <a:rPr lang="en-US" sz="1400" dirty="0"/>
              <a:t>. </a:t>
            </a:r>
            <a:r>
              <a:rPr lang="en-US" sz="1400" dirty="0" err="1"/>
              <a:t>Viladecavalls</a:t>
            </a:r>
            <a:r>
              <a:rPr lang="en-US" sz="1400" dirty="0"/>
              <a:t> (Barcelona), </a:t>
            </a:r>
            <a:r>
              <a:rPr lang="en-US" sz="1400" dirty="0" err="1" smtClean="0"/>
              <a:t>España</a:t>
            </a:r>
            <a:r>
              <a:rPr lang="en-US" sz="1400" dirty="0"/>
              <a:t>: Editorial CLIE, 2004. </a:t>
            </a:r>
            <a:r>
              <a:rPr lang="en-US" sz="1400" dirty="0" smtClean="0"/>
              <a:t>Print.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Ventura</a:t>
            </a:r>
            <a:r>
              <a:rPr lang="en-US" sz="1400" dirty="0"/>
              <a:t>, Samuel Vila. </a:t>
            </a:r>
            <a:r>
              <a:rPr lang="en-US" sz="1400" i="1" dirty="0"/>
              <a:t>Nuevo </a:t>
            </a:r>
            <a:r>
              <a:rPr lang="en-US" sz="1400" i="1" dirty="0" err="1"/>
              <a:t>diccionario</a:t>
            </a:r>
            <a:r>
              <a:rPr lang="en-US" sz="1400" i="1" dirty="0"/>
              <a:t> </a:t>
            </a:r>
            <a:r>
              <a:rPr lang="en-US" sz="1400" i="1" dirty="0" err="1"/>
              <a:t>biblico</a:t>
            </a:r>
            <a:r>
              <a:rPr lang="en-US" sz="1400" i="1" dirty="0"/>
              <a:t> </a:t>
            </a:r>
            <a:r>
              <a:rPr lang="en-US" sz="1400" i="1" dirty="0" err="1"/>
              <a:t>ilustrado</a:t>
            </a:r>
            <a:r>
              <a:rPr lang="en-US" sz="1400" dirty="0"/>
              <a:t> 1985 : 1070. Print</a:t>
            </a:r>
            <a:r>
              <a:rPr lang="en-U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/>
              <a:t>Vine, W.E. </a:t>
            </a:r>
            <a:r>
              <a:rPr lang="es-ES" sz="1400" i="1" dirty="0"/>
              <a:t>Vine diccionario expositivo de palabras del Antiguo y del Nuevo Testamento exhaustivo</a:t>
            </a:r>
            <a:r>
              <a:rPr lang="es-ES" sz="1400" dirty="0"/>
              <a:t> </a:t>
            </a:r>
            <a:r>
              <a:rPr lang="es-ES" sz="1400" dirty="0" smtClean="0"/>
              <a:t>1999. </a:t>
            </a:r>
            <a:r>
              <a:rPr lang="es-ES" sz="1400" dirty="0" err="1"/>
              <a:t>Print</a:t>
            </a:r>
            <a:r>
              <a:rPr lang="es-E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 err="1"/>
              <a:t>Wiersbe</a:t>
            </a:r>
            <a:r>
              <a:rPr lang="es-ES" sz="1400" dirty="0"/>
              <a:t>, Warren W. Bosquejos Expositivos de La Biblia: Antiguo Y Nuevo Testamento. </a:t>
            </a:r>
            <a:r>
              <a:rPr lang="es-ES" sz="1400" dirty="0" err="1"/>
              <a:t>electronic</a:t>
            </a:r>
            <a:r>
              <a:rPr lang="es-ES" sz="1400" dirty="0"/>
              <a:t> ed. Nashville: Editorial Caribe, 1995.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400" dirty="0" smtClean="0">
                <a:hlinkClick r:id="rId3"/>
              </a:rPr>
              <a:t>http://blog.lifeway.com/eblifewayadultos/</a:t>
            </a:r>
            <a:endParaRPr lang="es-PR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PR" sz="1400" dirty="0" smtClean="0">
                <a:hlinkClick r:id="rId4"/>
              </a:rPr>
              <a:t>http</a:t>
            </a:r>
            <a:r>
              <a:rPr lang="es-PR" sz="1400" dirty="0">
                <a:hlinkClick r:id="rId4"/>
              </a:rPr>
              <a:t>://</a:t>
            </a:r>
            <a:r>
              <a:rPr lang="es-PR" sz="1400" dirty="0" smtClean="0">
                <a:hlinkClick r:id="rId4"/>
              </a:rPr>
              <a:t>distantshores.org/resources/illustrations/sweet-publishing</a:t>
            </a:r>
            <a:r>
              <a:rPr lang="es-PR" sz="1400" dirty="0"/>
              <a:t> </a:t>
            </a:r>
            <a:r>
              <a:rPr lang="es-ES" sz="1400" dirty="0" smtClean="0"/>
              <a:t>(imágenes bíblicas).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st-takla.org/Gallery/Bible/Illustrations.html</a:t>
            </a:r>
            <a:r>
              <a:rPr lang="en-US" sz="1400" dirty="0" smtClean="0"/>
              <a:t> </a:t>
            </a:r>
            <a:r>
              <a:rPr lang="es-ES" sz="1400" dirty="0" smtClean="0">
                <a:latin typeface="+mj-lt"/>
              </a:rPr>
              <a:t>(imágenes bíblicas).</a:t>
            </a:r>
            <a:endParaRPr lang="en-US" sz="1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33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0/07/Importunate_neighb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838"/>
            <a:ext cx="9144001" cy="63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marL="0" lvl="0" indent="0" algn="ctr" fontAlgn="auto">
              <a:spcBef>
                <a:spcPts val="0"/>
              </a:spcBef>
              <a:buNone/>
              <a:defRPr/>
            </a:pPr>
            <a:r>
              <a:rPr lang="es-PR" sz="4400" dirty="0" smtClean="0"/>
              <a:t>Otoño </a:t>
            </a:r>
            <a:r>
              <a:rPr lang="es-PR" sz="4400" kern="1200" dirty="0" smtClean="0"/>
              <a:t>2016/Tema</a:t>
            </a:r>
            <a:r>
              <a:rPr lang="es-PR" sz="4400" dirty="0" smtClean="0"/>
              <a:t>:  </a:t>
            </a:r>
            <a:r>
              <a:rPr lang="es-PR" sz="4400" cap="small" dirty="0" smtClean="0"/>
              <a:t>Edifiquemos nuestras vidas sobre las promesas de Dios</a:t>
            </a:r>
            <a:endParaRPr lang="es-PR" sz="4400" kern="1200" cap="small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sz="4000" cap="small" dirty="0" smtClean="0"/>
              <a:t>Sesión 4: Dios promete responder las oraciones</a:t>
            </a:r>
          </a:p>
          <a:p>
            <a:pPr marL="0" indent="-234950" algn="ctr">
              <a:spcBef>
                <a:spcPts val="0"/>
              </a:spcBef>
              <a:buNone/>
            </a:pPr>
            <a:r>
              <a:rPr lang="es-PR" sz="4000" dirty="0" smtClean="0"/>
              <a:t>25</a:t>
            </a:r>
            <a:r>
              <a:rPr lang="es-PR" sz="4000" kern="1200" dirty="0" smtClean="0"/>
              <a:t> </a:t>
            </a:r>
            <a:r>
              <a:rPr lang="es-PR" sz="4000" kern="1200" dirty="0"/>
              <a:t>de </a:t>
            </a:r>
            <a:r>
              <a:rPr lang="es-PR" sz="4000" dirty="0" smtClean="0"/>
              <a:t>septiembre </a:t>
            </a:r>
            <a:r>
              <a:rPr lang="es-PR" sz="4000" kern="1200" dirty="0" smtClean="0"/>
              <a:t>de 2016</a:t>
            </a:r>
            <a:endParaRPr lang="es-PR" sz="2800" kern="1200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(Lucas 11</a:t>
            </a:r>
            <a:r>
              <a:rPr lang="en-US" dirty="0" smtClean="0"/>
              <a:t>:5-13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28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Dio provee para quienes deciden vivir bajo Su cuidado.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4572000" cy="44958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EL </a:t>
            </a:r>
            <a:r>
              <a:rPr lang="es-ES" sz="2800" dirty="0" smtClean="0">
                <a:solidFill>
                  <a:schemeClr val="tx2"/>
                </a:solidFill>
              </a:rPr>
              <a:t>Salmo 34 </a:t>
            </a:r>
            <a:r>
              <a:rPr lang="es-ES" sz="2800" dirty="0" smtClean="0"/>
              <a:t>alaba al Señor porque libera a quienes le temen y confían en Él. </a:t>
            </a:r>
          </a:p>
          <a:p>
            <a:r>
              <a:rPr lang="es-ES" sz="2800" dirty="0" smtClean="0"/>
              <a:t>Este Salmo está relacionado con el tiempo en el que el David buscó refugio con el rey filisteo </a:t>
            </a:r>
            <a:r>
              <a:rPr lang="es-ES" sz="2800" dirty="0" err="1" smtClean="0"/>
              <a:t>Aquis</a:t>
            </a:r>
            <a:r>
              <a:rPr lang="es-ES" sz="2800" dirty="0" smtClean="0"/>
              <a:t> de </a:t>
            </a:r>
            <a:r>
              <a:rPr lang="es-ES" sz="2800" dirty="0" err="1" smtClean="0"/>
              <a:t>Gat</a:t>
            </a:r>
            <a:r>
              <a:rPr lang="es-ES" sz="2800" dirty="0" smtClean="0"/>
              <a:t>, </a:t>
            </a:r>
            <a:r>
              <a:rPr lang="es-ES" sz="2800" dirty="0"/>
              <a:t>cuando </a:t>
            </a:r>
            <a:r>
              <a:rPr lang="es-ES" sz="2800" dirty="0" smtClean="0"/>
              <a:t>huía de la corte del rey Saúl (</a:t>
            </a:r>
            <a:r>
              <a:rPr lang="es-ES" sz="2800" dirty="0" smtClean="0">
                <a:solidFill>
                  <a:schemeClr val="tx2"/>
                </a:solidFill>
              </a:rPr>
              <a:t>1 Sam. 21:10-15</a:t>
            </a:r>
            <a:r>
              <a:rPr lang="es-ES" sz="2800" dirty="0" smtClean="0"/>
              <a:t>).</a:t>
            </a:r>
          </a:p>
        </p:txBody>
      </p:sp>
      <p:pic>
        <p:nvPicPr>
          <p:cNvPr id="6" name="Picture 2" descr="http://davidnesher.com.ar/wp-content/uploads/2015/09/El-Shofar-Tec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30" y="2108386"/>
            <a:ext cx="3894819" cy="44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9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4572000" cy="44958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Lo precedía la reputación de David como asesino de los filisteos, por lo cual, temiendo por su vida, fingió estar loco ante el rey para poder escapar.</a:t>
            </a:r>
          </a:p>
        </p:txBody>
      </p:sp>
      <p:pic>
        <p:nvPicPr>
          <p:cNvPr id="6" name="Picture 2" descr="http://davidnesher.com.ar/wp-content/uploads/2015/09/El-Shofar-Tec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30" y="2108386"/>
            <a:ext cx="3894819" cy="44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7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Salmo 34:4-7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641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288682"/>
            <a:ext cx="8381999" cy="3731118"/>
          </a:xfrm>
        </p:spPr>
        <p:txBody>
          <a:bodyPr/>
          <a:lstStyle/>
          <a:p>
            <a:pPr marL="0" indent="0">
              <a:buNone/>
            </a:pPr>
            <a:r>
              <a:rPr lang="es-ES" baseline="30000" dirty="0" smtClean="0"/>
              <a:t>4</a:t>
            </a:r>
            <a:r>
              <a:rPr lang="es-ES" dirty="0"/>
              <a:t>	Busqué a Jehová, y él me oyó, </a:t>
            </a:r>
          </a:p>
          <a:p>
            <a:pPr marL="0" indent="0">
              <a:buNone/>
            </a:pPr>
            <a:r>
              <a:rPr lang="es-ES" dirty="0"/>
              <a:t>Y me libró de todos mis temores. </a:t>
            </a:r>
          </a:p>
          <a:p>
            <a:pPr marL="914400" indent="-914400">
              <a:buNone/>
            </a:pPr>
            <a:r>
              <a:rPr lang="es-ES" baseline="30000" dirty="0" smtClean="0"/>
              <a:t>5</a:t>
            </a:r>
            <a:r>
              <a:rPr lang="es-ES" dirty="0"/>
              <a:t>	Los que miraron a él fueron alumbrados, </a:t>
            </a:r>
          </a:p>
          <a:p>
            <a:pPr marL="0" indent="0">
              <a:buNone/>
            </a:pPr>
            <a:r>
              <a:rPr lang="es-ES" dirty="0"/>
              <a:t>Y sus rostros no fueron avergonzados. </a:t>
            </a:r>
          </a:p>
          <a:p>
            <a:pPr marL="0" indent="0">
              <a:buNone/>
            </a:pPr>
            <a:r>
              <a:rPr lang="es-ES" baseline="30000" dirty="0" smtClean="0"/>
              <a:t>6</a:t>
            </a:r>
            <a:r>
              <a:rPr lang="es-ES" dirty="0"/>
              <a:t>	Este pobre clamó, y le oyó Jehová, </a:t>
            </a:r>
          </a:p>
          <a:p>
            <a:pPr marL="0" indent="0">
              <a:buNone/>
            </a:pPr>
            <a:r>
              <a:rPr lang="es-ES" dirty="0"/>
              <a:t>Y lo libró de todas sus angustias.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34:4-7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986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288682"/>
            <a:ext cx="8381999" cy="3731118"/>
          </a:xfrm>
        </p:spPr>
        <p:txBody>
          <a:bodyPr/>
          <a:lstStyle/>
          <a:p>
            <a:pPr marL="914400" indent="-914400">
              <a:buNone/>
            </a:pPr>
            <a:r>
              <a:rPr lang="es-ES" baseline="30000" dirty="0" smtClean="0"/>
              <a:t>7</a:t>
            </a:r>
            <a:r>
              <a:rPr lang="es-ES" dirty="0"/>
              <a:t>	El ángel de Jehová acampa alrededor de los que le temen, </a:t>
            </a:r>
          </a:p>
          <a:p>
            <a:pPr marL="0" indent="0">
              <a:buNone/>
            </a:pPr>
            <a:r>
              <a:rPr lang="es-ES" dirty="0"/>
              <a:t>Y los defiende.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34:4-7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4313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057400"/>
            <a:ext cx="8381999" cy="3731118"/>
          </a:xfrm>
        </p:spPr>
        <p:txBody>
          <a:bodyPr/>
          <a:lstStyle/>
          <a:p>
            <a:r>
              <a:rPr lang="es-ES" dirty="0"/>
              <a:t>El testimonio de </a:t>
            </a:r>
            <a:r>
              <a:rPr lang="es-ES" dirty="0" smtClean="0"/>
              <a:t>fe</a:t>
            </a:r>
            <a:endParaRPr lang="es-ES" dirty="0"/>
          </a:p>
          <a:p>
            <a:r>
              <a:rPr lang="es-ES" dirty="0" smtClean="0"/>
              <a:t>(</a:t>
            </a:r>
            <a:r>
              <a:rPr lang="es-ES" dirty="0">
                <a:solidFill>
                  <a:schemeClr val="tx2"/>
                </a:solidFill>
              </a:rPr>
              <a:t>v. 4</a:t>
            </a:r>
            <a:r>
              <a:rPr lang="es-ES" dirty="0"/>
              <a:t>). La Biblia enfatiza mucho la búsqueda de Dios.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profetas condenaron a la gente por no hacerlo y aun más a los líderes porque no buscaron a Jehovah.</a:t>
            </a:r>
          </a:p>
          <a:p>
            <a:r>
              <a:rPr lang="es-ES" dirty="0"/>
              <a:t>“Mirar” (</a:t>
            </a:r>
            <a:r>
              <a:rPr lang="es-ES" dirty="0">
                <a:solidFill>
                  <a:schemeClr val="tx2"/>
                </a:solidFill>
              </a:rPr>
              <a:t>v. 5</a:t>
            </a:r>
            <a:r>
              <a:rPr lang="es-ES" dirty="0"/>
              <a:t>) significa un anhelo intenso por su salvación</a:t>
            </a:r>
            <a:r>
              <a:rPr lang="es-ES" dirty="0" smtClean="0"/>
              <a:t>. (Carro)</a:t>
            </a:r>
            <a:endParaRPr lang="es-ES" dirty="0"/>
          </a:p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Salmo 34:4-7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325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112492</TotalTime>
  <Words>1172</Words>
  <Application>Microsoft Office PowerPoint</Application>
  <PresentationFormat>On-screen Show (4:3)</PresentationFormat>
  <Paragraphs>162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David</vt:lpstr>
      <vt:lpstr>Serto Jerusalem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Contexto</vt:lpstr>
      <vt:lpstr>Contexto</vt:lpstr>
      <vt:lpstr>Pasaje bíblico</vt:lpstr>
      <vt:lpstr>Salmo 34:4-7</vt:lpstr>
      <vt:lpstr>Salmo 34:4-7</vt:lpstr>
      <vt:lpstr>Salmo 34:4-7</vt:lpstr>
      <vt:lpstr>Salmo 34:4-7</vt:lpstr>
      <vt:lpstr>Salmo 34:4-7</vt:lpstr>
      <vt:lpstr>Salmo 34:4-7</vt:lpstr>
      <vt:lpstr>Pasaje bíblico</vt:lpstr>
      <vt:lpstr>Salmo 34:8-10</vt:lpstr>
      <vt:lpstr>Salmo 34:8-10</vt:lpstr>
      <vt:lpstr>Salmo 34:8-10</vt:lpstr>
      <vt:lpstr>Salmo 34:8-10</vt:lpstr>
      <vt:lpstr>Pasaje bíblico</vt:lpstr>
      <vt:lpstr>Salmo 34:11-14</vt:lpstr>
      <vt:lpstr>Salmo 34:11-14</vt:lpstr>
      <vt:lpstr>Salmo 34:11-14</vt:lpstr>
      <vt:lpstr>Salmo 34:11-14</vt:lpstr>
      <vt:lpstr>Salmo 34:11-14</vt:lpstr>
      <vt:lpstr>Salmo 34:11-14</vt:lpstr>
      <vt:lpstr>Aplicación para mi vida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dios_promete_su_provision_091816</dc:title>
  <dc:creator>JRIVERA</dc:creator>
  <cp:lastModifiedBy>Ortega, Tito (GSO Inks/Supplies SM)</cp:lastModifiedBy>
  <cp:revision>5360</cp:revision>
  <cp:lastPrinted>2016-04-09T19:10:40Z</cp:lastPrinted>
  <dcterms:created xsi:type="dcterms:W3CDTF">2007-01-24T21:53:34Z</dcterms:created>
  <dcterms:modified xsi:type="dcterms:W3CDTF">2016-09-20T00:15:04Z</dcterms:modified>
</cp:coreProperties>
</file>