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7"/>
  </p:notesMasterIdLst>
  <p:sldIdLst>
    <p:sldId id="591" r:id="rId2"/>
    <p:sldId id="666" r:id="rId3"/>
    <p:sldId id="609" r:id="rId4"/>
    <p:sldId id="548" r:id="rId5"/>
    <p:sldId id="539" r:id="rId6"/>
    <p:sldId id="535" r:id="rId7"/>
    <p:sldId id="536" r:id="rId8"/>
    <p:sldId id="537" r:id="rId9"/>
    <p:sldId id="538" r:id="rId10"/>
    <p:sldId id="540" r:id="rId11"/>
    <p:sldId id="463" r:id="rId12"/>
    <p:sldId id="381" r:id="rId13"/>
    <p:sldId id="345" r:id="rId14"/>
    <p:sldId id="382" r:id="rId15"/>
    <p:sldId id="492" r:id="rId16"/>
    <p:sldId id="673" r:id="rId17"/>
    <p:sldId id="674" r:id="rId18"/>
    <p:sldId id="675" r:id="rId19"/>
    <p:sldId id="367" r:id="rId20"/>
    <p:sldId id="558" r:id="rId21"/>
    <p:sldId id="362" r:id="rId22"/>
    <p:sldId id="363" r:id="rId23"/>
    <p:sldId id="364" r:id="rId24"/>
    <p:sldId id="593" r:id="rId25"/>
    <p:sldId id="611" r:id="rId26"/>
    <p:sldId id="628" r:id="rId27"/>
    <p:sldId id="629" r:id="rId28"/>
    <p:sldId id="630" r:id="rId29"/>
    <p:sldId id="610" r:id="rId30"/>
    <p:sldId id="613" r:id="rId31"/>
    <p:sldId id="649" r:id="rId32"/>
    <p:sldId id="567" r:id="rId33"/>
    <p:sldId id="607" r:id="rId34"/>
    <p:sldId id="650" r:id="rId35"/>
    <p:sldId id="651" r:id="rId36"/>
    <p:sldId id="653" r:id="rId37"/>
    <p:sldId id="654" r:id="rId38"/>
    <p:sldId id="655" r:id="rId39"/>
    <p:sldId id="656" r:id="rId40"/>
    <p:sldId id="668" r:id="rId41"/>
    <p:sldId id="669" r:id="rId42"/>
    <p:sldId id="671" r:id="rId43"/>
    <p:sldId id="672" r:id="rId44"/>
    <p:sldId id="670" r:id="rId45"/>
    <p:sldId id="614" r:id="rId46"/>
  </p:sldIdLst>
  <p:sldSz cx="9144000" cy="6858000" type="screen4x3"/>
  <p:notesSz cx="6858000" cy="9083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551572" initials="bam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571" autoAdjust="0"/>
    <p:restoredTop sz="94660"/>
  </p:normalViewPr>
  <p:slideViewPr>
    <p:cSldViewPr>
      <p:cViewPr varScale="1">
        <p:scale>
          <a:sx n="80" d="100"/>
          <a:sy n="80" d="100"/>
        </p:scale>
        <p:origin x="144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06-05-26T08:48:22.622" idx="8">
    <p:pos x="10" y="10"/>
    <p:text>Camp here awhile  
Talk about the gap theory read Sept. 24
Talk about 2 Peter 3:8 "With the Lord one day is as a thousand years, and a thousand years is as a day."
No definition of a day and only applies to the Lord.
Talk about theistic evolution - ignores enormous problems and faith required to believe the evolution story.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06-05-26T08:50:43.865" idx="9">
    <p:pos x="10" y="10"/>
    <p:text>Talk about why obey any of scripture if we this commandments doesn't mean what it says.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06-05-26T08:52:51.619" idx="5">
    <p:pos x="10" y="10"/>
    <p:text>Use helium balloon in ancient tomb analogy here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106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106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8A4BF85-6998-4412-B52B-0E20D84EEC51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5530487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3DF80B-9424-44C5-B831-BDF73876F44E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491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015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2F1586-F9DE-4EF1-94A6-31F73922A43F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583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00151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1F279AC-2089-4AFE-B952-61FFBDE8DD22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593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02036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71C8D86-3895-4B0D-92D2-F8CB06E9C8FA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604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33620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697D689-FBC3-4FD0-B749-FDC566554D4B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61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74383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3735001-820B-4ED2-9378-1BD9012C7398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624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82180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782F2A9-401F-4FDB-ADAE-BC6F1DD21F59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634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08327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618AC40-BD94-4705-904B-79D2FF385319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3630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7DDE7E0-E5E5-430D-98C3-2AF978DC3D38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81038"/>
            <a:ext cx="4543425" cy="34067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4825"/>
            <a:ext cx="5029200" cy="408781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59837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2FAE3AA-897E-4267-8957-90335AB31AF9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81038"/>
            <a:ext cx="4543425" cy="340677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4825"/>
            <a:ext cx="5029200" cy="408781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97610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1ABFB92-F7F8-4BF9-9E6D-35504E2DBC10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675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89759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538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6175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4963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375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09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81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353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255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28F6B0-5428-4953-A6F3-7A399BE48FFE}" type="slidenum">
              <a:rPr lang="en-US" altLang="en-US" sz="1200">
                <a:solidFill>
                  <a:srgbClr val="000000"/>
                </a:solidFill>
              </a:rPr>
              <a:pPr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26375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BE9EE41-D75B-456B-92A7-3B63A9F7B058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80649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38A121C-C222-4537-BE07-2895BA1F16C2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696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25177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C0153C7-F054-4FA3-A9E4-EE826F3892D2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706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87167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E60817-9F40-47B8-9A18-C5CD14EDB1E0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716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70046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24EB07-322C-4F5C-ADC9-9A37410DFCB2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77763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2FF3DC6-C01C-4B18-968D-0A0008EE3B3C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62973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094FB1-B683-48F7-8678-4C85842A1216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243853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C9BFDB8-C4DC-4ACC-9DCA-49CB61A8E506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757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81879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19D74D6-200F-43AD-811A-428EA8E68D66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768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7943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4F25F1-5943-4C22-9FDD-3525C1AE0075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81038"/>
            <a:ext cx="4541838" cy="34067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4825"/>
            <a:ext cx="5486400" cy="4087813"/>
          </a:xfrm>
          <a:noFill/>
        </p:spPr>
        <p:txBody>
          <a:bodyPr/>
          <a:lstStyle/>
          <a:p>
            <a:pPr marL="228600" indent="-228600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15962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F6625C8-B2FB-4A47-A0B7-FEA84E091C66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5120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288874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83E127E-EB47-4A99-BB59-C19BB34BC710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81038"/>
            <a:ext cx="4541838" cy="34067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4825"/>
            <a:ext cx="5486400" cy="4087813"/>
          </a:xfrm>
          <a:noFill/>
        </p:spPr>
        <p:txBody>
          <a:bodyPr/>
          <a:lstStyle/>
          <a:p>
            <a:pPr marL="228600" indent="-228600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908454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E229879-4218-40B5-97B4-194731875841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798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76670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3E18D51-C6F3-47DC-A898-0F91D0940827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8089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680888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71CCFC9-4FE1-418B-9A96-99E315DC9A85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8192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552870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D7976A8-6B2D-4DCD-AE65-B88BFC8A31C3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829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8875" y="682625"/>
            <a:ext cx="4540250" cy="3405188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4825"/>
            <a:ext cx="5486400" cy="4086225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117117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B43006-FE02-467C-8B92-D818A97083AE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8397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8875" y="682625"/>
            <a:ext cx="4540250" cy="3405188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4825"/>
            <a:ext cx="5486400" cy="4086225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699392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C79FAA-6990-473F-98B0-A0AD8E0FF7E4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8875" y="682625"/>
            <a:ext cx="4540250" cy="34051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4825"/>
            <a:ext cx="5486400" cy="4086225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49969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9B7F057-84F9-4A2C-9EBB-D7FA04E0A25C}" type="slidenum">
              <a:rPr lang="en-US" altLang="en-US" sz="1200"/>
              <a:pPr/>
              <a:t>38</a:t>
            </a:fld>
            <a:endParaRPr lang="en-US" altLang="en-US" sz="1200"/>
          </a:p>
        </p:txBody>
      </p:sp>
      <p:sp>
        <p:nvSpPr>
          <p:cNvPr id="8601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8875" y="682625"/>
            <a:ext cx="4540250" cy="340518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4825"/>
            <a:ext cx="5486400" cy="4086225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505488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2457F91-6D3E-46A8-A76F-0B7100E5F0C9}" type="slidenum">
              <a:rPr lang="en-US" altLang="en-US" sz="1200"/>
              <a:pPr/>
              <a:t>39</a:t>
            </a:fld>
            <a:endParaRPr lang="en-US" altLang="en-US" sz="1200"/>
          </a:p>
        </p:txBody>
      </p:sp>
      <p:sp>
        <p:nvSpPr>
          <p:cNvPr id="8704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8875" y="682625"/>
            <a:ext cx="4540250" cy="3405188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4825"/>
            <a:ext cx="5486400" cy="4086225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48717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5963D1-1CFE-43B3-BFBF-27F8E443807C}" type="slidenum">
              <a:rPr lang="en-US" altLang="en-US" sz="1200"/>
              <a:pPr/>
              <a:t>40</a:t>
            </a:fld>
            <a:endParaRPr lang="en-US" altLang="en-US" sz="1200"/>
          </a:p>
        </p:txBody>
      </p:sp>
      <p:sp>
        <p:nvSpPr>
          <p:cNvPr id="8806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8875" y="682625"/>
            <a:ext cx="4540250" cy="3405188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4825"/>
            <a:ext cx="5486400" cy="4086225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07628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1EC4F40-6BD4-458E-8D0D-53E16D0FBE01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522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703409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D4CA54-E990-4322-8FD1-DB6F9BAED8CA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8909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8875" y="682625"/>
            <a:ext cx="4540250" cy="3405188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4825"/>
            <a:ext cx="5486400" cy="4086225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430656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4BDD3ED-869E-4370-A514-63BD658F43C3}" type="slidenum">
              <a:rPr lang="en-US" altLang="en-US" sz="1200"/>
              <a:pPr/>
              <a:t>42</a:t>
            </a:fld>
            <a:endParaRPr lang="en-US" altLang="en-US" sz="1200"/>
          </a:p>
        </p:txBody>
      </p:sp>
      <p:sp>
        <p:nvSpPr>
          <p:cNvPr id="9011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8875" y="682625"/>
            <a:ext cx="4540250" cy="3405188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4825"/>
            <a:ext cx="5486400" cy="4086225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378791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24948AC-A4F2-416E-9753-DEA4A262F9FF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9113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8875" y="682625"/>
            <a:ext cx="4540250" cy="3405188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4825"/>
            <a:ext cx="5486400" cy="4086225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351019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63840C4-8DAF-4A24-8056-2941A7DD696C}" type="slidenum">
              <a:rPr lang="en-US" altLang="en-US" sz="1200"/>
              <a:pPr/>
              <a:t>44</a:t>
            </a:fld>
            <a:endParaRPr lang="en-US" altLang="en-US" sz="1200"/>
          </a:p>
        </p:txBody>
      </p:sp>
      <p:sp>
        <p:nvSpPr>
          <p:cNvPr id="9216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8875" y="682625"/>
            <a:ext cx="4540250" cy="3405188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4825"/>
            <a:ext cx="5486400" cy="4086225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477134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D981B9E-0402-445C-8295-216376EE3A77}" type="slidenum">
              <a:rPr lang="en-US" altLang="en-US" sz="1200"/>
              <a:pPr/>
              <a:t>45</a:t>
            </a:fld>
            <a:endParaRPr lang="en-US" altLang="en-US" sz="1200"/>
          </a:p>
        </p:txBody>
      </p:sp>
      <p:sp>
        <p:nvSpPr>
          <p:cNvPr id="9318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8875" y="681038"/>
            <a:ext cx="4541838" cy="3406775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4825"/>
            <a:ext cx="5029200" cy="408781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16795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E132D9-265E-40FF-9973-1EE4EA36A2EF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34835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D34C92D-6D7F-462B-8369-4D3636DAB91A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542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9333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CA3ADA5-946A-4011-8382-880E10BADDB9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552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03049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C540CCE-455A-438C-9A33-2C6B45130FAE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563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9274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4874CE-6EDD-43EF-8627-C2C7E5FD03D7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573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8559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4C4D55-24CB-4838-A165-ABC901E72093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2921770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3A39DF-B1CD-432D-B277-DF27860BAB65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2652371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6AE8BE-076D-49CA-922C-FBE3CDC24A2E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987308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C7D03-11D1-4FAD-9A8D-9E750009BF96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9615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716F18-146E-45B7-9A68-5431BD6618BB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66163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128CB-381C-476B-BCC0-7ED2D4EAE53D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264361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67A5F4-3012-442F-8FF7-784287C81074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801258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7F7FB-C4BA-4146-8C5E-C92772D3586E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67154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C48692-8CD9-4FA4-9A85-64E47ED57905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38166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75F79-3AA2-49F5-9EFB-936C4C41617F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355973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E235F-0BC0-435C-AD74-62ED35401E32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2508562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912B25-E2E4-46CA-A5F8-7C1680E441EA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7307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Scripture Backgroun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0" y="62484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83F4CD-3F68-4F2E-82B3-9B145299EF0B}" type="slidenum">
              <a:rPr lang="en-US" altLang="es-PR"/>
              <a:pPr/>
              <a:t>‹#›</a:t>
            </a:fld>
            <a:endParaRPr lang="en-US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wmf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8.emf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comments" Target="../comments/comment2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nds-of-time_wallpapers_28000_1600x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 rot="628576">
            <a:off x="-417513" y="550863"/>
            <a:ext cx="8458201" cy="4572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s-P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A  Matter of Time</a:t>
            </a:r>
          </a:p>
          <a:p>
            <a:pPr algn="ctr"/>
            <a:endParaRPr lang="es-PR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3100" y="3409950"/>
            <a:ext cx="81534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Why the Age of Creation </a:t>
            </a:r>
            <a:br>
              <a:rPr lang="en-US" sz="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</a:br>
            <a:r>
              <a:rPr lang="en-US" sz="4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is Foundational</a:t>
            </a:r>
            <a:endParaRPr lang="en-US" sz="4800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505200"/>
          </a:xfrm>
        </p:spPr>
        <p:txBody>
          <a:bodyPr/>
          <a:lstStyle/>
          <a:p>
            <a:r>
              <a:rPr lang="en-US" altLang="en-US" sz="5400" b="1" smtClean="0">
                <a:solidFill>
                  <a:schemeClr val="bg1"/>
                </a:solidFill>
                <a:latin typeface="Arial" panose="020B0604020202020204" pitchFamily="34" charset="0"/>
              </a:rPr>
              <a:t>What does the world say about the age of the Earth?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7" name="Text Box 5"/>
          <p:cNvSpPr txBox="1">
            <a:spLocks noChangeArrowheads="1"/>
          </p:cNvSpPr>
          <p:nvPr/>
        </p:nvSpPr>
        <p:spPr bwMode="auto">
          <a:xfrm>
            <a:off x="0" y="0"/>
            <a:ext cx="4343400" cy="643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latin typeface="Arial Narrow" panose="020B0606020202030204" pitchFamily="34" charset="0"/>
              </a:rPr>
              <a:t>Evolution Model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>
                <a:solidFill>
                  <a:schemeClr val="bg1"/>
                </a:solidFill>
                <a:latin typeface="Arial Narrow" panose="020B0606020202030204" pitchFamily="34" charset="0"/>
              </a:rPr>
              <a:t>   Big Bang: </a:t>
            </a:r>
            <a:r>
              <a:rPr lang="en-US" altLang="en-US" b="1" i="1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i="1">
                <a:solidFill>
                  <a:srgbClr val="FFFF00"/>
                </a:solidFill>
                <a:latin typeface="Arial Narrow" panose="020B0606020202030204" pitchFamily="34" charset="0"/>
              </a:rPr>
              <a:t>       15 billion years ago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000" b="1" i="1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>
                <a:solidFill>
                  <a:schemeClr val="bg1"/>
                </a:solidFill>
                <a:latin typeface="Arial Narrow" panose="020B0606020202030204" pitchFamily="34" charset="0"/>
              </a:rPr>
              <a:t>   Earth Forms: </a:t>
            </a:r>
            <a:endParaRPr lang="en-US" altLang="en-US" b="1" i="1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i="1">
                <a:solidFill>
                  <a:srgbClr val="FFFF00"/>
                </a:solidFill>
                <a:latin typeface="Arial Narrow" panose="020B0606020202030204" pitchFamily="34" charset="0"/>
              </a:rPr>
              <a:t>       5 billion years ago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000" b="1" i="1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>
                <a:solidFill>
                  <a:schemeClr val="bg1"/>
                </a:solidFill>
                <a:latin typeface="Arial Narrow" panose="020B0606020202030204" pitchFamily="34" charset="0"/>
              </a:rPr>
              <a:t>   Chemicals come alive:     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bg1"/>
                </a:solidFill>
                <a:latin typeface="Arial Narrow" panose="020B0606020202030204" pitchFamily="34" charset="0"/>
              </a:rPr>
              <a:t>       </a:t>
            </a:r>
            <a:r>
              <a:rPr lang="en-US" altLang="en-US" b="1" i="1">
                <a:solidFill>
                  <a:srgbClr val="FFFF00"/>
                </a:solidFill>
                <a:latin typeface="Arial Narrow" panose="020B0606020202030204" pitchFamily="34" charset="0"/>
              </a:rPr>
              <a:t>3 billion years ago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400" b="1" i="1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>
                <a:solidFill>
                  <a:schemeClr val="bg1"/>
                </a:solidFill>
                <a:latin typeface="Arial Narrow" panose="020B0606020202030204" pitchFamily="34" charset="0"/>
              </a:rPr>
              <a:t>   Life diversifies: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bg1"/>
                </a:solidFill>
                <a:latin typeface="Arial Narrow" panose="020B0606020202030204" pitchFamily="34" charset="0"/>
              </a:rPr>
              <a:t>       </a:t>
            </a:r>
            <a:r>
              <a:rPr lang="en-US" altLang="en-US" b="1" i="1">
                <a:solidFill>
                  <a:srgbClr val="FFFF00"/>
                </a:solidFill>
                <a:latin typeface="Arial Narrow" panose="020B0606020202030204" pitchFamily="34" charset="0"/>
              </a:rPr>
              <a:t>1 billion years ago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200" b="1" i="1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1">
                <a:solidFill>
                  <a:schemeClr val="bg1"/>
                </a:solidFill>
                <a:latin typeface="Arial Narrow" panose="020B0606020202030204" pitchFamily="34" charset="0"/>
              </a:rPr>
              <a:t>   Mankind appears:   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bg1"/>
                </a:solidFill>
                <a:latin typeface="Arial Narrow" panose="020B0606020202030204" pitchFamily="34" charset="0"/>
              </a:rPr>
              <a:t>       </a:t>
            </a:r>
            <a:r>
              <a:rPr lang="en-US" altLang="en-US" b="1" i="1">
                <a:solidFill>
                  <a:srgbClr val="FFFF00"/>
                </a:solidFill>
                <a:latin typeface="Arial Narrow" panose="020B0606020202030204" pitchFamily="34" charset="0"/>
              </a:rPr>
              <a:t>1 million years ago</a:t>
            </a:r>
            <a:endParaRPr lang="en-US" altLang="en-US" sz="2400" b="1" i="1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8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2291" name="Picture 6" descr="oh20010316_4_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WordArt 7"/>
          <p:cNvSpPr>
            <a:spLocks noChangeArrowheads="1" noChangeShapeType="1" noTextEdit="1"/>
          </p:cNvSpPr>
          <p:nvPr/>
        </p:nvSpPr>
        <p:spPr bwMode="auto">
          <a:xfrm>
            <a:off x="1143000" y="1066800"/>
            <a:ext cx="3810000" cy="10271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s-P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Cosmic Evolution</a:t>
            </a:r>
          </a:p>
        </p:txBody>
      </p:sp>
      <p:sp>
        <p:nvSpPr>
          <p:cNvPr id="12293" name="WordArt 8"/>
          <p:cNvSpPr>
            <a:spLocks noChangeArrowheads="1" noChangeShapeType="1" noTextEdit="1"/>
          </p:cNvSpPr>
          <p:nvPr/>
        </p:nvSpPr>
        <p:spPr bwMode="auto">
          <a:xfrm>
            <a:off x="1143000" y="2743200"/>
            <a:ext cx="3810000" cy="10271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s-P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Chemical Evolution</a:t>
            </a:r>
          </a:p>
        </p:txBody>
      </p:sp>
      <p:sp>
        <p:nvSpPr>
          <p:cNvPr id="12294" name="WordArt 9"/>
          <p:cNvSpPr>
            <a:spLocks noChangeArrowheads="1" noChangeShapeType="1" noTextEdit="1"/>
          </p:cNvSpPr>
          <p:nvPr/>
        </p:nvSpPr>
        <p:spPr bwMode="auto">
          <a:xfrm>
            <a:off x="1143000" y="4419600"/>
            <a:ext cx="3810000" cy="10271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s-P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Biological Evolution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4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4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49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49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49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890" name="Object 2"/>
          <p:cNvGraphicFramePr>
            <a:graphicFrameLocks noChangeAspect="1"/>
          </p:cNvGraphicFramePr>
          <p:nvPr/>
        </p:nvGraphicFramePr>
        <p:xfrm>
          <a:off x="533400" y="1371600"/>
          <a:ext cx="8382000" cy="534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Image" r:id="rId4" imgW="13009524" imgH="9180952" progId="PhotoDeluxe.Image.2">
                  <p:embed/>
                </p:oleObj>
              </mc:Choice>
              <mc:Fallback>
                <p:oleObj name="Image" r:id="rId4" imgW="13009524" imgH="9180952" progId="PhotoDeluxe.Image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71600"/>
                        <a:ext cx="8382000" cy="53403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8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What can science prove </a:t>
            </a:r>
            <a:br>
              <a:rPr 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</a:br>
            <a:r>
              <a:rPr 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about the Earth’s age?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-152400"/>
            <a:ext cx="914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  <a:latin typeface="Arial" panose="020B0604020202020204" pitchFamily="34" charset="0"/>
              </a:rPr>
              <a:t>The Vast Majority of Dating Methods Indicate a Relatively Young Earth</a:t>
            </a:r>
            <a:endParaRPr lang="en-US" altLang="en-US" sz="4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5410200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14800" y="3810000"/>
            <a:ext cx="1590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Old Age Dating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457200" y="5181600"/>
            <a:ext cx="1887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Young  Age Dating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537325" y="1489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6096000" y="1828800"/>
            <a:ext cx="2895600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 Narrow" panose="020B0606020202030204" pitchFamily="34" charset="0"/>
              </a:rPr>
              <a:t>“For every dating method indicating billions of years of earth history there are ten methods indicating the earth is far too young for evolution to have happened.”</a:t>
            </a:r>
            <a:endParaRPr lang="en-US" altLang="en-US" sz="500" b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en-US" sz="700" b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chemeClr val="bg1"/>
                </a:solidFill>
                <a:latin typeface="Arial Narrow" panose="020B0606020202030204" pitchFamily="34" charset="0"/>
              </a:rPr>
              <a:t>- Dr. Russell Humphreys</a:t>
            </a:r>
            <a:endParaRPr lang="en-US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23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  <a:t>A few of many young Earth dating methods</a:t>
            </a:r>
            <a:endParaRPr lang="en-US" altLang="en-US" sz="4800" b="1" smtClean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609600"/>
            <a:ext cx="4419600" cy="6248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Pressure remaining in oil deposits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Decay of the Earth’s magnetic field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Supernovas found vs. occurrence rate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Turbulence remaining in Saturn’s rings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Size of Mississippi river delta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Concentration of elements in ocean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World population growth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Coral reef growth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Amount of volcanic sediment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Lack of new star formation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Existence of short term comets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Amount of cosmic dust in solar system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Human fossil remains/graves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Temperature of the earth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Stalagmite growth rate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Rate of coal formation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“White hole” cosmology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Helium in the earth’s atmosphere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Polystrata fossils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Genetic code deterioration rate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Carbon-14 still left in diamonds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Oldest living plants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Size of the fossil beds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Clustered galaxies</a:t>
            </a:r>
          </a:p>
          <a:p>
            <a:pPr>
              <a:lnSpc>
                <a:spcPct val="80000"/>
              </a:lnSpc>
            </a:pPr>
            <a:endParaRPr lang="en-US" altLang="en-US" sz="16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609600"/>
            <a:ext cx="4267200" cy="6096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Helium in zircon crystals 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Erosion rate of the continents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Internal heat of Io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Tree ring chronology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Concentration of salt in the ocean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Moon activity/distance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Sea floor sediment depth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Cosmic dust accumulation on the earth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Mutational load of biological life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Size of the earth’s human population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Meteorites in the earth’s sediment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Cold Material in Earth’s Mantle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Polystrata fossils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Average depth of topsoil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Carbon-14 in level in organic matter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Rate of human mutational changes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Squashed radiohalos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Salt in the dead sea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Ice cap accumulation rate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Age of Niagara Falls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Sandstone intrusions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Total coal volume on earth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Purity of salt dome deposits</a:t>
            </a:r>
          </a:p>
          <a:p>
            <a:pPr>
              <a:lnSpc>
                <a:spcPct val="80000"/>
              </a:lnSpc>
            </a:pPr>
            <a:r>
              <a:rPr lang="en-US" altLang="en-US" sz="1600" smtClean="0">
                <a:solidFill>
                  <a:schemeClr val="bg1"/>
                </a:solidFill>
                <a:latin typeface="Arial" panose="020B0604020202020204" pitchFamily="34" charset="0"/>
              </a:rPr>
              <a:t>Existence of distant spiral galaxies</a:t>
            </a:r>
          </a:p>
          <a:p>
            <a:pPr>
              <a:lnSpc>
                <a:spcPct val="80000"/>
              </a:lnSpc>
            </a:pPr>
            <a:endParaRPr lang="en-US" altLang="en-US" sz="160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6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6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6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6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6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6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6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6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6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6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6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6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6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6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6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6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6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6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6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6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69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69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69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69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69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69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69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69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69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691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669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691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6691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691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6691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6691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6691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6691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6691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6691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66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6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66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66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66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66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66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66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66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66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66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66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66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66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669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669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669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669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669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669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669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669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669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669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669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669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669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669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669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669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669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669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669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669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669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669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669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6691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16691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6691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6691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6691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2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6691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16691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6691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6691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2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6691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6691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 build="p" bldLvl="2" autoUpdateAnimBg="0" advAuto="0"/>
      <p:bldP spid="166916" grpId="0" build="p" autoUpdateAnimBg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Formation of Niagara Falls</a:t>
            </a:r>
            <a:r>
              <a:rPr lang="en-US" sz="72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09606" name="Rectangle 6"/>
          <p:cNvSpPr>
            <a:spLocks noChangeArrowheads="1"/>
          </p:cNvSpPr>
          <p:nvPr/>
        </p:nvSpPr>
        <p:spPr bwMode="auto">
          <a:xfrm>
            <a:off x="5638800" y="1295400"/>
            <a:ext cx="312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chemeClr val="bg1"/>
                </a:solidFill>
                <a:latin typeface="Arial Narrow" panose="020B0606020202030204" pitchFamily="34" charset="0"/>
              </a:rPr>
              <a:t>Falls eroding at a rate of 4-5 ft./yr.</a:t>
            </a:r>
            <a:endParaRPr lang="en-US" altLang="en-US" sz="2800" b="1" noProof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altLang="en-US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09607" name="Rectangle 7"/>
          <p:cNvSpPr>
            <a:spLocks noChangeArrowheads="1"/>
          </p:cNvSpPr>
          <p:nvPr/>
        </p:nvSpPr>
        <p:spPr bwMode="auto">
          <a:xfrm>
            <a:off x="5638800" y="2362200"/>
            <a:ext cx="3124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chemeClr val="bg1"/>
                </a:solidFill>
                <a:latin typeface="Arial Narrow" panose="020B0606020202030204" pitchFamily="34" charset="0"/>
              </a:rPr>
              <a:t>Falls are 37,000 ft. from lake Ontario</a:t>
            </a:r>
            <a:endParaRPr lang="en-US" altLang="en-US" sz="2800" b="1" noProof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altLang="en-US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09608" name="Rectangle 8"/>
          <p:cNvSpPr>
            <a:spLocks noChangeArrowheads="1"/>
          </p:cNvSpPr>
          <p:nvPr/>
        </p:nvSpPr>
        <p:spPr bwMode="auto">
          <a:xfrm>
            <a:off x="5715000" y="3352800"/>
            <a:ext cx="3124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chemeClr val="bg1"/>
                </a:solidFill>
                <a:latin typeface="Arial Narrow" panose="020B0606020202030204" pitchFamily="34" charset="0"/>
              </a:rPr>
              <a:t>Falls cannot be much older than 9000 years old</a:t>
            </a:r>
            <a:endParaRPr lang="en-US" altLang="en-US" sz="2800" b="1" noProof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altLang="en-US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09609" name="Rectangle 9"/>
          <p:cNvSpPr>
            <a:spLocks noChangeArrowheads="1"/>
          </p:cNvSpPr>
          <p:nvPr/>
        </p:nvSpPr>
        <p:spPr bwMode="auto">
          <a:xfrm>
            <a:off x="5791200" y="4800600"/>
            <a:ext cx="3124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chemeClr val="bg1"/>
                </a:solidFill>
                <a:latin typeface="Arial Narrow" panose="020B0606020202030204" pitchFamily="34" charset="0"/>
              </a:rPr>
              <a:t>Erosion shortly after the flood would have been much faster</a:t>
            </a:r>
            <a:endParaRPr lang="en-US" altLang="en-US" sz="2800" b="1" noProof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altLang="en-US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6391" name="Group 17"/>
          <p:cNvGrpSpPr>
            <a:grpSpLocks/>
          </p:cNvGrpSpPr>
          <p:nvPr/>
        </p:nvGrpSpPr>
        <p:grpSpPr bwMode="auto">
          <a:xfrm>
            <a:off x="304800" y="2057400"/>
            <a:ext cx="5334000" cy="3867150"/>
            <a:chOff x="240" y="1200"/>
            <a:chExt cx="3360" cy="2436"/>
          </a:xfrm>
        </p:grpSpPr>
        <p:pic>
          <p:nvPicPr>
            <p:cNvPr id="16392" name="Picture 5" descr="niagara-overvie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200"/>
              <a:ext cx="3360" cy="2436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393" name="Group 15"/>
            <p:cNvGrpSpPr>
              <a:grpSpLocks/>
            </p:cNvGrpSpPr>
            <p:nvPr/>
          </p:nvGrpSpPr>
          <p:grpSpPr bwMode="auto">
            <a:xfrm>
              <a:off x="1920" y="1525"/>
              <a:ext cx="1431" cy="635"/>
              <a:chOff x="1824" y="1237"/>
              <a:chExt cx="1431" cy="635"/>
            </a:xfrm>
          </p:grpSpPr>
          <p:sp>
            <p:nvSpPr>
              <p:cNvPr id="16394" name="Freeform 11"/>
              <p:cNvSpPr>
                <a:spLocks/>
              </p:cNvSpPr>
              <p:nvPr/>
            </p:nvSpPr>
            <p:spPr bwMode="auto">
              <a:xfrm>
                <a:off x="1824" y="1680"/>
                <a:ext cx="768" cy="192"/>
              </a:xfrm>
              <a:custGeom>
                <a:avLst/>
                <a:gdLst>
                  <a:gd name="T0" fmla="*/ 1350 w 624"/>
                  <a:gd name="T1" fmla="*/ 7 h 240"/>
                  <a:gd name="T2" fmla="*/ 2647 w 624"/>
                  <a:gd name="T3" fmla="*/ 2 h 240"/>
                  <a:gd name="T4" fmla="*/ 17279 w 624"/>
                  <a:gd name="T5" fmla="*/ 0 h 2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4" h="240">
                    <a:moveTo>
                      <a:pt x="48" y="240"/>
                    </a:moveTo>
                    <a:cubicBezTo>
                      <a:pt x="24" y="164"/>
                      <a:pt x="0" y="88"/>
                      <a:pt x="96" y="48"/>
                    </a:cubicBezTo>
                    <a:cubicBezTo>
                      <a:pt x="192" y="8"/>
                      <a:pt x="408" y="4"/>
                      <a:pt x="624" y="0"/>
                    </a:cubicBez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PR"/>
              </a:p>
            </p:txBody>
          </p:sp>
          <p:sp>
            <p:nvSpPr>
              <p:cNvPr id="16395" name="Text Box 12"/>
              <p:cNvSpPr txBox="1">
                <a:spLocks noChangeArrowheads="1"/>
              </p:cNvSpPr>
              <p:nvPr/>
            </p:nvSpPr>
            <p:spPr bwMode="auto">
              <a:xfrm>
                <a:off x="2342" y="1237"/>
                <a:ext cx="913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rgbClr val="FFFF00"/>
                    </a:solidFill>
                    <a:latin typeface="Arial Narrow" panose="020B0606020202030204" pitchFamily="34" charset="0"/>
                  </a:rPr>
                  <a:t>Modern Erosion</a:t>
                </a:r>
              </a:p>
            </p:txBody>
          </p:sp>
          <p:sp>
            <p:nvSpPr>
              <p:cNvPr id="16396" name="Line 13"/>
              <p:cNvSpPr>
                <a:spLocks noChangeShapeType="1"/>
              </p:cNvSpPr>
              <p:nvPr/>
            </p:nvSpPr>
            <p:spPr bwMode="auto">
              <a:xfrm flipH="1">
                <a:off x="2208" y="1440"/>
                <a:ext cx="336" cy="24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PR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6" grpId="0"/>
      <p:bldP spid="409607" grpId="0"/>
      <p:bldP spid="409608" grpId="0"/>
      <p:bldP spid="40960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5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4267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51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4267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85156" name="Object 4"/>
          <p:cNvGraphicFramePr>
            <a:graphicFrameLocks noChangeAspect="1"/>
          </p:cNvGraphicFramePr>
          <p:nvPr/>
        </p:nvGraphicFramePr>
        <p:xfrm>
          <a:off x="228600" y="1066800"/>
          <a:ext cx="42672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Image" r:id="rId6" imgW="4371429" imgH="5780952" progId="PhotoDeluxe.Image.2">
                  <p:embed/>
                </p:oleObj>
              </mc:Choice>
              <mc:Fallback>
                <p:oleObj name="Image" r:id="rId6" imgW="4371429" imgH="5780952" progId="PhotoDeluxe.Image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066800"/>
                        <a:ext cx="426720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5157" name="Object 5"/>
          <p:cNvGraphicFramePr>
            <a:graphicFrameLocks noChangeAspect="1"/>
          </p:cNvGraphicFramePr>
          <p:nvPr/>
        </p:nvGraphicFramePr>
        <p:xfrm>
          <a:off x="228600" y="1066800"/>
          <a:ext cx="42672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Image" r:id="rId8" imgW="4657143" imgH="5723810" progId="PhotoDeluxe.Image.2">
                  <p:embed/>
                </p:oleObj>
              </mc:Choice>
              <mc:Fallback>
                <p:oleObj name="Image" r:id="rId8" imgW="4657143" imgH="5723810" progId="PhotoDeluxe.Image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066800"/>
                        <a:ext cx="426720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4648200" y="1371600"/>
            <a:ext cx="4495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Arial Narrow" panose="020B0606020202030204" pitchFamily="34" charset="0"/>
              </a:rPr>
              <a:t>This flood would have caused:</a:t>
            </a:r>
            <a:endParaRPr lang="en-US" altLang="en-US" b="1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b="1" i="1">
                <a:solidFill>
                  <a:srgbClr val="FFFFFF"/>
                </a:solidFill>
                <a:latin typeface="Arial Narrow" panose="020B0606020202030204" pitchFamily="34" charset="0"/>
              </a:rPr>
              <a:t>Fossils deposited worldwide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i="1">
                <a:solidFill>
                  <a:srgbClr val="FFFFFF"/>
                </a:solidFill>
                <a:latin typeface="Arial Narrow" panose="020B0606020202030204" pitchFamily="34" charset="0"/>
              </a:rPr>
              <a:t>Extensive layers of sedimentary rocks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i="1">
                <a:solidFill>
                  <a:srgbClr val="FFFFFF"/>
                </a:solidFill>
                <a:latin typeface="Arial Narrow" panose="020B0606020202030204" pitchFamily="34" charset="0"/>
              </a:rPr>
              <a:t>Massive coal and oil fields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i="1">
                <a:solidFill>
                  <a:srgbClr val="FFFFFF"/>
                </a:solidFill>
                <a:latin typeface="Arial Narrow" panose="020B0606020202030204" pitchFamily="34" charset="0"/>
              </a:rPr>
              <a:t>Widespread erosion features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i="1">
                <a:solidFill>
                  <a:srgbClr val="FFFFFF"/>
                </a:solidFill>
                <a:latin typeface="Arial Narrow" panose="020B0606020202030204" pitchFamily="34" charset="0"/>
              </a:rPr>
              <a:t>A subsequent ice age</a:t>
            </a:r>
            <a:endParaRPr lang="en-US" altLang="en-US" sz="2400" b="1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115888" y="0"/>
            <a:ext cx="9205912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Arial Narrow" panose="020B0606020202030204" pitchFamily="34" charset="0"/>
              </a:rPr>
              <a:t>Without acknowledging the FLOOD…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Arial Narrow" panose="020B0606020202030204" pitchFamily="34" charset="0"/>
              </a:rPr>
              <a:t>                                                …geology is misinterpreted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1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200"/>
                                        <p:tgtEl>
                                          <p:spTgt spid="158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300"/>
                                        <p:tgtEl>
                                          <p:spTgt spid="158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800"/>
                                        <p:tgtEl>
                                          <p:spTgt spid="158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900"/>
                                        <p:tgtEl>
                                          <p:spTgt spid="158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  <p:bldP spid="4608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86200" y="762000"/>
            <a:ext cx="5257800" cy="6629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4000" smtClean="0">
                <a:solidFill>
                  <a:srgbClr val="FFFF00"/>
                </a:solidFill>
                <a:latin typeface="Arial" panose="020B0604020202020204" pitchFamily="34" charset="0"/>
              </a:rPr>
              <a:t>  This t-Rex dinosaur bone, assumed to be 68 million years old, was found by Dr. Mary Schweitzer and was broken during removal from site.</a:t>
            </a:r>
          </a:p>
        </p:txBody>
      </p:sp>
      <p:pic>
        <p:nvPicPr>
          <p:cNvPr id="65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343376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6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5536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6727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315913"/>
            <a:ext cx="8991600" cy="533400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FFFF00"/>
                </a:solidFill>
                <a:latin typeface="Arial" panose="020B0604020202020204" pitchFamily="34" charset="0"/>
              </a:rPr>
              <a:t>Where are all the people?</a:t>
            </a: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4821238" y="1028700"/>
            <a:ext cx="45720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800" b="1">
                <a:solidFill>
                  <a:schemeClr val="bg1"/>
                </a:solidFill>
                <a:latin typeface="Arial Narrow" panose="020B0606020202030204" pitchFamily="34" charset="0"/>
              </a:rPr>
              <a:t> World population has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chemeClr val="bg1"/>
                </a:solidFill>
                <a:latin typeface="Arial Narrow" panose="020B0606020202030204" pitchFamily="34" charset="0"/>
              </a:rPr>
              <a:t>     historically doubled every  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chemeClr val="bg1"/>
                </a:solidFill>
                <a:latin typeface="Arial Narrow" panose="020B0606020202030204" pitchFamily="34" charset="0"/>
              </a:rPr>
              <a:t>     150 years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800" b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800" b="1">
                <a:solidFill>
                  <a:schemeClr val="bg1"/>
                </a:solidFill>
                <a:latin typeface="Arial Narrow" panose="020B0606020202030204" pitchFamily="34" charset="0"/>
              </a:rPr>
              <a:t> This is independent of war,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chemeClr val="bg1"/>
                </a:solidFill>
                <a:latin typeface="Arial Narrow" panose="020B0606020202030204" pitchFamily="34" charset="0"/>
              </a:rPr>
              <a:t>     famine, disease, etc.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800" b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800" b="1">
                <a:solidFill>
                  <a:schemeClr val="bg1"/>
                </a:solidFill>
                <a:latin typeface="Arial Narrow" panose="020B0606020202030204" pitchFamily="34" charset="0"/>
              </a:rPr>
              <a:t>6…12…24…7 billion = 30 X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800" b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800" b="1">
                <a:solidFill>
                  <a:schemeClr val="bg1"/>
                </a:solidFill>
                <a:latin typeface="Arial Narrow" panose="020B0606020202030204" pitchFamily="34" charset="0"/>
              </a:rPr>
              <a:t> 30 x 150 years = 4500 years</a:t>
            </a:r>
            <a:endParaRPr lang="en-US" altLang="en-US" sz="2800">
              <a:solidFill>
                <a:schemeClr val="bg1"/>
              </a:solidFill>
            </a:endParaRPr>
          </a:p>
        </p:txBody>
      </p:sp>
      <p:grpSp>
        <p:nvGrpSpPr>
          <p:cNvPr id="151556" name="Group 4"/>
          <p:cNvGrpSpPr>
            <a:grpSpLocks/>
          </p:cNvGrpSpPr>
          <p:nvPr/>
        </p:nvGrpSpPr>
        <p:grpSpPr bwMode="auto">
          <a:xfrm>
            <a:off x="0" y="742950"/>
            <a:ext cx="9144000" cy="6248400"/>
            <a:chOff x="0" y="384"/>
            <a:chExt cx="5760" cy="3936"/>
          </a:xfrm>
        </p:grpSpPr>
        <p:pic>
          <p:nvPicPr>
            <p:cNvPr id="2048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624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528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8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816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912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0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008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1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576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2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200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3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296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4" name="Picture 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392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5" name="Picture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296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6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488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7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672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8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448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9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0" name="Picture 1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432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1" name="Picture 2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84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2" name="Picture 2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152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3" name="Picture 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440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4" name="Picture 2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3228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5" name="Picture 2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200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6" name="Picture 2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12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7" name="Picture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228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8" name="Picture 2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3228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9" name="Picture 2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928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0" name="Picture 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160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1" name="Picture 3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976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2" name="Picture 3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" y="3228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3" name="Picture 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160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4" name="Picture 3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920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5" name="Picture 3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28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6" name="Picture 3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228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7" name="Picture 3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228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8" name="Picture 3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4"/>
              <a:ext cx="1032" cy="1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1590" name="Rectangle 38"/>
          <p:cNvSpPr>
            <a:spLocks noChangeArrowheads="1"/>
          </p:cNvSpPr>
          <p:nvPr/>
        </p:nvSpPr>
        <p:spPr bwMode="auto">
          <a:xfrm>
            <a:off x="0" y="0"/>
            <a:ext cx="95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History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1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51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Rubble-stone-found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 b="13318"/>
          <a:stretch>
            <a:fillRect/>
          </a:stretch>
        </p:blipFill>
        <p:spPr bwMode="auto">
          <a:xfrm>
            <a:off x="-1270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1378" name="Text Box 2"/>
          <p:cNvSpPr txBox="1">
            <a:spLocks noChangeArrowheads="1"/>
          </p:cNvSpPr>
          <p:nvPr/>
        </p:nvSpPr>
        <p:spPr bwMode="auto">
          <a:xfrm>
            <a:off x="152400" y="1066800"/>
            <a:ext cx="89916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“One generation shall praise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your works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to another, </a:t>
            </a:r>
          </a:p>
          <a:p>
            <a:pPr algn="ctr">
              <a:defRPr/>
            </a:pP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 shall declare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your 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mighty acts</a:t>
            </a: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.”</a:t>
            </a:r>
          </a:p>
          <a:p>
            <a:pPr algn="ctr">
              <a:defRPr/>
            </a:pPr>
            <a:endParaRPr lang="en-US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                           </a:t>
            </a:r>
          </a:p>
          <a:p>
            <a:pPr algn="ctr"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                                                                      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Psalm 145:4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Strength of the Earth’s Magnetic Field</a:t>
            </a:r>
            <a:r>
              <a:rPr lang="en-US" sz="72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91875" name="Rectangle 3"/>
          <p:cNvSpPr>
            <a:spLocks noChangeArrowheads="1"/>
          </p:cNvSpPr>
          <p:nvPr/>
        </p:nvSpPr>
        <p:spPr bwMode="auto">
          <a:xfrm>
            <a:off x="5105400" y="1295400"/>
            <a:ext cx="373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Electromagnetic field is decaying exponentially</a:t>
            </a:r>
            <a:endParaRPr lang="en-US" altLang="en-US" sz="2400" b="1" noProof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altLang="en-US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91876" name="Rectangle 4"/>
          <p:cNvSpPr>
            <a:spLocks noChangeArrowheads="1"/>
          </p:cNvSpPr>
          <p:nvPr/>
        </p:nvSpPr>
        <p:spPr bwMode="auto">
          <a:xfrm>
            <a:off x="5105400" y="2209800"/>
            <a:ext cx="3581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Has decreased 15% in last 150 years</a:t>
            </a:r>
            <a:endParaRPr lang="en-US" altLang="en-US" sz="2400" b="1" noProof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altLang="en-US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91877" name="Rectangle 5"/>
          <p:cNvSpPr>
            <a:spLocks noChangeArrowheads="1"/>
          </p:cNvSpPr>
          <p:nvPr/>
        </p:nvSpPr>
        <p:spPr bwMode="auto">
          <a:xfrm>
            <a:off x="5105400" y="3200400"/>
            <a:ext cx="3733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20,000 years ago –field too strong for earth to support life</a:t>
            </a:r>
            <a:endParaRPr lang="en-US" altLang="en-US" sz="2400" b="1" noProof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altLang="en-US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91878" name="Rectangle 6"/>
          <p:cNvSpPr>
            <a:spLocks noChangeArrowheads="1"/>
          </p:cNvSpPr>
          <p:nvPr/>
        </p:nvSpPr>
        <p:spPr bwMode="auto">
          <a:xfrm>
            <a:off x="5105400" y="4495800"/>
            <a:ext cx="3810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10,000 from now – field too weak to support life</a:t>
            </a:r>
            <a:endParaRPr lang="en-US" altLang="en-US" sz="2400" b="1" noProof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altLang="en-US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91879" name="Rectangle 7"/>
          <p:cNvSpPr>
            <a:spLocks noChangeArrowheads="1"/>
          </p:cNvSpPr>
          <p:nvPr/>
        </p:nvSpPr>
        <p:spPr bwMode="auto">
          <a:xfrm>
            <a:off x="5105400" y="5486400"/>
            <a:ext cx="3810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Field “just happens” to be exactly right strength to support life</a:t>
            </a:r>
            <a:endParaRPr lang="en-US" altLang="en-US" sz="2400" b="1" noProof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altLang="en-US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91880" name="Picture 8" descr="earths_magnetic_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8001000" cy="53228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1881" name="Picture 9" descr="CB0306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4267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882" name="Picture 10"/>
          <p:cNvPicPr>
            <a:picLocks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4000"/>
            <a:ext cx="4421188" cy="5029200"/>
          </a:xfrm>
          <a:noFill/>
        </p:spPr>
      </p:pic>
      <p:sp>
        <p:nvSpPr>
          <p:cNvPr id="591883" name="Rectangle 11"/>
          <p:cNvSpPr>
            <a:spLocks noChangeArrowheads="1"/>
          </p:cNvSpPr>
          <p:nvPr/>
        </p:nvSpPr>
        <p:spPr bwMode="auto">
          <a:xfrm>
            <a:off x="0" y="0"/>
            <a:ext cx="133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59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5" grpId="0"/>
      <p:bldP spid="591876" grpId="0"/>
      <p:bldP spid="591877" grpId="0"/>
      <p:bldP spid="591878" grpId="0"/>
      <p:bldP spid="5918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Radiometric Dating</a:t>
            </a:r>
            <a:r>
              <a:rPr lang="en-US" sz="8800">
                <a:solidFill>
                  <a:srgbClr val="FFFF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457200" y="1447800"/>
            <a:ext cx="8686800" cy="517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Radiometric dating supposedly “proves” that the earth is billions of years old.</a:t>
            </a:r>
            <a:endParaRPr lang="en-US" altLang="en-US" sz="2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 Helium is from decay processes.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 Decay starts rocks so helium trapped there.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 With time helium permeates (leaks) out.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 The older the rock…the less helium!</a:t>
            </a:r>
            <a:endParaRPr lang="en-US" altLang="en-US" sz="32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Where the helium is located reveals the true age of the rocks.</a:t>
            </a:r>
            <a:endParaRPr lang="en-US" altLang="en-US" sz="2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146439" name="Rectangle 7"/>
          <p:cNvSpPr>
            <a:spLocks noChangeArrowheads="1"/>
          </p:cNvSpPr>
          <p:nvPr/>
        </p:nvSpPr>
        <p:spPr bwMode="auto">
          <a:xfrm>
            <a:off x="0" y="0"/>
            <a:ext cx="973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6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6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6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6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6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 bldLvl="2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459" name="Object 3"/>
          <p:cNvGraphicFramePr>
            <a:graphicFrameLocks noChangeAspect="1"/>
          </p:cNvGraphicFramePr>
          <p:nvPr/>
        </p:nvGraphicFramePr>
        <p:xfrm>
          <a:off x="228600" y="457200"/>
          <a:ext cx="8610600" cy="589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Image" r:id="rId4" imgW="23930125" imgH="15207887" progId="Photoshop.Image.7">
                  <p:embed/>
                </p:oleObj>
              </mc:Choice>
              <mc:Fallback>
                <p:oleObj name="Image" r:id="rId4" imgW="23930125" imgH="15207887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7200"/>
                        <a:ext cx="8610600" cy="589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460" name="Object 4"/>
          <p:cNvGraphicFramePr>
            <a:graphicFrameLocks noChangeAspect="1"/>
          </p:cNvGraphicFramePr>
          <p:nvPr/>
        </p:nvGraphicFramePr>
        <p:xfrm>
          <a:off x="3200400" y="457200"/>
          <a:ext cx="272415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Image" r:id="rId6" imgW="11261529" imgH="24885287" progId="Photoshop.Image.7">
                  <p:embed/>
                </p:oleObj>
              </mc:Choice>
              <mc:Fallback>
                <p:oleObj name="Image" r:id="rId6" imgW="11261529" imgH="24885287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57200"/>
                        <a:ext cx="272415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3" name="Rectangle 7"/>
          <p:cNvSpPr>
            <a:spLocks noChangeArrowheads="1"/>
          </p:cNvSpPr>
          <p:nvPr/>
        </p:nvSpPr>
        <p:spPr bwMode="auto">
          <a:xfrm>
            <a:off x="0" y="0"/>
            <a:ext cx="973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0" y="6096000"/>
            <a:ext cx="792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 i="1">
                <a:solidFill>
                  <a:srgbClr val="FFFF00"/>
                </a:solidFill>
                <a:latin typeface="Arial Narrow" panose="020B0606020202030204" pitchFamily="34" charset="0"/>
              </a:rPr>
              <a:t> There is way too much helium in rock crystals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i="1">
              <a:solidFill>
                <a:srgbClr val="FFFF00"/>
              </a:solidFill>
            </a:endParaRP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914400" y="762000"/>
            <a:ext cx="754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3600" b="1" i="1">
                <a:solidFill>
                  <a:srgbClr val="FFFF00"/>
                </a:solidFill>
                <a:latin typeface="Arial Narrow" panose="020B0606020202030204" pitchFamily="34" charset="0"/>
              </a:rPr>
              <a:t>There is a lack of</a:t>
            </a:r>
            <a:r>
              <a:rPr lang="en-US" altLang="en-US" b="1" i="1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3600" b="1" i="1">
                <a:solidFill>
                  <a:srgbClr val="FFFF00"/>
                </a:solidFill>
                <a:latin typeface="Arial Narrow" panose="020B0606020202030204" pitchFamily="34" charset="0"/>
              </a:rPr>
              <a:t>helium in atmosphere</a:t>
            </a:r>
            <a:endParaRPr lang="en-US" altLang="en-US" sz="2400" b="1" i="1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4419600" y="1371600"/>
            <a:ext cx="4343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400" b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 Total amount = 3.5x10</a:t>
            </a:r>
            <a:r>
              <a:rPr lang="en-US" altLang="en-US" sz="2400" b="1" baseline="30000">
                <a:solidFill>
                  <a:schemeClr val="bg1"/>
                </a:solidFill>
                <a:latin typeface="Arial Narrow" panose="020B0606020202030204" pitchFamily="34" charset="0"/>
              </a:rPr>
              <a:t>12</a:t>
            </a: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 kg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5334000" y="2286000"/>
            <a:ext cx="4191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400" b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 Known input = 3.0x10</a:t>
            </a:r>
            <a:r>
              <a:rPr lang="en-US" altLang="en-US" sz="2400" b="1" baseline="30000">
                <a:solidFill>
                  <a:schemeClr val="bg1"/>
                </a:solidFill>
                <a:latin typeface="Arial Narrow" panose="020B0606020202030204" pitchFamily="34" charset="0"/>
              </a:rPr>
              <a:t>8 </a:t>
            </a: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kg/yr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6858000" y="2971800"/>
            <a:ext cx="25908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en-US" altLang="en-US" sz="2400" b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   Max age =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    10,000 years</a:t>
            </a:r>
            <a:endParaRPr lang="en-US" altLang="en-US" sz="2400">
              <a:solidFill>
                <a:schemeClr val="bg1"/>
              </a:solidFill>
            </a:endParaRPr>
          </a:p>
        </p:txBody>
      </p:sp>
      <p:pic>
        <p:nvPicPr>
          <p:cNvPr id="2458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342900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9" name="Text Box 9"/>
          <p:cNvSpPr txBox="1">
            <a:spLocks noChangeArrowheads="1"/>
          </p:cNvSpPr>
          <p:nvPr/>
        </p:nvSpPr>
        <p:spPr bwMode="auto">
          <a:xfrm>
            <a:off x="457200" y="1524000"/>
            <a:ext cx="3962400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en-US" altLang="en-US" sz="2400" b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 The amount left in rock crystals indicates that the decay happened approximately 6000 years ago.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48490" name="Text Box 10"/>
          <p:cNvSpPr txBox="1">
            <a:spLocks noChangeArrowheads="1"/>
          </p:cNvSpPr>
          <p:nvPr/>
        </p:nvSpPr>
        <p:spPr bwMode="auto">
          <a:xfrm>
            <a:off x="990600" y="3352800"/>
            <a:ext cx="34290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en-US" altLang="en-US" sz="2400" b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 Helium permeates out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     at a known rate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48491" name="Text Box 11"/>
          <p:cNvSpPr txBox="1">
            <a:spLocks noChangeArrowheads="1"/>
          </p:cNvSpPr>
          <p:nvPr/>
        </p:nvSpPr>
        <p:spPr bwMode="auto">
          <a:xfrm>
            <a:off x="1676400" y="4648200"/>
            <a:ext cx="32766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en-US" altLang="en-US" sz="2400" b="1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 Helium forms in rock  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     by radioactive decay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48493" name="Rectangle 13"/>
          <p:cNvSpPr>
            <a:spLocks noChangeArrowheads="1"/>
          </p:cNvSpPr>
          <p:nvPr/>
        </p:nvSpPr>
        <p:spPr bwMode="auto">
          <a:xfrm>
            <a:off x="0" y="0"/>
            <a:ext cx="1254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Chemistry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8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8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build="p"/>
      <p:bldP spid="148484" grpId="0"/>
      <p:bldP spid="148485" grpId="0"/>
      <p:bldP spid="148486" grpId="0"/>
      <p:bldP spid="148487" grpId="0"/>
      <p:bldP spid="148489" grpId="0"/>
      <p:bldP spid="148490" grpId="0"/>
      <p:bldP spid="14849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  <a:latin typeface="Arial Narrow" panose="020B0606020202030204" pitchFamily="34" charset="0"/>
              </a:rPr>
              <a:t>Genetic Deterioration</a:t>
            </a:r>
            <a:endParaRPr lang="en-US" altLang="en-US" sz="48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98019" name="Rectangle 3"/>
          <p:cNvSpPr>
            <a:spLocks noChangeArrowheads="1"/>
          </p:cNvSpPr>
          <p:nvPr/>
        </p:nvSpPr>
        <p:spPr bwMode="auto">
          <a:xfrm>
            <a:off x="228600" y="1066800"/>
            <a:ext cx="8915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Arial Narrow" panose="020B0606020202030204" pitchFamily="34" charset="0"/>
              </a:rPr>
              <a:t>“It has long been acknowledged by geneticists that if the rate of deleterious mutations approached </a:t>
            </a:r>
            <a:r>
              <a:rPr lang="en-US" altLang="en-US" sz="2400" b="1" u="sng">
                <a:solidFill>
                  <a:srgbClr val="FFFF00"/>
                </a:solidFill>
                <a:latin typeface="Arial Narrow" panose="020B0606020202030204" pitchFamily="34" charset="0"/>
              </a:rPr>
              <a:t>ONE PER GENERATION</a:t>
            </a:r>
            <a:r>
              <a:rPr lang="en-US" altLang="en-US" sz="2800" b="1">
                <a:solidFill>
                  <a:srgbClr val="FFFF00"/>
                </a:solidFill>
                <a:latin typeface="Arial Narrow" panose="020B0606020202030204" pitchFamily="34" charset="0"/>
              </a:rPr>
              <a:t>, long-term genetic deterioration would be a certainty.” </a:t>
            </a:r>
            <a:r>
              <a:rPr lang="en-US" altLang="en-US" sz="2800" b="1" baseline="30000">
                <a:solidFill>
                  <a:srgbClr val="FFFF00"/>
                </a:solidFill>
                <a:latin typeface="Arial Narrow" panose="020B0606020202030204" pitchFamily="34" charset="0"/>
              </a:rPr>
              <a:t>1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400" b="1">
                <a:solidFill>
                  <a:srgbClr val="FFFF00"/>
                </a:solidFill>
                <a:latin typeface="Arial Narrow" panose="020B0606020202030204" pitchFamily="34" charset="0"/>
              </a:rPr>
              <a:t>                                                       - Muller, H.J. 1950. Our Load of Mutations. American Journal of Human Genetics, 2:111-176.</a:t>
            </a:r>
            <a:endParaRPr lang="en-US" altLang="en-US" sz="1400" b="1" noProof="1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1400" b="1" noProof="1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400" b="1" noProof="1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598020" name="Group 4"/>
          <p:cNvGraphicFramePr>
            <a:graphicFrameLocks noGrp="1"/>
          </p:cNvGraphicFramePr>
          <p:nvPr/>
        </p:nvGraphicFramePr>
        <p:xfrm>
          <a:off x="228600" y="3352800"/>
          <a:ext cx="8686800" cy="2803525"/>
        </p:xfrm>
        <a:graphic>
          <a:graphicData uri="http://schemas.openxmlformats.org/drawingml/2006/table">
            <a:tbl>
              <a:tblPr/>
              <a:tblGrid>
                <a:gridCol w="2895600"/>
                <a:gridCol w="2895600"/>
                <a:gridCol w="2895600"/>
              </a:tblGrid>
              <a:tr h="3047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Mutation Type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52B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Mutations/generation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52B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Nucleotide changes/generation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52B27"/>
                    </a:solidFill>
                  </a:tcPr>
                </a:tc>
              </a:tr>
              <a:tr h="3047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 Mitochondrial mutations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&lt;1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&lt;1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7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  Nucleotide substitutions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100-300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100-300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7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  Satellite mutations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100-300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100-300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7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  Deletions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2-6 (or more)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300 - 3000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7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  Duplications/insertions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2-6 (or more)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300 - 3000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7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  Inversions/translocation 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&gt;1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Thousands?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7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  Conversions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Thousands?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Multiple Thousands?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6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Total/person/generation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52B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&gt;1000 ?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52B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&gt; 10,000 ?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52B27"/>
                    </a:solidFill>
                  </a:tcPr>
                </a:tc>
              </a:tr>
            </a:tbl>
          </a:graphicData>
        </a:graphic>
      </p:graphicFrame>
      <p:sp>
        <p:nvSpPr>
          <p:cNvPr id="598062" name="Text Box 46"/>
          <p:cNvSpPr txBox="1">
            <a:spLocks noChangeArrowheads="1"/>
          </p:cNvSpPr>
          <p:nvPr/>
        </p:nvSpPr>
        <p:spPr bwMode="auto">
          <a:xfrm>
            <a:off x="1801813" y="6248400"/>
            <a:ext cx="7300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 Dr. J. C. Sanford, 2006, Genetic Entropy &amp; the Mystery of the Genome 3</a:t>
            </a:r>
            <a:r>
              <a:rPr lang="en-US" altLang="en-US" sz="1400" b="1" i="1" baseline="300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rd</a:t>
            </a:r>
            <a:r>
              <a:rPr lang="en-US" altLang="en-US" sz="1400" b="1" i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Ed., p. 42, FMS Publications</a:t>
            </a:r>
          </a:p>
        </p:txBody>
      </p:sp>
      <p:sp>
        <p:nvSpPr>
          <p:cNvPr id="598063" name="Rectangle 47"/>
          <p:cNvSpPr>
            <a:spLocks noChangeArrowheads="1"/>
          </p:cNvSpPr>
          <p:nvPr/>
        </p:nvSpPr>
        <p:spPr bwMode="auto">
          <a:xfrm>
            <a:off x="1219200" y="2819400"/>
            <a:ext cx="6457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Arial" charset="0"/>
              </a:rPr>
              <a:t>Estimated Mutations per Human Generation</a:t>
            </a:r>
            <a:r>
              <a:rPr lang="en-US" sz="28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Arial" charset="0"/>
              </a:rPr>
              <a:t>1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Arial" charset="0"/>
              </a:rPr>
              <a:t>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8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8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8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8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598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18" grpId="0" build="p" bldLvl="2" autoUpdateAnimBg="0" advAuto="0"/>
      <p:bldP spid="598019" grpId="0" autoUpdateAnimBg="0"/>
      <p:bldP spid="598062" grpId="0"/>
      <p:bldP spid="59806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5800"/>
          </a:xfrm>
        </p:spPr>
        <p:txBody>
          <a:bodyPr/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RadioCarbon Dating</a:t>
            </a:r>
            <a:r>
              <a:rPr lang="en-US" sz="72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98029" name="Rectangle 13"/>
          <p:cNvSpPr>
            <a:spLocks noChangeArrowheads="1"/>
          </p:cNvSpPr>
          <p:nvPr/>
        </p:nvSpPr>
        <p:spPr bwMode="auto">
          <a:xfrm>
            <a:off x="0" y="0"/>
            <a:ext cx="973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Physics</a:t>
            </a:r>
          </a:p>
        </p:txBody>
      </p:sp>
      <p:graphicFrame>
        <p:nvGraphicFramePr>
          <p:cNvPr id="26628" name="Object 14"/>
          <p:cNvGraphicFramePr>
            <a:graphicFrameLocks noChangeAspect="1"/>
          </p:cNvGraphicFramePr>
          <p:nvPr>
            <p:ph idx="1"/>
          </p:nvPr>
        </p:nvGraphicFramePr>
        <p:xfrm>
          <a:off x="304800" y="1143000"/>
          <a:ext cx="34909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Image" r:id="rId4" imgW="14076772" imgH="16590373" progId="Photoshop.Image.7">
                  <p:embed/>
                </p:oleObj>
              </mc:Choice>
              <mc:Fallback>
                <p:oleObj name="Image" r:id="rId4" imgW="14076772" imgH="16590373" progId="Photoshop.Image.7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43000"/>
                        <a:ext cx="3490913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8032" name="Text Box 16"/>
          <p:cNvSpPr txBox="1">
            <a:spLocks noChangeArrowheads="1"/>
          </p:cNvSpPr>
          <p:nvPr/>
        </p:nvSpPr>
        <p:spPr bwMode="auto">
          <a:xfrm>
            <a:off x="4267200" y="1066800"/>
            <a:ext cx="4876800" cy="459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 1/2 of carbon disappears   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   every 5730 years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altLang="en-US" sz="14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altLang="en-US" sz="16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 Modern equipment can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  measure 0.001% of    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  modern levels (or 100,000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  years)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 Every atom of radioactive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  carbon should be gone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  within 250,000 years</a:t>
            </a:r>
            <a:endParaRPr lang="en-US" altLang="en-US" sz="14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8033" name="Rectangle 17"/>
          <p:cNvSpPr>
            <a:spLocks noChangeArrowheads="1"/>
          </p:cNvSpPr>
          <p:nvPr/>
        </p:nvSpPr>
        <p:spPr bwMode="auto">
          <a:xfrm>
            <a:off x="1066800" y="5638800"/>
            <a:ext cx="853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65000"/>
              </a:lnSpc>
              <a:buFontTx/>
              <a:buNone/>
            </a:pPr>
            <a:r>
              <a:rPr lang="en-US" altLang="en-US" sz="4000" b="1" i="1">
                <a:solidFill>
                  <a:srgbClr val="FFFF00"/>
                </a:solidFill>
                <a:latin typeface="Arial Narrow" panose="020B0606020202030204" pitchFamily="34" charset="0"/>
              </a:rPr>
              <a:t>Yet there are enormous amounts </a:t>
            </a:r>
          </a:p>
          <a:p>
            <a:pPr>
              <a:lnSpc>
                <a:spcPct val="65000"/>
              </a:lnSpc>
              <a:buFontTx/>
              <a:buNone/>
            </a:pPr>
            <a:r>
              <a:rPr lang="en-US" altLang="en-US" sz="4000" b="1" i="1">
                <a:solidFill>
                  <a:srgbClr val="FFFF00"/>
                </a:solidFill>
                <a:latin typeface="Arial Narrow" panose="020B0606020202030204" pitchFamily="34" charset="0"/>
              </a:rPr>
              <a:t>            of radiocarbon left</a:t>
            </a:r>
            <a:endParaRPr lang="en-US" altLang="en-US" sz="4000" b="1" i="1" noProof="1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>
              <a:lnSpc>
                <a:spcPct val="65000"/>
              </a:lnSpc>
            </a:pPr>
            <a:endParaRPr lang="en-US" altLang="en-US" sz="4800" b="1" i="1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8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8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8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8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8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8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80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80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80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80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80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80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80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80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980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980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80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980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8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32" grpId="0" build="p" autoUpdateAnimBg="0"/>
      <p:bldP spid="5980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Why is there so much radiocarbon?</a:t>
            </a:r>
            <a:r>
              <a:rPr lang="en-US" sz="66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248400" y="1295400"/>
            <a:ext cx="2895600" cy="43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This astounding evidence for a young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</a:rPr>
              <a:t>earth is simply ignored!</a:t>
            </a:r>
            <a:endParaRPr lang="en-US" altLang="en-US" sz="2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609600" y="1219200"/>
            <a:ext cx="9753600" cy="6019800"/>
            <a:chOff x="288" y="768"/>
            <a:chExt cx="6144" cy="3792"/>
          </a:xfrm>
        </p:grpSpPr>
        <p:sp>
          <p:nvSpPr>
            <p:cNvPr id="27653" name="Rectangle 5"/>
            <p:cNvSpPr>
              <a:spLocks noChangeArrowheads="1"/>
            </p:cNvSpPr>
            <p:nvPr/>
          </p:nvSpPr>
          <p:spPr bwMode="auto">
            <a:xfrm>
              <a:off x="288" y="768"/>
              <a:ext cx="3408" cy="27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graphicFrame>
          <p:nvGraphicFramePr>
            <p:cNvPr id="27654" name="Object 6"/>
            <p:cNvGraphicFramePr>
              <a:graphicFrameLocks noChangeAspect="1"/>
            </p:cNvGraphicFramePr>
            <p:nvPr/>
          </p:nvGraphicFramePr>
          <p:xfrm>
            <a:off x="288" y="768"/>
            <a:ext cx="6144" cy="37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5" name="Document" r:id="rId4" imgW="6127831" imgH="3938871" progId="Word.Document.8">
                    <p:embed/>
                  </p:oleObj>
                </mc:Choice>
                <mc:Fallback>
                  <p:oleObj name="Document" r:id="rId4" imgW="6127831" imgH="3938871" progId="Word.Document.8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768"/>
                          <a:ext cx="6144" cy="37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Why is there so much radiocarbon?</a:t>
            </a:r>
            <a:r>
              <a:rPr lang="en-US" sz="66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626691" name="Picture 3" descr="diamon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28688"/>
            <a:ext cx="8458200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66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22338"/>
            <a:ext cx="8458200" cy="578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6693" name="Group 5"/>
          <p:cNvGrpSpPr>
            <a:grpSpLocks/>
          </p:cNvGrpSpPr>
          <p:nvPr/>
        </p:nvGrpSpPr>
        <p:grpSpPr bwMode="auto">
          <a:xfrm>
            <a:off x="1905000" y="1600200"/>
            <a:ext cx="5410200" cy="4419600"/>
            <a:chOff x="288" y="768"/>
            <a:chExt cx="3472" cy="2784"/>
          </a:xfrm>
        </p:grpSpPr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288" y="768"/>
              <a:ext cx="3408" cy="27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graphicFrame>
          <p:nvGraphicFramePr>
            <p:cNvPr id="28679" name="Object 7"/>
            <p:cNvGraphicFramePr>
              <a:graphicFrameLocks noChangeAspect="1"/>
            </p:cNvGraphicFramePr>
            <p:nvPr/>
          </p:nvGraphicFramePr>
          <p:xfrm>
            <a:off x="292" y="768"/>
            <a:ext cx="3468" cy="2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0" name="Document" r:id="rId6" imgW="5553441" imgH="4544962" progId="Word.Document.8">
                    <p:embed/>
                  </p:oleObj>
                </mc:Choice>
                <mc:Fallback>
                  <p:oleObj name="Document" r:id="rId6" imgW="5553441" imgH="4544962" progId="Word.Document.8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" y="768"/>
                          <a:ext cx="3468" cy="2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26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9" name="Chart" r:id="rId4" imgW="6962851" imgH="4419600" progId="Excel.Chart.8">
                  <p:embed/>
                </p:oleObj>
              </mc:Choice>
              <mc:Fallback>
                <p:oleObj name="Chart" r:id="rId4" imgW="6962851" imgH="4419600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4953000" y="2514600"/>
            <a:ext cx="3803650" cy="381000"/>
            <a:chOff x="3120" y="1584"/>
            <a:chExt cx="2396" cy="240"/>
          </a:xfrm>
        </p:grpSpPr>
        <p:sp>
          <p:nvSpPr>
            <p:cNvPr id="29707" name="Line 5"/>
            <p:cNvSpPr>
              <a:spLocks noChangeShapeType="1"/>
            </p:cNvSpPr>
            <p:nvPr/>
          </p:nvSpPr>
          <p:spPr bwMode="auto">
            <a:xfrm flipH="1">
              <a:off x="3120" y="1728"/>
              <a:ext cx="67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PR"/>
            </a:p>
          </p:txBody>
        </p:sp>
        <p:sp>
          <p:nvSpPr>
            <p:cNvPr id="29708" name="Text Box 6"/>
            <p:cNvSpPr txBox="1">
              <a:spLocks noChangeArrowheads="1"/>
            </p:cNvSpPr>
            <p:nvPr/>
          </p:nvSpPr>
          <p:spPr bwMode="auto">
            <a:xfrm>
              <a:off x="3792" y="1584"/>
              <a:ext cx="17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3300"/>
                  </a:solidFill>
                  <a:latin typeface="Arial Unicode MS" panose="020B0604020202020204" pitchFamily="34" charset="-128"/>
                </a:rPr>
                <a:t>Equipment detection limit</a:t>
              </a:r>
            </a:p>
          </p:txBody>
        </p:sp>
      </p:grpSp>
      <p:grpSp>
        <p:nvGrpSpPr>
          <p:cNvPr id="29701" name="Group 7"/>
          <p:cNvGrpSpPr>
            <a:grpSpLocks/>
          </p:cNvGrpSpPr>
          <p:nvPr/>
        </p:nvGrpSpPr>
        <p:grpSpPr bwMode="auto">
          <a:xfrm>
            <a:off x="3886200" y="1676400"/>
            <a:ext cx="4298950" cy="533400"/>
            <a:chOff x="2448" y="1056"/>
            <a:chExt cx="2708" cy="336"/>
          </a:xfrm>
        </p:grpSpPr>
        <p:sp>
          <p:nvSpPr>
            <p:cNvPr id="29705" name="Line 8"/>
            <p:cNvSpPr>
              <a:spLocks noChangeShapeType="1"/>
            </p:cNvSpPr>
            <p:nvPr/>
          </p:nvSpPr>
          <p:spPr bwMode="auto">
            <a:xfrm flipH="1">
              <a:off x="2448" y="1200"/>
              <a:ext cx="624" cy="19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PR"/>
            </a:p>
          </p:txBody>
        </p:sp>
        <p:sp>
          <p:nvSpPr>
            <p:cNvPr id="29706" name="Text Box 9"/>
            <p:cNvSpPr txBox="1">
              <a:spLocks noChangeArrowheads="1"/>
            </p:cNvSpPr>
            <p:nvPr/>
          </p:nvSpPr>
          <p:spPr bwMode="auto">
            <a:xfrm>
              <a:off x="3072" y="1056"/>
              <a:ext cx="20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3300"/>
                  </a:solidFill>
                  <a:latin typeface="Arial Unicode MS" panose="020B0604020202020204" pitchFamily="34" charset="-128"/>
                </a:rPr>
                <a:t>Amount left in organic samples</a:t>
              </a:r>
            </a:p>
          </p:txBody>
        </p:sp>
      </p:grpSp>
      <p:grpSp>
        <p:nvGrpSpPr>
          <p:cNvPr id="628746" name="Group 10"/>
          <p:cNvGrpSpPr>
            <a:grpSpLocks/>
          </p:cNvGrpSpPr>
          <p:nvPr/>
        </p:nvGrpSpPr>
        <p:grpSpPr bwMode="auto">
          <a:xfrm>
            <a:off x="4114800" y="1981200"/>
            <a:ext cx="3778250" cy="381000"/>
            <a:chOff x="2592" y="1248"/>
            <a:chExt cx="2380" cy="240"/>
          </a:xfrm>
        </p:grpSpPr>
        <p:sp>
          <p:nvSpPr>
            <p:cNvPr id="29703" name="Line 11"/>
            <p:cNvSpPr>
              <a:spLocks noChangeShapeType="1"/>
            </p:cNvSpPr>
            <p:nvPr/>
          </p:nvSpPr>
          <p:spPr bwMode="auto">
            <a:xfrm flipH="1">
              <a:off x="2592" y="1392"/>
              <a:ext cx="720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PR"/>
            </a:p>
          </p:txBody>
        </p:sp>
        <p:sp>
          <p:nvSpPr>
            <p:cNvPr id="29704" name="Text Box 12"/>
            <p:cNvSpPr txBox="1">
              <a:spLocks noChangeArrowheads="1"/>
            </p:cNvSpPr>
            <p:nvPr/>
          </p:nvSpPr>
          <p:spPr bwMode="auto">
            <a:xfrm>
              <a:off x="3312" y="1248"/>
              <a:ext cx="16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3300"/>
                  </a:solidFill>
                  <a:latin typeface="Arial Unicode MS" panose="020B0604020202020204" pitchFamily="34" charset="-128"/>
                </a:rPr>
                <a:t>Amount left in diamonds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28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28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 descr="C:\CREATION FOLDER\NEWSLETTERS\Vol. 5 No. 3 (8_12)\science issues point 4 - diamond and co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986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1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1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6012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4400"/>
            <a:ext cx="1239838" cy="1371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91000"/>
            <a:ext cx="1249363" cy="1371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95600"/>
            <a:ext cx="1270000" cy="1371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1292225" cy="1371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6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1265238" cy="13144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6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0"/>
            <a:ext cx="1219200" cy="1371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9936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39936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936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39936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39936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9936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2" descr="http://upload.wikimedia.org/wikipedia/en/c/c3/Right_h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23813"/>
            <a:ext cx="9153525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1"/>
          <p:cNvSpPr>
            <a:spLocks noChangeArrowheads="1"/>
          </p:cNvSpPr>
          <p:nvPr/>
        </p:nvSpPr>
        <p:spPr bwMode="auto">
          <a:xfrm>
            <a:off x="-28575" y="-38100"/>
            <a:ext cx="9153525" cy="6865938"/>
          </a:xfrm>
          <a:prstGeom prst="rect">
            <a:avLst/>
          </a:prstGeom>
          <a:solidFill>
            <a:srgbClr val="D9D9D9">
              <a:alpha val="3999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533400"/>
            <a:ext cx="8370888" cy="762000"/>
          </a:xfrm>
        </p:spPr>
        <p:txBody>
          <a:bodyPr/>
          <a:lstStyle/>
          <a:p>
            <a:pPr>
              <a:buClr>
                <a:schemeClr val="bg1"/>
              </a:buClr>
              <a:defRPr/>
            </a:pPr>
            <a:r>
              <a:rPr lang="en-US" alt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one hand is the evidence </a:t>
            </a:r>
            <a:br>
              <a:rPr lang="en-US" alt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our recent creation </a:t>
            </a:r>
          </a:p>
        </p:txBody>
      </p:sp>
      <p:sp>
        <p:nvSpPr>
          <p:cNvPr id="8540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-9525" y="1714500"/>
            <a:ext cx="6088063" cy="723900"/>
          </a:xfrm>
        </p:spPr>
        <p:txBody>
          <a:bodyPr/>
          <a:lstStyle/>
          <a:p>
            <a:pPr>
              <a:buSzPct val="60000"/>
              <a:buFont typeface="Wingdings" panose="05000000000000000000" pitchFamily="2" charset="2"/>
              <a:buChar char="v"/>
              <a:defRPr/>
            </a:pPr>
            <a:r>
              <a:rPr lang="en-US" alt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Fresh tissue in dinosaur bones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9525" y="2438400"/>
            <a:ext cx="8491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Char char="v"/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Carbon-14 still remaining in ancient artifacts/fossils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-28575" y="3025775"/>
            <a:ext cx="826135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Char char="v"/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Rapid buildup of genetic mistake in human genome</a:t>
            </a:r>
            <a:r>
              <a:rPr lang="en-US" altLang="en-US" sz="1800" b="1" dirty="0" smtClean="0">
                <a:solidFill>
                  <a:schemeClr val="bg1"/>
                </a:solidFill>
                <a:latin typeface="Arial" pitchFamily="34" charset="0"/>
              </a:rPr>
              <a:t>	</a:t>
            </a:r>
            <a:endParaRPr lang="en-US" altLang="en-US" sz="18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0" y="3625850"/>
            <a:ext cx="82708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Char char="v"/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Helium from radioactive decay still in granite layers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0" y="4248150"/>
            <a:ext cx="82708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Char char="v"/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Rapid decay of Earth’s magnetic field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-9525" y="4876800"/>
            <a:ext cx="82708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Char char="v"/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Nature of geological rock layers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019" grpId="0" build="p" autoUpdateAnimBg="0" advAuto="0"/>
      <p:bldP spid="10" grpId="0" autoUpdateAnimBg="0"/>
      <p:bldP spid="11" grpId="0" autoUpdateAnimBg="0"/>
      <p:bldP spid="12" grpId="0" autoUpdateAnimBg="0"/>
      <p:bldP spid="13" grpId="0" autoUpdateAnimBg="0"/>
      <p:bldP spid="17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2" descr="http://jacob.efinke.com/lefth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4"/>
          <p:cNvSpPr>
            <a:spLocks noChangeArrowheads="1"/>
          </p:cNvSpPr>
          <p:nvPr/>
        </p:nvSpPr>
        <p:spPr bwMode="auto">
          <a:xfrm>
            <a:off x="0" y="-7938"/>
            <a:ext cx="9153525" cy="6865938"/>
          </a:xfrm>
          <a:prstGeom prst="rect">
            <a:avLst/>
          </a:prstGeom>
          <a:solidFill>
            <a:srgbClr val="D9D9D9">
              <a:alpha val="3999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685800"/>
            <a:ext cx="8370888" cy="762000"/>
          </a:xfrm>
        </p:spPr>
        <p:txBody>
          <a:bodyPr/>
          <a:lstStyle/>
          <a:p>
            <a:pPr>
              <a:buClr>
                <a:schemeClr val="bg1"/>
              </a:buClr>
              <a:defRPr/>
            </a:pPr>
            <a:r>
              <a:rPr lang="en-US" alt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other hand is the damage done by rejecting a straightforward Biblical understanding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-9525" y="2438400"/>
            <a:ext cx="8491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Char char="v"/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 Bible cannot be understood to mean what it says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-28575" y="3025775"/>
            <a:ext cx="826135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Char char="v"/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God is responsible for billions of years of death</a:t>
            </a:r>
            <a:r>
              <a:rPr lang="en-US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endParaRPr lang="en-US" alt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0" y="3625850"/>
            <a:ext cx="82708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Char char="v"/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Adam becomes a mythical symbol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0" y="4248150"/>
            <a:ext cx="82708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Char char="v"/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There couldn’t have been a recent global flood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0" y="4876800"/>
            <a:ext cx="82708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Char char="v"/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 Bible is wrong about history, geology, biology…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-38100" y="5486400"/>
            <a:ext cx="82708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SzPct val="70000"/>
              <a:buFont typeface="Wingdings" pitchFamily="2" charset="2"/>
              <a:buChar char="v"/>
              <a:defRPr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Why believe it about anything else?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ChangeArrowheads="1"/>
          </p:cNvSpPr>
          <p:nvPr/>
        </p:nvSpPr>
        <p:spPr bwMode="auto">
          <a:xfrm>
            <a:off x="638175" y="4198938"/>
            <a:ext cx="4121150" cy="6889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5" name="Freeform 1"/>
          <p:cNvSpPr>
            <a:spLocks/>
          </p:cNvSpPr>
          <p:nvPr/>
        </p:nvSpPr>
        <p:spPr bwMode="auto">
          <a:xfrm>
            <a:off x="638175" y="4818063"/>
            <a:ext cx="4121150" cy="1146175"/>
          </a:xfrm>
          <a:custGeom>
            <a:avLst/>
            <a:gdLst>
              <a:gd name="T0" fmla="*/ 708308 w 4121239"/>
              <a:gd name="T1" fmla="*/ 25755 h 1146219"/>
              <a:gd name="T2" fmla="*/ 0 w 4121239"/>
              <a:gd name="T3" fmla="*/ 64390 h 1146219"/>
              <a:gd name="T4" fmla="*/ 77269 w 4121239"/>
              <a:gd name="T5" fmla="*/ 360580 h 1146219"/>
              <a:gd name="T6" fmla="*/ 180296 w 4121239"/>
              <a:gd name="T7" fmla="*/ 489359 h 1146219"/>
              <a:gd name="T8" fmla="*/ 283323 w 4121239"/>
              <a:gd name="T9" fmla="*/ 579505 h 1146219"/>
              <a:gd name="T10" fmla="*/ 437863 w 4121239"/>
              <a:gd name="T11" fmla="*/ 708284 h 1146219"/>
              <a:gd name="T12" fmla="*/ 605281 w 4121239"/>
              <a:gd name="T13" fmla="*/ 772672 h 1146219"/>
              <a:gd name="T14" fmla="*/ 695429 w 4121239"/>
              <a:gd name="T15" fmla="*/ 849939 h 1146219"/>
              <a:gd name="T16" fmla="*/ 811333 w 4121239"/>
              <a:gd name="T17" fmla="*/ 927206 h 1146219"/>
              <a:gd name="T18" fmla="*/ 888604 w 4121239"/>
              <a:gd name="T19" fmla="*/ 965841 h 1146219"/>
              <a:gd name="T20" fmla="*/ 1030265 w 4121239"/>
              <a:gd name="T21" fmla="*/ 1004474 h 1146219"/>
              <a:gd name="T22" fmla="*/ 1300710 w 4121239"/>
              <a:gd name="T23" fmla="*/ 1055985 h 1146219"/>
              <a:gd name="T24" fmla="*/ 1455250 w 4121239"/>
              <a:gd name="T25" fmla="*/ 1081741 h 1146219"/>
              <a:gd name="T26" fmla="*/ 1764329 w 4121239"/>
              <a:gd name="T27" fmla="*/ 1120376 h 1146219"/>
              <a:gd name="T28" fmla="*/ 2034774 w 4121239"/>
              <a:gd name="T29" fmla="*/ 1146131 h 1146219"/>
              <a:gd name="T30" fmla="*/ 2575662 w 4121239"/>
              <a:gd name="T31" fmla="*/ 1120376 h 1146219"/>
              <a:gd name="T32" fmla="*/ 2846109 w 4121239"/>
              <a:gd name="T33" fmla="*/ 1055985 h 1146219"/>
              <a:gd name="T34" fmla="*/ 3013526 w 4121239"/>
              <a:gd name="T35" fmla="*/ 1004474 h 1146219"/>
              <a:gd name="T36" fmla="*/ 3271091 w 4121239"/>
              <a:gd name="T37" fmla="*/ 952962 h 1146219"/>
              <a:gd name="T38" fmla="*/ 3386997 w 4121239"/>
              <a:gd name="T39" fmla="*/ 888574 h 1146219"/>
              <a:gd name="T40" fmla="*/ 3464266 w 4121239"/>
              <a:gd name="T41" fmla="*/ 837062 h 1146219"/>
              <a:gd name="T42" fmla="*/ 3580172 w 4121239"/>
              <a:gd name="T43" fmla="*/ 785551 h 1146219"/>
              <a:gd name="T44" fmla="*/ 3696076 w 4121239"/>
              <a:gd name="T45" fmla="*/ 721160 h 1146219"/>
              <a:gd name="T46" fmla="*/ 3863496 w 4121239"/>
              <a:gd name="T47" fmla="*/ 540870 h 1146219"/>
              <a:gd name="T48" fmla="*/ 3902130 w 4121239"/>
              <a:gd name="T49" fmla="*/ 463603 h 1146219"/>
              <a:gd name="T50" fmla="*/ 3979399 w 4121239"/>
              <a:gd name="T51" fmla="*/ 309069 h 1146219"/>
              <a:gd name="T52" fmla="*/ 4069547 w 4121239"/>
              <a:gd name="T53" fmla="*/ 218924 h 1146219"/>
              <a:gd name="T54" fmla="*/ 4095305 w 4121239"/>
              <a:gd name="T55" fmla="*/ 128778 h 1146219"/>
              <a:gd name="T56" fmla="*/ 4082426 w 4121239"/>
              <a:gd name="T57" fmla="*/ 38634 h 1146219"/>
              <a:gd name="T58" fmla="*/ 3283970 w 4121239"/>
              <a:gd name="T59" fmla="*/ 25755 h 1146219"/>
              <a:gd name="T60" fmla="*/ 2691568 w 4121239"/>
              <a:gd name="T61" fmla="*/ 25755 h 1146219"/>
              <a:gd name="T62" fmla="*/ 2318097 w 4121239"/>
              <a:gd name="T63" fmla="*/ 12878 h 1146219"/>
              <a:gd name="T64" fmla="*/ 888604 w 4121239"/>
              <a:gd name="T65" fmla="*/ 0 h 1146219"/>
              <a:gd name="T66" fmla="*/ 772698 w 4121239"/>
              <a:gd name="T67" fmla="*/ 25755 h 114621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121239" h="1146219">
                <a:moveTo>
                  <a:pt x="824247" y="38636"/>
                </a:moveTo>
                <a:cubicBezTo>
                  <a:pt x="785611" y="34343"/>
                  <a:pt x="747212" y="25757"/>
                  <a:pt x="708338" y="25757"/>
                </a:cubicBezTo>
                <a:cubicBezTo>
                  <a:pt x="528341" y="25757"/>
                  <a:pt x="484552" y="42727"/>
                  <a:pt x="321971" y="51515"/>
                </a:cubicBezTo>
                <a:cubicBezTo>
                  <a:pt x="214718" y="57313"/>
                  <a:pt x="107324" y="60101"/>
                  <a:pt x="0" y="64394"/>
                </a:cubicBezTo>
                <a:cubicBezTo>
                  <a:pt x="26013" y="324539"/>
                  <a:pt x="-7331" y="86591"/>
                  <a:pt x="38636" y="270456"/>
                </a:cubicBezTo>
                <a:cubicBezTo>
                  <a:pt x="46370" y="301391"/>
                  <a:pt x="49479" y="338373"/>
                  <a:pt x="77273" y="360608"/>
                </a:cubicBezTo>
                <a:cubicBezTo>
                  <a:pt x="87873" y="369089"/>
                  <a:pt x="103030" y="369194"/>
                  <a:pt x="115909" y="373487"/>
                </a:cubicBezTo>
                <a:cubicBezTo>
                  <a:pt x="129330" y="413750"/>
                  <a:pt x="142345" y="464090"/>
                  <a:pt x="180304" y="489397"/>
                </a:cubicBezTo>
                <a:lnTo>
                  <a:pt x="218940" y="515155"/>
                </a:lnTo>
                <a:cubicBezTo>
                  <a:pt x="266165" y="585990"/>
                  <a:pt x="218938" y="525885"/>
                  <a:pt x="283335" y="579549"/>
                </a:cubicBezTo>
                <a:cubicBezTo>
                  <a:pt x="409931" y="685047"/>
                  <a:pt x="246418" y="555513"/>
                  <a:pt x="347729" y="656822"/>
                </a:cubicBezTo>
                <a:cubicBezTo>
                  <a:pt x="363218" y="672310"/>
                  <a:pt x="421046" y="701604"/>
                  <a:pt x="437881" y="708338"/>
                </a:cubicBezTo>
                <a:cubicBezTo>
                  <a:pt x="463090" y="718422"/>
                  <a:pt x="490870" y="721953"/>
                  <a:pt x="515154" y="734095"/>
                </a:cubicBezTo>
                <a:cubicBezTo>
                  <a:pt x="578812" y="765924"/>
                  <a:pt x="548456" y="753782"/>
                  <a:pt x="605307" y="772732"/>
                </a:cubicBezTo>
                <a:cubicBezTo>
                  <a:pt x="609600" y="789904"/>
                  <a:pt x="604746" y="812728"/>
                  <a:pt x="618185" y="824247"/>
                </a:cubicBezTo>
                <a:cubicBezTo>
                  <a:pt x="638800" y="841917"/>
                  <a:pt x="695459" y="850005"/>
                  <a:pt x="695459" y="850005"/>
                </a:cubicBezTo>
                <a:lnTo>
                  <a:pt x="772732" y="901521"/>
                </a:lnTo>
                <a:cubicBezTo>
                  <a:pt x="785611" y="910107"/>
                  <a:pt x="796685" y="922383"/>
                  <a:pt x="811369" y="927278"/>
                </a:cubicBezTo>
                <a:cubicBezTo>
                  <a:pt x="824248" y="931571"/>
                  <a:pt x="837863" y="934086"/>
                  <a:pt x="850005" y="940157"/>
                </a:cubicBezTo>
                <a:cubicBezTo>
                  <a:pt x="863849" y="947079"/>
                  <a:pt x="874415" y="959818"/>
                  <a:pt x="888642" y="965915"/>
                </a:cubicBezTo>
                <a:cubicBezTo>
                  <a:pt x="904911" y="972888"/>
                  <a:pt x="923138" y="973931"/>
                  <a:pt x="940157" y="978794"/>
                </a:cubicBezTo>
                <a:cubicBezTo>
                  <a:pt x="1015447" y="1000306"/>
                  <a:pt x="939729" y="984423"/>
                  <a:pt x="1030309" y="1004552"/>
                </a:cubicBezTo>
                <a:cubicBezTo>
                  <a:pt x="1106167" y="1021409"/>
                  <a:pt x="1108520" y="1019158"/>
                  <a:pt x="1197735" y="1030309"/>
                </a:cubicBezTo>
                <a:cubicBezTo>
                  <a:pt x="1232079" y="1038895"/>
                  <a:pt x="1267182" y="1044872"/>
                  <a:pt x="1300766" y="1056067"/>
                </a:cubicBezTo>
                <a:cubicBezTo>
                  <a:pt x="1313645" y="1060360"/>
                  <a:pt x="1326011" y="1066714"/>
                  <a:pt x="1339402" y="1068946"/>
                </a:cubicBezTo>
                <a:cubicBezTo>
                  <a:pt x="1377747" y="1075337"/>
                  <a:pt x="1416764" y="1076797"/>
                  <a:pt x="1455312" y="1081825"/>
                </a:cubicBezTo>
                <a:cubicBezTo>
                  <a:pt x="1515514" y="1089677"/>
                  <a:pt x="1575206" y="1101542"/>
                  <a:pt x="1635616" y="1107583"/>
                </a:cubicBezTo>
                <a:lnTo>
                  <a:pt x="1764405" y="1120462"/>
                </a:lnTo>
                <a:cubicBezTo>
                  <a:pt x="1820168" y="1125311"/>
                  <a:pt x="1876110" y="1128033"/>
                  <a:pt x="1931831" y="1133340"/>
                </a:cubicBezTo>
                <a:cubicBezTo>
                  <a:pt x="1966286" y="1136621"/>
                  <a:pt x="2000518" y="1141926"/>
                  <a:pt x="2034862" y="1146219"/>
                </a:cubicBezTo>
                <a:lnTo>
                  <a:pt x="2279560" y="1133340"/>
                </a:lnTo>
                <a:cubicBezTo>
                  <a:pt x="2378279" y="1128639"/>
                  <a:pt x="2477467" y="1130632"/>
                  <a:pt x="2575774" y="1120462"/>
                </a:cubicBezTo>
                <a:cubicBezTo>
                  <a:pt x="2629121" y="1114943"/>
                  <a:pt x="2645692" y="1091023"/>
                  <a:pt x="2691684" y="1081825"/>
                </a:cubicBezTo>
                <a:cubicBezTo>
                  <a:pt x="2785845" y="1062993"/>
                  <a:pt x="2734408" y="1072042"/>
                  <a:pt x="2846231" y="1056067"/>
                </a:cubicBezTo>
                <a:cubicBezTo>
                  <a:pt x="3029859" y="994857"/>
                  <a:pt x="2838776" y="1056356"/>
                  <a:pt x="2975019" y="1017431"/>
                </a:cubicBezTo>
                <a:cubicBezTo>
                  <a:pt x="2988072" y="1013702"/>
                  <a:pt x="3000265" y="1006784"/>
                  <a:pt x="3013656" y="1004552"/>
                </a:cubicBezTo>
                <a:cubicBezTo>
                  <a:pt x="3052002" y="998161"/>
                  <a:pt x="3091082" y="997171"/>
                  <a:pt x="3129566" y="991673"/>
                </a:cubicBezTo>
                <a:cubicBezTo>
                  <a:pt x="3193278" y="982571"/>
                  <a:pt x="3207062" y="974427"/>
                  <a:pt x="3271233" y="953036"/>
                </a:cubicBezTo>
                <a:cubicBezTo>
                  <a:pt x="3284112" y="948743"/>
                  <a:pt x="3298574" y="947687"/>
                  <a:pt x="3309870" y="940157"/>
                </a:cubicBezTo>
                <a:cubicBezTo>
                  <a:pt x="3335628" y="922985"/>
                  <a:pt x="3365253" y="910532"/>
                  <a:pt x="3387143" y="888642"/>
                </a:cubicBezTo>
                <a:cubicBezTo>
                  <a:pt x="3400022" y="875763"/>
                  <a:pt x="3410625" y="860108"/>
                  <a:pt x="3425780" y="850005"/>
                </a:cubicBezTo>
                <a:cubicBezTo>
                  <a:pt x="3437075" y="842475"/>
                  <a:pt x="3452274" y="843197"/>
                  <a:pt x="3464416" y="837126"/>
                </a:cubicBezTo>
                <a:cubicBezTo>
                  <a:pt x="3478260" y="830204"/>
                  <a:pt x="3488909" y="817655"/>
                  <a:pt x="3503053" y="811369"/>
                </a:cubicBezTo>
                <a:cubicBezTo>
                  <a:pt x="3527864" y="800342"/>
                  <a:pt x="3554568" y="794197"/>
                  <a:pt x="3580326" y="785611"/>
                </a:cubicBezTo>
                <a:cubicBezTo>
                  <a:pt x="3593205" y="781318"/>
                  <a:pt x="3607667" y="780262"/>
                  <a:pt x="3618963" y="772732"/>
                </a:cubicBezTo>
                <a:cubicBezTo>
                  <a:pt x="3644721" y="755560"/>
                  <a:pt x="3674346" y="743106"/>
                  <a:pt x="3696236" y="721216"/>
                </a:cubicBezTo>
                <a:cubicBezTo>
                  <a:pt x="3784454" y="632998"/>
                  <a:pt x="3743200" y="664148"/>
                  <a:pt x="3812146" y="618186"/>
                </a:cubicBezTo>
                <a:cubicBezTo>
                  <a:pt x="3829318" y="592428"/>
                  <a:pt x="3853873" y="570281"/>
                  <a:pt x="3863662" y="540912"/>
                </a:cubicBezTo>
                <a:cubicBezTo>
                  <a:pt x="3867955" y="528033"/>
                  <a:pt x="3870469" y="514418"/>
                  <a:pt x="3876540" y="502276"/>
                </a:cubicBezTo>
                <a:cubicBezTo>
                  <a:pt x="3883462" y="488431"/>
                  <a:pt x="3890211" y="473308"/>
                  <a:pt x="3902298" y="463639"/>
                </a:cubicBezTo>
                <a:cubicBezTo>
                  <a:pt x="3912899" y="455158"/>
                  <a:pt x="3928056" y="455053"/>
                  <a:pt x="3940935" y="450760"/>
                </a:cubicBezTo>
                <a:cubicBezTo>
                  <a:pt x="3964111" y="265352"/>
                  <a:pt x="3930869" y="406498"/>
                  <a:pt x="3979571" y="309093"/>
                </a:cubicBezTo>
                <a:cubicBezTo>
                  <a:pt x="3985642" y="296951"/>
                  <a:pt x="3982851" y="280055"/>
                  <a:pt x="3992450" y="270456"/>
                </a:cubicBezTo>
                <a:cubicBezTo>
                  <a:pt x="4014340" y="248566"/>
                  <a:pt x="4069723" y="218940"/>
                  <a:pt x="4069723" y="218940"/>
                </a:cubicBezTo>
                <a:cubicBezTo>
                  <a:pt x="4074016" y="206061"/>
                  <a:pt x="4078873" y="193357"/>
                  <a:pt x="4082602" y="180304"/>
                </a:cubicBezTo>
                <a:cubicBezTo>
                  <a:pt x="4087465" y="163285"/>
                  <a:pt x="4090395" y="145742"/>
                  <a:pt x="4095481" y="128788"/>
                </a:cubicBezTo>
                <a:cubicBezTo>
                  <a:pt x="4103283" y="102782"/>
                  <a:pt x="4121239" y="51515"/>
                  <a:pt x="4121239" y="51515"/>
                </a:cubicBezTo>
                <a:cubicBezTo>
                  <a:pt x="4108360" y="47222"/>
                  <a:pt x="4096059" y="40430"/>
                  <a:pt x="4082602" y="38636"/>
                </a:cubicBezTo>
                <a:cubicBezTo>
                  <a:pt x="3889355" y="12869"/>
                  <a:pt x="3790869" y="30657"/>
                  <a:pt x="3567447" y="38636"/>
                </a:cubicBezTo>
                <a:lnTo>
                  <a:pt x="3284112" y="25757"/>
                </a:lnTo>
                <a:cubicBezTo>
                  <a:pt x="3241052" y="23066"/>
                  <a:pt x="3198467" y="12878"/>
                  <a:pt x="3155323" y="12878"/>
                </a:cubicBezTo>
                <a:cubicBezTo>
                  <a:pt x="3000717" y="12878"/>
                  <a:pt x="2846230" y="21464"/>
                  <a:pt x="2691684" y="25757"/>
                </a:cubicBezTo>
                <a:cubicBezTo>
                  <a:pt x="2678805" y="30050"/>
                  <a:pt x="2666623" y="38636"/>
                  <a:pt x="2653047" y="38636"/>
                </a:cubicBezTo>
                <a:cubicBezTo>
                  <a:pt x="2430326" y="38636"/>
                  <a:pt x="2454212" y="40081"/>
                  <a:pt x="2318197" y="12878"/>
                </a:cubicBezTo>
                <a:cubicBezTo>
                  <a:pt x="1068717" y="39463"/>
                  <a:pt x="1508744" y="83210"/>
                  <a:pt x="991673" y="25757"/>
                </a:cubicBezTo>
                <a:cubicBezTo>
                  <a:pt x="961183" y="15594"/>
                  <a:pt x="919727" y="0"/>
                  <a:pt x="888642" y="0"/>
                </a:cubicBezTo>
                <a:cubicBezTo>
                  <a:pt x="858286" y="0"/>
                  <a:pt x="828123" y="6293"/>
                  <a:pt x="798490" y="12878"/>
                </a:cubicBezTo>
                <a:cubicBezTo>
                  <a:pt x="789119" y="14960"/>
                  <a:pt x="781318" y="21464"/>
                  <a:pt x="772732" y="25757"/>
                </a:cubicBezTo>
              </a:path>
            </a:pathLst>
          </a:cu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PR"/>
          </a:p>
        </p:txBody>
      </p:sp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The Bible Can Be Trusted</a:t>
            </a:r>
          </a:p>
        </p:txBody>
      </p:sp>
      <p:grpSp>
        <p:nvGrpSpPr>
          <p:cNvPr id="33797" name="Group 3"/>
          <p:cNvGrpSpPr>
            <a:grpSpLocks/>
          </p:cNvGrpSpPr>
          <p:nvPr/>
        </p:nvGrpSpPr>
        <p:grpSpPr bwMode="auto">
          <a:xfrm>
            <a:off x="1447800" y="762000"/>
            <a:ext cx="8066088" cy="5780088"/>
            <a:chOff x="336" y="938"/>
            <a:chExt cx="3871" cy="3113"/>
          </a:xfrm>
        </p:grpSpPr>
        <p:pic>
          <p:nvPicPr>
            <p:cNvPr id="338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941"/>
              <a:ext cx="3408" cy="3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801" name="Text Box 5"/>
            <p:cNvSpPr txBox="1">
              <a:spLocks noChangeArrowheads="1"/>
            </p:cNvSpPr>
            <p:nvPr/>
          </p:nvSpPr>
          <p:spPr bwMode="auto">
            <a:xfrm>
              <a:off x="2960" y="2274"/>
              <a:ext cx="539" cy="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Old Age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Dating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Methods</a:t>
              </a:r>
            </a:p>
          </p:txBody>
        </p:sp>
        <p:sp>
          <p:nvSpPr>
            <p:cNvPr id="33802" name="Text Box 7"/>
            <p:cNvSpPr txBox="1">
              <a:spLocks noChangeArrowheads="1"/>
            </p:cNvSpPr>
            <p:nvPr/>
          </p:nvSpPr>
          <p:spPr bwMode="auto">
            <a:xfrm>
              <a:off x="4118" y="938"/>
              <a:ext cx="89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0000"/>
                </a:solidFill>
              </a:endParaRPr>
            </a:p>
          </p:txBody>
        </p:sp>
        <p:sp>
          <p:nvSpPr>
            <p:cNvPr id="33803" name="Text Box 6"/>
            <p:cNvSpPr txBox="1">
              <a:spLocks noChangeArrowheads="1"/>
            </p:cNvSpPr>
            <p:nvPr/>
          </p:nvSpPr>
          <p:spPr bwMode="auto">
            <a:xfrm>
              <a:off x="421" y="2867"/>
              <a:ext cx="1075" cy="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Arial" panose="020B0604020202020204" pitchFamily="34" charset="0"/>
                </a:rPr>
                <a:t>Young  Age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Arial" panose="020B0604020202020204" pitchFamily="34" charset="0"/>
                </a:rPr>
                <a:t>Dating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chemeClr val="bg1"/>
                  </a:solidFill>
                  <a:latin typeface="Arial" panose="020B0604020202020204" pitchFamily="34" charset="0"/>
                </a:rPr>
                <a:t>Methods</a:t>
              </a:r>
            </a:p>
          </p:txBody>
        </p:sp>
      </p:grpSp>
      <p:cxnSp>
        <p:nvCxnSpPr>
          <p:cNvPr id="33798" name="Straight Connector 4"/>
          <p:cNvCxnSpPr>
            <a:cxnSpLocks noChangeShapeType="1"/>
          </p:cNvCxnSpPr>
          <p:nvPr/>
        </p:nvCxnSpPr>
        <p:spPr bwMode="auto">
          <a:xfrm>
            <a:off x="8470900" y="2947988"/>
            <a:ext cx="179388" cy="433387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799" name="Freeform 7"/>
          <p:cNvSpPr>
            <a:spLocks/>
          </p:cNvSpPr>
          <p:nvPr/>
        </p:nvSpPr>
        <p:spPr bwMode="auto">
          <a:xfrm>
            <a:off x="8486775" y="3203575"/>
            <a:ext cx="261938" cy="544513"/>
          </a:xfrm>
          <a:custGeom>
            <a:avLst/>
            <a:gdLst>
              <a:gd name="T0" fmla="*/ 38986 w 261860"/>
              <a:gd name="T1" fmla="*/ 3468 h 544378"/>
              <a:gd name="T2" fmla="*/ 258122 w 261860"/>
              <a:gd name="T3" fmla="*/ 16356 h 544378"/>
              <a:gd name="T4" fmla="*/ 245231 w 261860"/>
              <a:gd name="T5" fmla="*/ 55023 h 544378"/>
              <a:gd name="T6" fmla="*/ 232340 w 261860"/>
              <a:gd name="T7" fmla="*/ 158129 h 544378"/>
              <a:gd name="T8" fmla="*/ 193671 w 261860"/>
              <a:gd name="T9" fmla="*/ 287013 h 544378"/>
              <a:gd name="T10" fmla="*/ 180780 w 261860"/>
              <a:gd name="T11" fmla="*/ 325680 h 544378"/>
              <a:gd name="T12" fmla="*/ 116328 w 261860"/>
              <a:gd name="T13" fmla="*/ 403010 h 544378"/>
              <a:gd name="T14" fmla="*/ 77656 w 261860"/>
              <a:gd name="T15" fmla="*/ 480340 h 544378"/>
              <a:gd name="T16" fmla="*/ 64765 w 261860"/>
              <a:gd name="T17" fmla="*/ 519007 h 544378"/>
              <a:gd name="T18" fmla="*/ 26095 w 261860"/>
              <a:gd name="T19" fmla="*/ 544783 h 544378"/>
              <a:gd name="T20" fmla="*/ 13204 w 261860"/>
              <a:gd name="T21" fmla="*/ 506116 h 544378"/>
              <a:gd name="T22" fmla="*/ 13204 w 261860"/>
              <a:gd name="T23" fmla="*/ 55023 h 544378"/>
              <a:gd name="T24" fmla="*/ 38986 w 261860"/>
              <a:gd name="T25" fmla="*/ 3468 h 54437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1860" h="544378">
                <a:moveTo>
                  <a:pt x="38950" y="3465"/>
                </a:moveTo>
                <a:cubicBezTo>
                  <a:pt x="79733" y="-2975"/>
                  <a:pt x="186967" y="-1387"/>
                  <a:pt x="257891" y="16344"/>
                </a:cubicBezTo>
                <a:cubicBezTo>
                  <a:pt x="271061" y="19637"/>
                  <a:pt x="247441" y="41624"/>
                  <a:pt x="245012" y="54981"/>
                </a:cubicBezTo>
                <a:cubicBezTo>
                  <a:pt x="238821" y="89034"/>
                  <a:pt x="237823" y="123872"/>
                  <a:pt x="232133" y="158012"/>
                </a:cubicBezTo>
                <a:cubicBezTo>
                  <a:pt x="225646" y="196935"/>
                  <a:pt x="204946" y="252454"/>
                  <a:pt x="193497" y="286800"/>
                </a:cubicBezTo>
                <a:cubicBezTo>
                  <a:pt x="189204" y="299679"/>
                  <a:pt x="190217" y="315838"/>
                  <a:pt x="180618" y="325437"/>
                </a:cubicBezTo>
                <a:cubicBezTo>
                  <a:pt x="131036" y="375019"/>
                  <a:pt x="152084" y="348919"/>
                  <a:pt x="116223" y="402710"/>
                </a:cubicBezTo>
                <a:cubicBezTo>
                  <a:pt x="83851" y="499826"/>
                  <a:pt x="127519" y="380118"/>
                  <a:pt x="77587" y="479983"/>
                </a:cubicBezTo>
                <a:cubicBezTo>
                  <a:pt x="71516" y="492125"/>
                  <a:pt x="73189" y="508019"/>
                  <a:pt x="64708" y="518620"/>
                </a:cubicBezTo>
                <a:cubicBezTo>
                  <a:pt x="55039" y="530707"/>
                  <a:pt x="38950" y="535792"/>
                  <a:pt x="26071" y="544378"/>
                </a:cubicBezTo>
                <a:cubicBezTo>
                  <a:pt x="21778" y="531499"/>
                  <a:pt x="14479" y="519256"/>
                  <a:pt x="13192" y="505741"/>
                </a:cubicBezTo>
                <a:cubicBezTo>
                  <a:pt x="2746" y="396059"/>
                  <a:pt x="-10361" y="166855"/>
                  <a:pt x="13192" y="54981"/>
                </a:cubicBezTo>
                <a:cubicBezTo>
                  <a:pt x="19116" y="26842"/>
                  <a:pt x="-1833" y="9905"/>
                  <a:pt x="38950" y="3465"/>
                </a:cubicBezTo>
                <a:close/>
              </a:path>
            </a:pathLst>
          </a:cu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P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6012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38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4400"/>
            <a:ext cx="1239838" cy="1371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38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91000"/>
            <a:ext cx="1249363" cy="1371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38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95600"/>
            <a:ext cx="1270000" cy="1371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38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1292225" cy="1371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386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1265238" cy="13144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386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0"/>
            <a:ext cx="1219200" cy="1371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3386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3386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63386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63386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63386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63385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ands-of-time_wallpapers_28000_1600x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3"/>
          <p:cNvSpPr>
            <a:spLocks noChangeArrowheads="1" noChangeShapeType="1" noTextEdit="1"/>
          </p:cNvSpPr>
          <p:nvPr/>
        </p:nvSpPr>
        <p:spPr bwMode="auto">
          <a:xfrm rot="801757">
            <a:off x="20638" y="284163"/>
            <a:ext cx="8153400" cy="62896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s-P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Time </a:t>
            </a:r>
          </a:p>
          <a:p>
            <a:pPr algn="ctr"/>
            <a:r>
              <a:rPr lang="es-P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&amp; the Domino Effect</a:t>
            </a:r>
          </a:p>
          <a:p>
            <a:pPr algn="ctr"/>
            <a:endParaRPr lang="es-PR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levantium.com/wp-content/uploads/2011/08/domin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95400"/>
            <a:ext cx="6858000" cy="3581400"/>
          </a:xfrm>
        </p:spPr>
        <p:txBody>
          <a:bodyPr/>
          <a:lstStyle/>
          <a:p>
            <a:pPr>
              <a:defRPr/>
            </a:pPr>
            <a:r>
              <a:rPr lang="en-US" sz="1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Creation </a:t>
            </a: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was</a:t>
            </a:r>
            <a:r>
              <a:rPr lang="en-US" sz="1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en-US" sz="1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1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Recent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levantium.com/wp-content/uploads/2011/08/domin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0"/>
            <a:ext cx="9144000" cy="4572000"/>
          </a:xfrm>
        </p:spPr>
        <p:txBody>
          <a:bodyPr/>
          <a:lstStyle/>
          <a:p>
            <a:pPr>
              <a:defRPr/>
            </a:pPr>
            <a:r>
              <a:rPr lang="en-US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Death because</a:t>
            </a:r>
            <a:br>
              <a:rPr lang="en-US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of man’s </a:t>
            </a:r>
            <a:br>
              <a:rPr lang="en-US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rebellion</a:t>
            </a:r>
            <a:br>
              <a:rPr lang="en-US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endParaRPr lang="en-US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levantium.com/wp-content/uploads/2011/08/domin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16764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Worldwide Flood was REAL </a:t>
            </a:r>
            <a:b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endParaRPr lang="en-US" sz="11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levantium.com/wp-content/uploads/2011/08/domin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143000"/>
            <a:ext cx="8305800" cy="4572000"/>
          </a:xfrm>
        </p:spPr>
        <p:txBody>
          <a:bodyPr/>
          <a:lstStyle/>
          <a:p>
            <a:pPr>
              <a:defRPr/>
            </a:pP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SIN</a:t>
            </a:r>
            <a:b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causes DEATH</a:t>
            </a:r>
            <a:b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endParaRPr lang="en-US" sz="11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levantium.com/wp-content/uploads/2011/08/domin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372600" cy="4572000"/>
          </a:xfrm>
        </p:spPr>
        <p:txBody>
          <a:bodyPr/>
          <a:lstStyle/>
          <a:p>
            <a:pPr>
              <a:defRPr/>
            </a:pP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Bible correct</a:t>
            </a:r>
            <a:b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about</a:t>
            </a:r>
            <a:b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moral truth</a:t>
            </a:r>
            <a:b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endParaRPr lang="en-US" sz="11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9144000" cy="2438400"/>
          </a:xfrm>
        </p:spPr>
        <p:txBody>
          <a:bodyPr/>
          <a:lstStyle/>
          <a:p>
            <a: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  <a:t>Those out to destroy trust in God’s Word </a:t>
            </a:r>
            <a:b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  <a:t>will give up on anything except…</a:t>
            </a:r>
            <a:b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  <a:t>an ancient age of the earth.</a:t>
            </a:r>
            <a:b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  <a:t/>
            </a:r>
            <a:br>
              <a:rPr lang="en-US" altLang="en-US" sz="3200" b="1" smtClean="0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altLang="en-US" sz="3200" b="1" smtClean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55011" name="Rectangle 3"/>
          <p:cNvSpPr>
            <a:spLocks noChangeArrowheads="1"/>
          </p:cNvSpPr>
          <p:nvPr/>
        </p:nvSpPr>
        <p:spPr bwMode="auto">
          <a:xfrm>
            <a:off x="682625" y="2762250"/>
            <a:ext cx="791845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  <a:t>Millions of years form the very core of…</a:t>
            </a:r>
            <a:b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  <a:t>evolutionism</a:t>
            </a:r>
            <a:b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  <a:t>naturalism</a:t>
            </a:r>
            <a:b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  <a:t>atheism</a:t>
            </a:r>
            <a:b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n-US" altLang="en-US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5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5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5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5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0" grpId="0"/>
      <p:bldP spid="5550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levantium.com/wp-content/uploads/2011/08/domin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295400"/>
            <a:ext cx="6858000" cy="3581400"/>
          </a:xfrm>
        </p:spPr>
        <p:txBody>
          <a:bodyPr/>
          <a:lstStyle/>
          <a:p>
            <a:pPr>
              <a:defRPr/>
            </a:pPr>
            <a:r>
              <a:rPr lang="en-US" sz="1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Creation </a:t>
            </a: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was</a:t>
            </a:r>
            <a:r>
              <a:rPr lang="en-US" sz="1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en-US" sz="1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1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Recent</a:t>
            </a:r>
          </a:p>
        </p:txBody>
      </p:sp>
      <p:grpSp>
        <p:nvGrpSpPr>
          <p:cNvPr id="41988" name="Group 3"/>
          <p:cNvGrpSpPr>
            <a:grpSpLocks/>
          </p:cNvGrpSpPr>
          <p:nvPr/>
        </p:nvGrpSpPr>
        <p:grpSpPr bwMode="auto">
          <a:xfrm>
            <a:off x="1447800" y="31750"/>
            <a:ext cx="6248400" cy="6019800"/>
            <a:chOff x="1447800" y="32197"/>
            <a:chExt cx="6248400" cy="6019800"/>
          </a:xfrm>
        </p:grpSpPr>
        <p:sp>
          <p:nvSpPr>
            <p:cNvPr id="41989" name="Rectangle 3"/>
            <p:cNvSpPr>
              <a:spLocks noChangeArrowheads="1"/>
            </p:cNvSpPr>
            <p:nvPr/>
          </p:nvSpPr>
          <p:spPr bwMode="auto">
            <a:xfrm rot="-2682564">
              <a:off x="1903413" y="3086100"/>
              <a:ext cx="5715000" cy="457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>
                <a:latin typeface="GoudySans Md BT" pitchFamily="34" charset="0"/>
              </a:endParaRPr>
            </a:p>
          </p:txBody>
        </p:sp>
        <p:sp>
          <p:nvSpPr>
            <p:cNvPr id="6" name="Donut 5"/>
            <p:cNvSpPr/>
            <p:nvPr/>
          </p:nvSpPr>
          <p:spPr bwMode="auto">
            <a:xfrm>
              <a:off x="1447800" y="32197"/>
              <a:ext cx="6248400" cy="6019800"/>
            </a:xfrm>
            <a:prstGeom prst="donut">
              <a:avLst>
                <a:gd name="adj" fmla="val 7608"/>
              </a:avLst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levantium.com/wp-content/uploads/2011/08/domin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5240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96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Death because</a:t>
            </a:r>
            <a:br>
              <a:rPr lang="en-US" sz="96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96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of man’s </a:t>
            </a:r>
            <a:br>
              <a:rPr lang="en-US" sz="96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96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rebellion</a:t>
            </a:r>
            <a:br>
              <a:rPr lang="en-US" sz="96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endParaRPr lang="en-US" sz="96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43013" name="Group 3"/>
          <p:cNvGrpSpPr>
            <a:grpSpLocks/>
          </p:cNvGrpSpPr>
          <p:nvPr/>
        </p:nvGrpSpPr>
        <p:grpSpPr bwMode="auto">
          <a:xfrm>
            <a:off x="1447800" y="31750"/>
            <a:ext cx="6248400" cy="6019800"/>
            <a:chOff x="1447800" y="32197"/>
            <a:chExt cx="6248400" cy="6019800"/>
          </a:xfrm>
        </p:grpSpPr>
        <p:sp>
          <p:nvSpPr>
            <p:cNvPr id="43014" name="Rectangle 3"/>
            <p:cNvSpPr>
              <a:spLocks noChangeArrowheads="1"/>
            </p:cNvSpPr>
            <p:nvPr/>
          </p:nvSpPr>
          <p:spPr bwMode="auto">
            <a:xfrm rot="-2682564">
              <a:off x="1903413" y="3086100"/>
              <a:ext cx="5715000" cy="457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>
                <a:latin typeface="GoudySans Md BT" pitchFamily="34" charset="0"/>
              </a:endParaRPr>
            </a:p>
          </p:txBody>
        </p:sp>
        <p:sp>
          <p:nvSpPr>
            <p:cNvPr id="6" name="Donut 5"/>
            <p:cNvSpPr/>
            <p:nvPr/>
          </p:nvSpPr>
          <p:spPr bwMode="auto">
            <a:xfrm>
              <a:off x="1447800" y="32197"/>
              <a:ext cx="6248400" cy="6019800"/>
            </a:xfrm>
            <a:prstGeom prst="donut">
              <a:avLst>
                <a:gd name="adj" fmla="val 7608"/>
              </a:avLst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levantium.com/wp-content/uploads/2011/08/domin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1676400"/>
            <a:ext cx="8534400" cy="4572000"/>
          </a:xfrm>
        </p:spPr>
        <p:txBody>
          <a:bodyPr/>
          <a:lstStyle/>
          <a:p>
            <a:pPr>
              <a:defRPr/>
            </a:pP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Worldwide Flood </a:t>
            </a:r>
            <a:r>
              <a:rPr lang="en-US" sz="1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en-US" sz="1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REAL </a:t>
            </a:r>
            <a:b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endParaRPr lang="en-US" sz="11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44036" name="Group 3"/>
          <p:cNvGrpSpPr>
            <a:grpSpLocks/>
          </p:cNvGrpSpPr>
          <p:nvPr/>
        </p:nvGrpSpPr>
        <p:grpSpPr bwMode="auto">
          <a:xfrm>
            <a:off x="1447800" y="31750"/>
            <a:ext cx="6248400" cy="6019800"/>
            <a:chOff x="1447800" y="32197"/>
            <a:chExt cx="6248400" cy="6019800"/>
          </a:xfrm>
        </p:grpSpPr>
        <p:sp>
          <p:nvSpPr>
            <p:cNvPr id="44037" name="Rectangle 3"/>
            <p:cNvSpPr>
              <a:spLocks noChangeArrowheads="1"/>
            </p:cNvSpPr>
            <p:nvPr/>
          </p:nvSpPr>
          <p:spPr bwMode="auto">
            <a:xfrm rot="-2682564">
              <a:off x="1903413" y="3086100"/>
              <a:ext cx="5715000" cy="457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>
                <a:latin typeface="GoudySans Md BT" pitchFamily="34" charset="0"/>
              </a:endParaRPr>
            </a:p>
          </p:txBody>
        </p:sp>
        <p:sp>
          <p:nvSpPr>
            <p:cNvPr id="6" name="Donut 5"/>
            <p:cNvSpPr/>
            <p:nvPr/>
          </p:nvSpPr>
          <p:spPr bwMode="auto">
            <a:xfrm>
              <a:off x="1447800" y="32197"/>
              <a:ext cx="6248400" cy="6019800"/>
            </a:xfrm>
            <a:prstGeom prst="donut">
              <a:avLst>
                <a:gd name="adj" fmla="val 7608"/>
              </a:avLst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levantium.com/wp-content/uploads/2011/08/domin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100" y="755650"/>
            <a:ext cx="8305800" cy="4572000"/>
          </a:xfrm>
        </p:spPr>
        <p:txBody>
          <a:bodyPr/>
          <a:lstStyle/>
          <a:p>
            <a:pPr>
              <a:defRPr/>
            </a:pP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Sin</a:t>
            </a:r>
            <a:b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causes DEATH</a:t>
            </a:r>
            <a:br>
              <a:rPr lang="en-US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endParaRPr lang="en-US" sz="11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1447800" y="31750"/>
            <a:ext cx="6248400" cy="6019800"/>
            <a:chOff x="1447800" y="32197"/>
            <a:chExt cx="6248400" cy="6019800"/>
          </a:xfrm>
        </p:grpSpPr>
        <p:sp>
          <p:nvSpPr>
            <p:cNvPr id="45061" name="Rectangle 3"/>
            <p:cNvSpPr>
              <a:spLocks noChangeArrowheads="1"/>
            </p:cNvSpPr>
            <p:nvPr/>
          </p:nvSpPr>
          <p:spPr bwMode="auto">
            <a:xfrm rot="-2682564">
              <a:off x="1903413" y="3086100"/>
              <a:ext cx="5715000" cy="457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>
                <a:latin typeface="GoudySans Md BT" pitchFamily="34" charset="0"/>
              </a:endParaRPr>
            </a:p>
          </p:txBody>
        </p:sp>
        <p:sp>
          <p:nvSpPr>
            <p:cNvPr id="6" name="Donut 5"/>
            <p:cNvSpPr/>
            <p:nvPr/>
          </p:nvSpPr>
          <p:spPr bwMode="auto">
            <a:xfrm>
              <a:off x="1447800" y="32197"/>
              <a:ext cx="6248400" cy="6019800"/>
            </a:xfrm>
            <a:prstGeom prst="donut">
              <a:avLst>
                <a:gd name="adj" fmla="val 7608"/>
              </a:avLst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levantium.com/wp-content/uploads/2011/08/domin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676400"/>
            <a:ext cx="9372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115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Bible correct</a:t>
            </a:r>
            <a:br>
              <a:rPr lang="en-US" sz="115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115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about</a:t>
            </a:r>
            <a:br>
              <a:rPr lang="en-US" sz="115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115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moral truth</a:t>
            </a:r>
            <a:br>
              <a:rPr lang="en-US" sz="11500" b="1" kern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endParaRPr lang="en-US" sz="115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46085" name="Group 3"/>
          <p:cNvGrpSpPr>
            <a:grpSpLocks/>
          </p:cNvGrpSpPr>
          <p:nvPr/>
        </p:nvGrpSpPr>
        <p:grpSpPr bwMode="auto">
          <a:xfrm>
            <a:off x="1447800" y="31750"/>
            <a:ext cx="6248400" cy="6019800"/>
            <a:chOff x="1447800" y="32197"/>
            <a:chExt cx="6248400" cy="6019800"/>
          </a:xfrm>
        </p:grpSpPr>
        <p:sp>
          <p:nvSpPr>
            <p:cNvPr id="46086" name="Rectangle 3"/>
            <p:cNvSpPr>
              <a:spLocks noChangeArrowheads="1"/>
            </p:cNvSpPr>
            <p:nvPr/>
          </p:nvSpPr>
          <p:spPr bwMode="auto">
            <a:xfrm rot="-2682564">
              <a:off x="1903413" y="3086100"/>
              <a:ext cx="5715000" cy="457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>
                <a:latin typeface="GoudySans Md BT" pitchFamily="34" charset="0"/>
              </a:endParaRPr>
            </a:p>
          </p:txBody>
        </p:sp>
        <p:sp>
          <p:nvSpPr>
            <p:cNvPr id="6" name="Donut 5"/>
            <p:cNvSpPr/>
            <p:nvPr/>
          </p:nvSpPr>
          <p:spPr bwMode="auto">
            <a:xfrm>
              <a:off x="1447800" y="32197"/>
              <a:ext cx="6248400" cy="6019800"/>
            </a:xfrm>
            <a:prstGeom prst="donut">
              <a:avLst>
                <a:gd name="adj" fmla="val 7608"/>
              </a:avLst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382000" cy="598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00" i="1">
              <a:solidFill>
                <a:schemeClr val="bg1"/>
              </a:solidFill>
              <a:latin typeface="Copperplate Gothic Bold" panose="020E07050202060204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Arial Narrow" panose="020B0606020202030204" pitchFamily="34" charset="0"/>
              </a:rPr>
              <a:t>Scoffers will come</a:t>
            </a:r>
            <a:r>
              <a:rPr lang="en-US" altLang="en-US" sz="4000" b="1">
                <a:latin typeface="Arial Narrow" panose="020B0606020202030204" pitchFamily="34" charset="0"/>
              </a:rPr>
              <a:t> </a:t>
            </a:r>
            <a:r>
              <a:rPr lang="en-US" altLang="en-US" sz="4000" b="1">
                <a:solidFill>
                  <a:srgbClr val="FFFF00"/>
                </a:solidFill>
                <a:latin typeface="Arial Narrow" panose="020B0606020202030204" pitchFamily="34" charset="0"/>
              </a:rPr>
              <a:t>in the last days</a:t>
            </a:r>
            <a:r>
              <a:rPr lang="en-US" altLang="en-US" sz="4000" b="1">
                <a:latin typeface="Arial Narrow" panose="020B0606020202030204" pitchFamily="34" charset="0"/>
              </a:rPr>
              <a:t> </a:t>
            </a:r>
            <a:r>
              <a:rPr lang="en-US" altLang="en-US" sz="4000" b="1">
                <a:solidFill>
                  <a:schemeClr val="bg1"/>
                </a:solidFill>
                <a:latin typeface="Arial Narrow" panose="020B0606020202030204" pitchFamily="34" charset="0"/>
              </a:rPr>
              <a:t>saying, “…all things have continued as they were from the beginning of creation.”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Arial Narrow" panose="020B0606020202030204" pitchFamily="34" charset="0"/>
              </a:rPr>
              <a:t>                 </a:t>
            </a:r>
            <a:r>
              <a:rPr lang="en-US" altLang="en-US" sz="4000" b="1">
                <a:solidFill>
                  <a:srgbClr val="FFFF00"/>
                </a:solidFill>
                <a:latin typeface="Arial Narrow" panose="020B0606020202030204" pitchFamily="34" charset="0"/>
              </a:rPr>
              <a:t>…they willfully forget…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Arial Narrow" panose="020B0606020202030204" pitchFamily="34" charset="0"/>
              </a:rPr>
              <a:t>by the word of God the earth was made out of water…and the world that then existed perished, being flooded by water.</a:t>
            </a:r>
            <a:endParaRPr lang="en-US" altLang="en-US" sz="1800" b="1">
              <a:solidFill>
                <a:schemeClr val="bg1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en-US" sz="1200" b="1" i="1">
              <a:solidFill>
                <a:schemeClr val="bg1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US" altLang="en-US" sz="1200" b="1" i="1">
              <a:solidFill>
                <a:srgbClr val="FFFF00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FFFF00"/>
                </a:solidFill>
              </a:rPr>
              <a:t> </a:t>
            </a:r>
            <a:r>
              <a:rPr lang="en-US" altLang="en-US" sz="2400" b="1" i="1">
                <a:solidFill>
                  <a:srgbClr val="FFFF00"/>
                </a:solidFill>
              </a:rPr>
              <a:t>II Peter 3:3-6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34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505200"/>
          </a:xfrm>
        </p:spPr>
        <p:txBody>
          <a:bodyPr/>
          <a:lstStyle/>
          <a:p>
            <a:r>
              <a:rPr lang="en-US" altLang="en-US" sz="5400" b="1" smtClean="0">
                <a:solidFill>
                  <a:schemeClr val="bg1"/>
                </a:solidFill>
                <a:latin typeface="Arial" panose="020B0604020202020204" pitchFamily="34" charset="0"/>
              </a:rPr>
              <a:t>What does the Bible say about the age of the Earth?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What does the Bible say about the age of the Earth?</a:t>
            </a:r>
            <a:r>
              <a:rPr lang="en-US" sz="5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28387" name="Rectangle 3"/>
          <p:cNvSpPr>
            <a:spLocks noChangeArrowheads="1"/>
          </p:cNvSpPr>
          <p:nvPr/>
        </p:nvSpPr>
        <p:spPr bwMode="auto">
          <a:xfrm>
            <a:off x="457200" y="1219200"/>
            <a:ext cx="3352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1698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ea typeface="Mural Script"/>
                <a:cs typeface="Mural Script"/>
              </a:rPr>
              <a:t>“ And God saw everything that he had made, and, behold, it was </a:t>
            </a: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  <a:ea typeface="Mural Script"/>
                <a:cs typeface="Mural Script"/>
              </a:rPr>
              <a:t>very good.</a:t>
            </a: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ea typeface="Mural Script"/>
                <a:cs typeface="Mural Script"/>
              </a:rPr>
              <a:t>  And the evening and the morning were the sixth day.”</a:t>
            </a:r>
            <a:r>
              <a:rPr lang="en-US" altLang="en-US" sz="3600" noProof="1">
                <a:solidFill>
                  <a:schemeClr val="bg1"/>
                </a:solidFill>
              </a:rPr>
              <a:t>  </a:t>
            </a:r>
            <a:endParaRPr lang="en-US" altLang="en-US" sz="3600">
              <a:solidFill>
                <a:schemeClr val="bg1"/>
              </a:solidFill>
            </a:endParaRPr>
          </a:p>
          <a:p>
            <a:pPr algn="r">
              <a:lnSpc>
                <a:spcPct val="120000"/>
              </a:lnSpc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- Genesis 1:31</a:t>
            </a:r>
            <a:endParaRPr lang="en-US" altLang="en-US" sz="4000">
              <a:solidFill>
                <a:schemeClr val="bg1"/>
              </a:solidFill>
            </a:endParaRPr>
          </a:p>
        </p:txBody>
      </p:sp>
      <p:pic>
        <p:nvPicPr>
          <p:cNvPr id="528388" name="Picture 4" descr="auto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90600"/>
            <a:ext cx="4713288" cy="56388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2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8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3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ChangeArrowheads="1"/>
          </p:cNvSpPr>
          <p:nvPr/>
        </p:nvSpPr>
        <p:spPr bwMode="auto">
          <a:xfrm>
            <a:off x="533400" y="838200"/>
            <a:ext cx="8229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1698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ea typeface="Mural Script"/>
                <a:cs typeface="Mural Script"/>
              </a:rPr>
              <a:t>“ For </a:t>
            </a: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  <a:ea typeface="Mural Script"/>
                <a:cs typeface="Mural Script"/>
              </a:rPr>
              <a:t>i</a:t>
            </a:r>
            <a:r>
              <a:rPr lang="en-US" altLang="en-US" noProof="1">
                <a:solidFill>
                  <a:srgbClr val="FFFF00"/>
                </a:solidFill>
                <a:latin typeface="Arial" panose="020B0604020202020204" pitchFamily="34" charset="0"/>
              </a:rPr>
              <a:t>n six days</a:t>
            </a:r>
            <a:r>
              <a:rPr lang="en-US" altLang="en-US" noProof="1">
                <a:solidFill>
                  <a:schemeClr val="bg1"/>
                </a:solidFill>
                <a:latin typeface="Arial" panose="020B0604020202020204" pitchFamily="34" charset="0"/>
              </a:rPr>
              <a:t> the Lord made heaven and earth, the sea and all that in them</a:t>
            </a: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 is</a:t>
            </a:r>
            <a:r>
              <a:rPr lang="en-US" altLang="en-US" noProof="1">
                <a:solidFill>
                  <a:schemeClr val="bg1"/>
                </a:solidFill>
                <a:latin typeface="Arial" panose="020B0604020202020204" pitchFamily="34" charset="0"/>
              </a:rPr>
              <a:t>, and rested </a:t>
            </a: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on </a:t>
            </a:r>
            <a:r>
              <a:rPr lang="en-US" altLang="en-US" noProof="1">
                <a:solidFill>
                  <a:schemeClr val="bg1"/>
                </a:solidFill>
                <a:latin typeface="Arial" panose="020B0604020202020204" pitchFamily="34" charset="0"/>
              </a:rPr>
              <a:t>the seventh day…"</a:t>
            </a:r>
            <a:r>
              <a:rPr lang="en-US" altLang="en-US" sz="4000" noProof="1">
                <a:solidFill>
                  <a:schemeClr val="bg1"/>
                </a:solidFill>
              </a:rPr>
              <a:t>  </a:t>
            </a:r>
            <a:endParaRPr lang="en-US" altLang="en-US" sz="2000" b="1">
              <a:solidFill>
                <a:schemeClr val="bg1"/>
              </a:solidFill>
            </a:endParaRPr>
          </a:p>
          <a:p>
            <a:pPr algn="r"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- Exodus 20:11</a:t>
            </a:r>
            <a:endParaRPr lang="en-US" altLang="en-US" sz="2000">
              <a:solidFill>
                <a:schemeClr val="bg1"/>
              </a:solidFill>
            </a:endParaRPr>
          </a:p>
          <a:p>
            <a:endParaRPr lang="en-US" altLang="en-US" sz="4000">
              <a:solidFill>
                <a:schemeClr val="bg1"/>
              </a:solidFill>
            </a:endParaRPr>
          </a:p>
        </p:txBody>
      </p:sp>
      <p:sp>
        <p:nvSpPr>
          <p:cNvPr id="530435" name="Rectangle 3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What does the Bible say about the age of the Earth?</a:t>
            </a:r>
            <a:r>
              <a:rPr lang="en-US" sz="5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30436" name="Rectangle 4"/>
          <p:cNvSpPr>
            <a:spLocks noChangeArrowheads="1"/>
          </p:cNvSpPr>
          <p:nvPr/>
        </p:nvSpPr>
        <p:spPr bwMode="auto">
          <a:xfrm>
            <a:off x="228600" y="3962400"/>
            <a:ext cx="8686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1698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None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  <a:ea typeface="Mural Script"/>
                <a:cs typeface="Mural Script"/>
              </a:rPr>
              <a:t>  And He answered and said unto them, </a:t>
            </a:r>
            <a:r>
              <a:rPr lang="en-US" altLang="en-US" i="1">
                <a:solidFill>
                  <a:schemeClr val="bg1"/>
                </a:solidFill>
                <a:latin typeface="Arial" panose="020B0604020202020204" pitchFamily="34" charset="0"/>
                <a:ea typeface="Mural Script"/>
                <a:cs typeface="Mural Script"/>
              </a:rPr>
              <a:t>“Have you not read, that He which made them </a:t>
            </a:r>
            <a:r>
              <a:rPr lang="en-US" altLang="en-US" i="1">
                <a:solidFill>
                  <a:srgbClr val="FFFF00"/>
                </a:solidFill>
                <a:latin typeface="Arial" panose="020B0604020202020204" pitchFamily="34" charset="0"/>
                <a:ea typeface="Mural Script"/>
                <a:cs typeface="Mural Script"/>
              </a:rPr>
              <a:t>at the beginning</a:t>
            </a:r>
            <a:r>
              <a:rPr lang="en-US" altLang="en-US" i="1">
                <a:solidFill>
                  <a:schemeClr val="bg1"/>
                </a:solidFill>
                <a:latin typeface="Arial" panose="020B0604020202020204" pitchFamily="34" charset="0"/>
                <a:ea typeface="Mural Script"/>
                <a:cs typeface="Mural Script"/>
              </a:rPr>
              <a:t> made them male and female…”</a:t>
            </a:r>
            <a:r>
              <a:rPr lang="en-US" altLang="en-US" sz="3600" noProof="1">
                <a:solidFill>
                  <a:schemeClr val="bg1"/>
                </a:solidFill>
              </a:rPr>
              <a:t>  </a:t>
            </a:r>
            <a:endParaRPr lang="en-US" altLang="en-US" sz="3600">
              <a:solidFill>
                <a:schemeClr val="bg1"/>
              </a:solidFill>
            </a:endParaRPr>
          </a:p>
          <a:p>
            <a:pPr algn="r">
              <a:lnSpc>
                <a:spcPct val="120000"/>
              </a:lnSpc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- Matthew 19:4</a:t>
            </a:r>
            <a:endParaRPr lang="en-US" altLang="en-US" sz="2000">
              <a:solidFill>
                <a:schemeClr val="bg1"/>
              </a:solidFill>
            </a:endParaRPr>
          </a:p>
          <a:p>
            <a:endParaRPr lang="en-US" altLang="en-US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0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0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30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30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4" grpId="0"/>
      <p:bldP spid="5304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82" name="Object 2"/>
          <p:cNvGraphicFramePr>
            <a:graphicFrameLocks noChangeAspect="1"/>
          </p:cNvGraphicFramePr>
          <p:nvPr/>
        </p:nvGraphicFramePr>
        <p:xfrm>
          <a:off x="4368800" y="914400"/>
          <a:ext cx="4643438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Bitmap Image" r:id="rId4" imgW="5361905" imgH="5877745" progId="Paint.Picture">
                  <p:embed/>
                </p:oleObj>
              </mc:Choice>
              <mc:Fallback>
                <p:oleObj name="Bitmap Image" r:id="rId4" imgW="5361905" imgH="587774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800" y="914400"/>
                        <a:ext cx="4643438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7620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1698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ea typeface="Mural Script"/>
                <a:cs typeface="Mural Script"/>
              </a:rPr>
              <a:t>“ This is the book of the generations of Adam.  </a:t>
            </a: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  <a:ea typeface="Mural Script"/>
                <a:cs typeface="Mural Script"/>
              </a:rPr>
              <a:t>In the day</a:t>
            </a: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ea typeface="Mural Script"/>
                <a:cs typeface="Mural Script"/>
              </a:rPr>
              <a:t> that God created man, in the likeness of God made he him; male and female he made them…and Adam lived 130 years and begat a son…”</a:t>
            </a:r>
            <a:r>
              <a:rPr lang="en-US" altLang="en-US" sz="3600" noProof="1">
                <a:solidFill>
                  <a:schemeClr val="bg1"/>
                </a:solidFill>
              </a:rPr>
              <a:t>  </a:t>
            </a:r>
            <a:endParaRPr lang="en-US" altLang="en-US" sz="3600">
              <a:solidFill>
                <a:schemeClr val="bg1"/>
              </a:solidFill>
            </a:endParaRPr>
          </a:p>
          <a:p>
            <a:pPr algn="r">
              <a:lnSpc>
                <a:spcPct val="120000"/>
              </a:lnSpc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- Genesis 5:1-32</a:t>
            </a:r>
            <a:endParaRPr lang="en-US" altLang="en-US" sz="3600">
              <a:solidFill>
                <a:schemeClr val="bg1"/>
              </a:solidFill>
            </a:endParaRPr>
          </a:p>
          <a:p>
            <a:endParaRPr lang="en-US" altLang="en-US" sz="4000">
              <a:solidFill>
                <a:schemeClr val="bg1"/>
              </a:solidFill>
            </a:endParaRPr>
          </a:p>
        </p:txBody>
      </p:sp>
      <p:sp>
        <p:nvSpPr>
          <p:cNvPr id="532484" name="Rectangle 4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What does the Bible say about the age of the Earth?</a:t>
            </a:r>
            <a:r>
              <a:rPr lang="en-US" sz="540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4530" name="Object 2"/>
          <p:cNvGraphicFramePr>
            <a:graphicFrameLocks noChangeAspect="1"/>
          </p:cNvGraphicFramePr>
          <p:nvPr/>
        </p:nvGraphicFramePr>
        <p:xfrm>
          <a:off x="381000" y="762000"/>
          <a:ext cx="85344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Image" r:id="rId4" imgW="12199759" imgH="4719349" progId="Photoshop.Image.7">
                  <p:embed/>
                </p:oleObj>
              </mc:Choice>
              <mc:Fallback>
                <p:oleObj name="Image" r:id="rId4" imgW="12199759" imgH="4719349" progId="Photoshop.Image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762000"/>
                        <a:ext cx="85344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28600" y="5105400"/>
            <a:ext cx="8915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31775" indent="-1698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ea typeface="Mural Script"/>
                <a:cs typeface="Mural Script"/>
              </a:rPr>
              <a:t>“</a:t>
            </a: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  <a:ea typeface="Mural Script"/>
                <a:cs typeface="Mural Script"/>
              </a:rPr>
              <a:t>I</a:t>
            </a:r>
            <a:r>
              <a:rPr lang="en-US" altLang="en-US" sz="2800" noProof="1">
                <a:solidFill>
                  <a:srgbClr val="FFFF00"/>
                </a:solidFill>
                <a:latin typeface="Arial" panose="020B0604020202020204" pitchFamily="34" charset="0"/>
              </a:rPr>
              <a:t>n six days</a:t>
            </a:r>
            <a:r>
              <a:rPr lang="en-US" altLang="en-US" sz="2800" noProof="1">
                <a:solidFill>
                  <a:schemeClr val="bg1"/>
                </a:solidFill>
                <a:latin typeface="Arial" panose="020B0604020202020204" pitchFamily="34" charset="0"/>
              </a:rPr>
              <a:t> the Lord made heaven and earth, the se</a:t>
            </a: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</a:rPr>
              <a:t>a </a:t>
            </a:r>
            <a:r>
              <a:rPr lang="en-US" altLang="en-US" sz="2800" noProof="1">
                <a:solidFill>
                  <a:schemeClr val="bg1"/>
                </a:solidFill>
                <a:latin typeface="Arial" panose="020B0604020202020204" pitchFamily="34" charset="0"/>
              </a:rPr>
              <a:t>and all that is in them, and rested the seventh day."</a:t>
            </a:r>
            <a:r>
              <a:rPr lang="en-US" altLang="en-US" sz="3600" noProof="1">
                <a:solidFill>
                  <a:schemeClr val="bg1"/>
                </a:solidFill>
              </a:rPr>
              <a:t>  </a:t>
            </a:r>
            <a:endParaRPr lang="en-US" altLang="en-US" sz="3600">
              <a:solidFill>
                <a:schemeClr val="bg1"/>
              </a:solidFill>
            </a:endParaRPr>
          </a:p>
          <a:p>
            <a:pPr algn="r">
              <a:lnSpc>
                <a:spcPct val="120000"/>
              </a:lnSpc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- Exodus 20:11</a:t>
            </a:r>
            <a:endParaRPr lang="en-US" altLang="en-US" sz="1800">
              <a:solidFill>
                <a:schemeClr val="bg1"/>
              </a:solidFill>
            </a:endParaRPr>
          </a:p>
          <a:p>
            <a:endParaRPr lang="en-US" altLang="en-US" sz="4000">
              <a:solidFill>
                <a:schemeClr val="bg1"/>
              </a:solidFill>
            </a:endParaRPr>
          </a:p>
        </p:txBody>
      </p:sp>
      <p:sp>
        <p:nvSpPr>
          <p:cNvPr id="534532" name="Rectangle 4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What does the Bible say about the age of the Earth?</a:t>
            </a:r>
            <a:r>
              <a:rPr lang="en-US" sz="540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9786</TotalTime>
  <Words>1459</Words>
  <Application>Microsoft Office PowerPoint</Application>
  <PresentationFormat>On-screen Show (4:3)</PresentationFormat>
  <Paragraphs>309</Paragraphs>
  <Slides>45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Times New Roman</vt:lpstr>
      <vt:lpstr>Arial</vt:lpstr>
      <vt:lpstr>Impact</vt:lpstr>
      <vt:lpstr>Mural Script</vt:lpstr>
      <vt:lpstr>Arial Narrow</vt:lpstr>
      <vt:lpstr>Wingdings</vt:lpstr>
      <vt:lpstr>Arial Unicode MS</vt:lpstr>
      <vt:lpstr>GoudySans Md BT</vt:lpstr>
      <vt:lpstr>Copperplate Gothic Bold</vt:lpstr>
      <vt:lpstr>Blank Presentation</vt:lpstr>
      <vt:lpstr>Bitmap Image</vt:lpstr>
      <vt:lpstr>Adobe Photoshop Image</vt:lpstr>
      <vt:lpstr>Adobe PhotoDeluxe Image</vt:lpstr>
      <vt:lpstr>Image</vt:lpstr>
      <vt:lpstr>Microsoft Word Document</vt:lpstr>
      <vt:lpstr>Microsoft Office Excel Chart</vt:lpstr>
      <vt:lpstr>PowerPoint Presentation</vt:lpstr>
      <vt:lpstr>PowerPoint Presentation</vt:lpstr>
      <vt:lpstr>PowerPoint Presentation</vt:lpstr>
      <vt:lpstr>Those out to destroy trust in God’s Word  will give up on anything except… an ancient age of the earth.  </vt:lpstr>
      <vt:lpstr>What does the Bible say about the age of the Earth?</vt:lpstr>
      <vt:lpstr>PowerPoint Presentation</vt:lpstr>
      <vt:lpstr>PowerPoint Presentation</vt:lpstr>
      <vt:lpstr>PowerPoint Presentation</vt:lpstr>
      <vt:lpstr>PowerPoint Presentation</vt:lpstr>
      <vt:lpstr>What does the world say about the age of the Earth?</vt:lpstr>
      <vt:lpstr>PowerPoint Presentation</vt:lpstr>
      <vt:lpstr>What can science prove  about the Earth’s age?</vt:lpstr>
      <vt:lpstr>PowerPoint Presentation</vt:lpstr>
      <vt:lpstr>A few of many young Earth dating methods</vt:lpstr>
      <vt:lpstr>Formation of Niagara Falls </vt:lpstr>
      <vt:lpstr>PowerPoint Presentation</vt:lpstr>
      <vt:lpstr>PowerPoint Presentation</vt:lpstr>
      <vt:lpstr>PowerPoint Presentation</vt:lpstr>
      <vt:lpstr>Where are all the people?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RadioCarbon Dating </vt:lpstr>
      <vt:lpstr>Why is there so much radiocarbon? </vt:lpstr>
      <vt:lpstr>Why is there so much radiocarbon? </vt:lpstr>
      <vt:lpstr>PowerPoint Presentation</vt:lpstr>
      <vt:lpstr>PowerPoint Presentation</vt:lpstr>
      <vt:lpstr>On one hand is the evidence  for our recent creation </vt:lpstr>
      <vt:lpstr>On the other hand is the damage done by rejecting a straightforward Biblical understanding</vt:lpstr>
      <vt:lpstr>The Bible Can Be Trusted</vt:lpstr>
      <vt:lpstr>PowerPoint Presentation</vt:lpstr>
      <vt:lpstr>PowerPoint Presentation</vt:lpstr>
      <vt:lpstr>Creation  was Recent</vt:lpstr>
      <vt:lpstr>Death because of man’s  rebellion </vt:lpstr>
      <vt:lpstr>Worldwide Flood was REAL  </vt:lpstr>
      <vt:lpstr> SIN causes DEATH </vt:lpstr>
      <vt:lpstr>Bible correct about moral truth </vt:lpstr>
      <vt:lpstr>Creation  was Recent</vt:lpstr>
      <vt:lpstr>PowerPoint Presentation</vt:lpstr>
      <vt:lpstr>Worldwide Flood  REAL  </vt:lpstr>
      <vt:lpstr> Sin causes DEATH </vt:lpstr>
      <vt:lpstr>PowerPoint Presentation</vt:lpstr>
      <vt:lpstr>PowerPoint Presentation</vt:lpstr>
    </vt:vector>
  </TitlesOfParts>
  <Company>Search For The Truth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a_matter_of_time_por_bruce_malone</dc:title>
  <dc:creator>Bruce Malone</dc:creator>
  <cp:lastModifiedBy>Tito Ortega</cp:lastModifiedBy>
  <cp:revision>187</cp:revision>
  <cp:lastPrinted>2003-09-14T00:52:48Z</cp:lastPrinted>
  <dcterms:created xsi:type="dcterms:W3CDTF">2003-09-13T18:11:22Z</dcterms:created>
  <dcterms:modified xsi:type="dcterms:W3CDTF">2015-02-15T23:37:46Z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_Steward">
    <vt:lpwstr>Malone B u551572</vt:lpwstr>
  </property>
  <property fmtid="{D5CDD505-2E9C-101B-9397-08002B2CF9AE}" pid="3" name="Retention_Period_Start_Date">
    <vt:lpwstr>2/7/2007</vt:lpwstr>
  </property>
  <property fmtid="{D5CDD505-2E9C-101B-9397-08002B2CF9AE}" pid="4" name="Information_Classification">
    <vt:lpwstr>NONE</vt:lpwstr>
  </property>
  <property fmtid="{D5CDD505-2E9C-101B-9397-08002B2CF9AE}" pid="5" name="Record_Title_ID">
    <vt:lpwstr>72</vt:lpwstr>
  </property>
  <property fmtid="{D5CDD505-2E9C-101B-9397-08002B2CF9AE}" pid="6" name="Initial_Creation_Date">
    <vt:lpwstr>2/7/2007 11:26:50 PM</vt:lpwstr>
  </property>
  <property fmtid="{D5CDD505-2E9C-101B-9397-08002B2CF9AE}" pid="7" name="Last_Reviewed_Date">
    <vt:lpwstr/>
  </property>
  <property fmtid="{D5CDD505-2E9C-101B-9397-08002B2CF9AE}" pid="8" name="Retention_Review_Frequency">
    <vt:lpwstr/>
  </property>
</Properties>
</file>